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embeddedFontLst>
    <p:embeddedFont>
      <p:font typeface="Roboto"/>
      <p:regular r:id="rId25"/>
      <p:bold r:id="rId26"/>
      <p:italic r:id="rId27"/>
      <p:boldItalic r:id="rId28"/>
    </p:embeddedFont>
    <p:embeddedFont>
      <p:font typeface="Roboto Mono"/>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69BE2E7-E081-4290-84EE-94145E00952A}">
  <a:tblStyle styleId="{D69BE2E7-E081-4290-84EE-94145E00952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RobotoMono-regular.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RobotoMono-italic.fntdata"/><Relationship Id="rId30" Type="http://schemas.openxmlformats.org/officeDocument/2006/relationships/font" Target="fonts/RobotoMono-bold.fntdata"/><Relationship Id="rId11" Type="http://schemas.openxmlformats.org/officeDocument/2006/relationships/slide" Target="slides/slide5.xml"/><Relationship Id="rId10" Type="http://schemas.openxmlformats.org/officeDocument/2006/relationships/slide" Target="slides/slide4.xml"/><Relationship Id="rId32" Type="http://schemas.openxmlformats.org/officeDocument/2006/relationships/font" Target="fonts/RobotoMono-boldItalic.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Hello DEF CON,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Thank you for attending...</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My name is Austin Allshouse, I am a research scientist at BitSight.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part of my job, I do a lot of surveys…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 am going to walk you the low-level details... of how to do one study I did recently that involved compromising RSA keys through discovery of shared prime factors.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e1a835ff17_0_5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e1a835ff17_0_5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Say you don’t have a machine with a terabyte of memory, there’s actually a pretty straightforward way to make this calculation more </a:t>
            </a:r>
            <a:r>
              <a:rPr lang="en"/>
              <a:t>manageable</a:t>
            </a:r>
            <a:r>
              <a:rPr lang="en"/>
              <a:t>.  Instead of making one very large product tree, you make a few smaller ones.  Breaking that 150 million batch up into 5 smaller batches will produce product trees that are </a:t>
            </a:r>
            <a:r>
              <a:rPr lang="en"/>
              <a:t>roughly</a:t>
            </a:r>
            <a:r>
              <a:rPr lang="en"/>
              <a:t> 180 gigabytes which can be quite a bit more </a:t>
            </a:r>
            <a:r>
              <a:rPr lang="en"/>
              <a:t>manageable</a:t>
            </a:r>
            <a:r>
              <a:rPr lang="en"/>
              <a:t> to process on a single machine.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There is a major downside to breaking the tree up into smaller batches, however, and that is in order to get coverage of shared factors across all batches, the remainder trees must be calculated with respect to each other tree, which requires permuting the trees.  This is less efficient, but in practice may actually be faster because all of the </a:t>
            </a:r>
            <a:r>
              <a:rPr lang="en"/>
              <a:t>arithmetic</a:t>
            </a:r>
            <a:r>
              <a:rPr lang="en"/>
              <a:t> is being done on smaller numbers, and no bottleneck exists when trying to calculate </a:t>
            </a:r>
            <a:r>
              <a:rPr lang="en"/>
              <a:t>arithmetic</a:t>
            </a:r>
            <a:r>
              <a:rPr lang="en"/>
              <a:t> on huge integers at the root of a massive, monolithic product tree.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e1a835ff17_0_6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e1a835ff17_0_6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walk you </a:t>
            </a:r>
            <a:r>
              <a:rPr lang="en"/>
              <a:t>through</a:t>
            </a:r>
            <a:r>
              <a:rPr lang="en"/>
              <a:t> an explicit example again, here we have two batches of prime products.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first batch is the same as before and shares a prime factor of 7, the second batch has a shared</a:t>
            </a:r>
            <a:r>
              <a:rPr lang="en"/>
              <a:t> factor of 23, and then across both batches there is a shared factor of 17.  When calculating the remainders for each tree against the cumulative product of both trees, all of these shared factors fall out at the bottom.  The permutation of the trees is important because otherwise the 17 factor which is shared across both batches would not have been discovered.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By calculating the product trees, and permuting the remainder trees in this way, the calculation of shared factors across a huge number of integers can be broken down into batches and parallelized across any number of machines without any outrageous memory requirements.  The sizes of the trees and the number of batches can be tailored to the compute and memory resources available.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e1fd50831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e1fd50831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 is an example architecture that I used to factor 86 million RSA keys used only commodity hardware and no specialized software.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factorization code was written in Go, and that is just implementing the product and remainder trees described earlier.  The actual arithmetic was calculated using the native C GNU Multiprecision Library since it is allegedly quite a bit more performant than its Go counterpart.  RSA moduli were read from S3 and product tree levels stored to EBS using Go’s native gob library for serialization.  Concurrency in calculating tree levels used goroutines and the orchestration of tree permutations was simple a shell script.  No specialized software, no big data frameworks needed.</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dfa1d55ea0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dfa1d55ea0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 used that architecture to factor about 86 million keys from certificates collected from the Internet over a </a:t>
            </a:r>
            <a:r>
              <a:rPr lang="en"/>
              <a:t>period</a:t>
            </a:r>
            <a:r>
              <a:rPr lang="en"/>
              <a:t> about 3 months, and found some interesting results.  Less than 50,000 of those keys were able to be compromised due to sharing a prime factor.  This was a much lower number than I was expecting, and much lower than had been reported in prior years.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a sanity check, I went back and collected samples of keys dating back 6 years and discovered that sure enough; the prevalence of this type of vulnerable key has decreased dramatically over the years.  The chart on this slide represents the number of keys that could be factored in a random sample of 10 million keys collected in a given year, based on sharing a prime factor with another key in its same 10 million key sample.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 think the dramatic decline observed here is a real test</a:t>
            </a:r>
            <a:r>
              <a:rPr lang="en"/>
              <a:t>ament to the impact of prior research which appears to have gotten vendors to address this problem.</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e1a835ff17_0_7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e1a835ff17_0_7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 the keys that were still vulnerable, they almost exclusively appeared in networking devices and embedded systems.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But the question remains, if this issue has largely been remediated, and is trending downward, why are there still so many vulnerable keys on the Internet?  Well, reviewing the certificate validity lifetimes of the vulnerable keys provides some insight into that.</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e1a835ff17_0_7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e1a835ff17_0_7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charts here show a histogram of validity dates of vulnerable certificates compared to to a random sample of certificates from the Internet.  The long tail of “not valid before” dates hint that perhaps the certificates are just </a:t>
            </a:r>
            <a:r>
              <a:rPr lang="en"/>
              <a:t>really</a:t>
            </a:r>
            <a:r>
              <a:rPr lang="en"/>
              <a:t> old devices.  And the “not_valid_after” dates, over 10% of which expired over a decade ago reinforce this fact.  Many of the vulnerable certificates likely represent just really old networking equipment, that is likely lost in a closet somewhere yet still connected to the Internet.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solidFill>
                  <a:schemeClr val="dk1"/>
                </a:solidFill>
              </a:rPr>
              <a:t>Out of roughly 150 million total keys analyzed, only a single vulnerable key was signed by a trusted, third party certificate authority; every single other vulnerable key was from a self-signed on an internal CA-signed certificate.  This suggests that the likely culprit of of many of these keys are devices that are automatically generating certificates.  This is reinforced somewhat by the absurdly long validity durations present in the second chart which are likely configured as a convenience by the device vendors, which of course is out of line with best practices.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dfa1d55ea0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dfa1d55ea0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reviewing the organizations hosting these vulnerable devices --- the trends are generally what you would expect.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Organizations in industries that typically have mature security programs such as Financial Services were the least likely to be hosting vulnerable devices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Industries notorious for lax practices, such as Utilities were more than 10 times as likely to be hosting a vulnerable device than their low-risk industry counterparts.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e1a835ff17_0_7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e1a835ff17_0_7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Saved for last, importance: This chart represents the relationships between vulnerable prime values, where an edge exists between two primes if they appeared in the same RSA modulus.  </a:t>
            </a:r>
            <a:r>
              <a:rPr lang="en"/>
              <a:t>The coloring represents the product family the primes appeared in, for example, one color is Huawei switches, one is D-Link routers, etc.</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 becomes very obvious that the relationships between primes are mostly disjoint between different products.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Important because if they are disjoint, attempting to find shared factors across product families is a fruitless exercise: as the vendor-specific random number generation flaws are only going to create prime collision within their given product family.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implication of this is that you do not really need a “big data” approach of collecting a huge corpus of keys to compromise keys via this method.  Small collections of keys, specific to a given networking device or an embedded systems product are as likely to be found vulnerable as massive collections of random keys harvested from the Internet.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Much of the analysis of these flawed keys has focused on keys collected from the public-facing Internet -- opportunities to find additional vulnerable products and keys in devices that are typically not exposed directly from the Internet</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e1a835ff17_0_7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e1a835ff17_0_7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eriod"/>
            </a:pPr>
            <a:r>
              <a:rPr lang="en"/>
              <a:t>Almost a decade after discovery, there still exist a fairly large number of devices on the Internet whose keys are factorable due to shared primes, but this seems to primarily be the result of really old devices, and not necessarily new vulnerable products.</a:t>
            </a:r>
            <a:endParaRPr/>
          </a:p>
          <a:p>
            <a:pPr indent="-298450" lvl="0" marL="457200" rtl="0" algn="l">
              <a:spcBef>
                <a:spcPts val="0"/>
              </a:spcBef>
              <a:spcAft>
                <a:spcPts val="0"/>
              </a:spcAft>
              <a:buSzPts val="1100"/>
              <a:buAutoNum type="arabicPeriod"/>
            </a:pPr>
            <a:r>
              <a:rPr lang="en"/>
              <a:t>culprits -&gt; auto-generated certificates from networking equipment, so maybe don’t trust those certificates.</a:t>
            </a:r>
            <a:endParaRPr/>
          </a:p>
          <a:p>
            <a:pPr indent="-298450" lvl="0" marL="457200" rtl="0" algn="l">
              <a:spcBef>
                <a:spcPts val="0"/>
              </a:spcBef>
              <a:spcAft>
                <a:spcPts val="0"/>
              </a:spcAft>
              <a:buSzPts val="1100"/>
              <a:buAutoNum type="arabicPeriod"/>
            </a:pPr>
            <a:r>
              <a:rPr lang="en"/>
              <a:t>Don’t need specialized software, or a massive corpus of keys-- small targeted collections of keys from specific networking or embedded systems products can potentially yield results.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Finally, I published a reference implementation of the </a:t>
            </a:r>
            <a:r>
              <a:rPr lang="en"/>
              <a:t>distributable</a:t>
            </a:r>
            <a:r>
              <a:rPr lang="en"/>
              <a:t> batch GCD method described in this talk at the link on this slide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 will demonstrate the successful factorization of a small batch of actual RSA moduli.</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Just for </a:t>
            </a:r>
            <a:r>
              <a:rPr lang="en"/>
              <a:t>illustrative</a:t>
            </a:r>
            <a:r>
              <a:rPr lang="en"/>
              <a:t> purposes, written in Python-- slow, scale it by translated into compiled.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And I will close with that.  Thank you for </a:t>
            </a:r>
            <a:r>
              <a:rPr lang="en"/>
              <a:t>attending</a:t>
            </a:r>
            <a:r>
              <a:rPr lang="en"/>
              <a:t> my talk and </a:t>
            </a:r>
            <a:r>
              <a:rPr lang="en"/>
              <a:t>enjoy</a:t>
            </a:r>
            <a:r>
              <a:rPr lang="en"/>
              <a:t> the rest of DEF CON 29.</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dfa1d55ea0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dfa1d55ea0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While this talk is nominally about how to compromise a specific subset of vulnerable RSA keys, it is really functionally about a scalable method to calculate shared factors across large batches of integers; because that is the mechanism by which we are going to do it.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There has been a lot of past research on this topic, and many of the researchers have simply attested that they “build a custom, scalable distributed batch GCD implementation” to factor keys collected from the Internet, but many of these studies have been light on implementation details, so this talk is going to walk you through what distributed batch GCD means, and how to implement it yourself to break some RSA keys.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ddaf83a657_0_5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ddaf83a657_0_5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 not going to give an RSA recap, but…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first step when producing an RSA key pair…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The security of RSA is dependent upon it is not tractable to factor the public modulus back into the </a:t>
            </a:r>
            <a:r>
              <a:rPr lang="en"/>
              <a:t>constituent</a:t>
            </a:r>
            <a:r>
              <a:rPr lang="en"/>
              <a:t> primes</a:t>
            </a:r>
            <a:endParaRPr/>
          </a:p>
          <a:p>
            <a:pPr indent="0" lvl="0" marL="0" rtl="0" algn="l">
              <a:spcBef>
                <a:spcPts val="0"/>
              </a:spcBef>
              <a:spcAft>
                <a:spcPts val="0"/>
              </a:spcAft>
              <a:buNone/>
            </a:pPr>
            <a:r>
              <a:rPr lang="en"/>
              <a:t>...and the secrecy of these primes is critical to the security of the private key.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ddaf83a657_0_5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ddaf83a657_0_5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But while large integer factorization is a computationally difficult problem, fast and efficient methods do exist..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means that if any two RSA keys happen to </a:t>
            </a:r>
            <a:r>
              <a:rPr lang="en"/>
              <a:t>choose one of the same primes when generating keys…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theory, this should never happen, as the number of potential primes to choose from is so mind-bogglingly large, that it will never happen by chance.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ddaf83a657_0_4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ddaf83a657_0_4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However, back almost a decade ago, two research teams actually found… … and they were able to attribute this </a:t>
            </a:r>
            <a:r>
              <a:rPr lang="en"/>
              <a:t>phenomenon</a:t>
            </a:r>
            <a:r>
              <a:rPr lang="en"/>
              <a:t> to flawed implementations in pseudorandom number generators seeding the key </a:t>
            </a:r>
            <a:r>
              <a:rPr lang="en"/>
              <a:t>generation</a:t>
            </a:r>
            <a:r>
              <a:rPr lang="en"/>
              <a:t> process.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has been revisited with larger key batches, </a:t>
            </a:r>
            <a:r>
              <a:rPr lang="en"/>
              <a:t>culminated</a:t>
            </a:r>
            <a:r>
              <a:rPr lang="en"/>
              <a:t> with DEF CON 26- Ku-del-ski security industrialized the process for </a:t>
            </a:r>
            <a:r>
              <a:rPr lang="en"/>
              <a:t>variety of weak implementations, including the shared prime factor vulnerability I am discussing today.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So the question really is… if some RSA keys share primes, and can be compromised by finding shared factors across them, how do you calculate GCD across hundreds of millions of keys?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dfa1d55ea0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dfa1d55ea0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answer that question: we need to go back -- oldest known algorithms -- Euclidian algorithm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 works by recursively </a:t>
            </a:r>
            <a:r>
              <a:rPr lang="en"/>
              <a:t>calculating</a:t>
            </a:r>
            <a:r>
              <a:rPr lang="en"/>
              <a:t> the remainders…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this trivially small example on the slide comprised of 4 products of prime numbers…</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solidFill>
                  <a:schemeClr val="dk1"/>
                </a:solidFill>
              </a:rPr>
              <a:t>While this slide is using small integers of illustrative purposes, these integers could just as easily be real RSA moduli...</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a:t>
            </a:r>
            <a:r>
              <a:rPr lang="en"/>
              <a:t>Euclidean</a:t>
            </a:r>
            <a:r>
              <a:rPr lang="en"/>
              <a:t> </a:t>
            </a:r>
            <a:r>
              <a:rPr lang="en"/>
              <a:t>algorithm</a:t>
            </a:r>
            <a:r>
              <a:rPr lang="en"/>
              <a:t> is fast and efficient, but because you have to do pairwise combinations, attempting to calculate the GCD across hundreds of millions of keys could potentially require hundreds of quadrillions of iterations of the algorithm, which is simply not scalable.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e1a835ff17_0_5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e1a835ff17_0_5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Skipping back ahead over 2000 years, a cryptographer named Bernstein published... Like many problems in computer science, it uses an intermediate tree data structure to bypass the requirement of calculating every pairwise combination of numbers.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 calculating the products of pairs of numbers in the batch and repeating this process up successive levels of the tree until at the root of the tree represents the cumulative product of all the numbers in the batch.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Decomposes that product tree back into remainders by calculating the </a:t>
            </a:r>
            <a:r>
              <a:rPr lang="en"/>
              <a:t>remainder</a:t>
            </a:r>
            <a:r>
              <a:rPr lang="en"/>
              <a:t> of each parent node with respect to the square of its child node until the leaves of the tree represent the remainders of each integer in the batch with respect to the cumulative product of the whole batch.  A final GCD step computed on each leaf remainder will reveal if that particular integer shares a factor with any other integer in the batch.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is a very similar approach to the Euclidian algorithm -- distinction being that the shared factors are being discovered with respect to the cumulative product -- effective approach for RSA key factorization -- shared factors are relatively rare -- any factor output by this method will be one of the primes used for key generation -- less likely to be some sort of composite value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may be difficult to visualize just from a </a:t>
            </a:r>
            <a:r>
              <a:rPr lang="en"/>
              <a:t>description</a:t>
            </a:r>
            <a:r>
              <a:rPr lang="en"/>
              <a:t>, so I’m going to walk you through an explicit example.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e1a835ff17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e1a835ff17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example, we are using the same prime products as before which contain two products with a shared factor of 7.  Building the product tree is merely a process of pairing off the integers and </a:t>
            </a:r>
            <a:r>
              <a:rPr lang="en"/>
              <a:t>calculating</a:t>
            </a:r>
            <a:r>
              <a:rPr lang="en"/>
              <a:t> their products at each level, until we get to the cumulative product of the batch represented in green.</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e1a835ff17_0_4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e1a835ff17_0_4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the product tree has been formed, the remainder if each parent node is calculated with respect to the square of its child node.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 the bottom of the tree is reached, the GCD of calculated between the resulting remainder and the modulus, and if this value is not 1, it means it shares a factor with another modulus in the batch.  In our same example, the two shared factors of 7 are output just the same as using the pairwise Euclidian implementation.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While this batch implementation is very fast, it raises a new challenge in that the product trees can </a:t>
            </a:r>
            <a:r>
              <a:rPr lang="en"/>
              <a:t>potentially</a:t>
            </a:r>
            <a:r>
              <a:rPr lang="en"/>
              <a:t> get very, very large.  Such a tree of 150 million 2048 bit RSA moduli would be roughly a terabyte which can be difficult to manage.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github.com/austinallshouse/defcon29-key-factorization-reference"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4300">
                <a:latin typeface="Roboto"/>
                <a:ea typeface="Roboto"/>
                <a:cs typeface="Roboto"/>
                <a:sym typeface="Roboto"/>
              </a:rPr>
              <a:t>The mechanics of compromising low entropy RSA keys</a:t>
            </a:r>
            <a:endParaRPr sz="4300">
              <a:latin typeface="Roboto"/>
              <a:ea typeface="Roboto"/>
              <a:cs typeface="Roboto"/>
              <a:sym typeface="Roboto"/>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Roboto"/>
                <a:ea typeface="Roboto"/>
                <a:cs typeface="Roboto"/>
                <a:sym typeface="Roboto"/>
              </a:rPr>
              <a:t>Austin Allshouse</a:t>
            </a:r>
            <a:endParaRPr>
              <a:latin typeface="Roboto"/>
              <a:ea typeface="Roboto"/>
              <a:cs typeface="Roboto"/>
              <a:sym typeface="Roboto"/>
            </a:endParaRPr>
          </a:p>
        </p:txBody>
      </p:sp>
      <p:pic>
        <p:nvPicPr>
          <p:cNvPr id="56" name="Google Shape;56;p13"/>
          <p:cNvPicPr preferRelativeResize="0"/>
          <p:nvPr/>
        </p:nvPicPr>
        <p:blipFill>
          <a:blip r:embed="rId3">
            <a:alphaModFix/>
          </a:blip>
          <a:stretch>
            <a:fillRect/>
          </a:stretch>
        </p:blipFill>
        <p:spPr>
          <a:xfrm>
            <a:off x="5078037" y="3883925"/>
            <a:ext cx="3119175" cy="856825"/>
          </a:xfrm>
          <a:prstGeom prst="rect">
            <a:avLst/>
          </a:prstGeom>
          <a:noFill/>
          <a:ln>
            <a:noFill/>
          </a:ln>
        </p:spPr>
      </p:pic>
      <p:pic>
        <p:nvPicPr>
          <p:cNvPr id="57" name="Google Shape;57;p13"/>
          <p:cNvPicPr preferRelativeResize="0"/>
          <p:nvPr/>
        </p:nvPicPr>
        <p:blipFill>
          <a:blip r:embed="rId4">
            <a:alphaModFix/>
          </a:blip>
          <a:stretch>
            <a:fillRect/>
          </a:stretch>
        </p:blipFill>
        <p:spPr>
          <a:xfrm>
            <a:off x="671300" y="3668725"/>
            <a:ext cx="3900700" cy="125797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Parallelization - 150 million 2048-bit moduli</a:t>
            </a:r>
            <a:endParaRPr/>
          </a:p>
        </p:txBody>
      </p:sp>
      <p:graphicFrame>
        <p:nvGraphicFramePr>
          <p:cNvPr id="173" name="Google Shape;173;p22"/>
          <p:cNvGraphicFramePr/>
          <p:nvPr/>
        </p:nvGraphicFramePr>
        <p:xfrm>
          <a:off x="1225450" y="1689050"/>
          <a:ext cx="3000000" cy="3000000"/>
        </p:xfrm>
        <a:graphic>
          <a:graphicData uri="http://schemas.openxmlformats.org/drawingml/2006/table">
            <a:tbl>
              <a:tblPr>
                <a:noFill/>
                <a:tableStyleId>{D69BE2E7-E081-4290-84EE-94145E00952A}</a:tableStyleId>
              </a:tblPr>
              <a:tblGrid>
                <a:gridCol w="2617825"/>
                <a:gridCol w="1719125"/>
                <a:gridCol w="2356125"/>
              </a:tblGrid>
              <a:tr h="555950">
                <a:tc>
                  <a:txBody>
                    <a:bodyPr/>
                    <a:lstStyle/>
                    <a:p>
                      <a:pPr indent="0" lvl="0" marL="0" rtl="0" algn="l">
                        <a:spcBef>
                          <a:spcPts val="0"/>
                        </a:spcBef>
                        <a:spcAft>
                          <a:spcPts val="0"/>
                        </a:spcAft>
                        <a:buNone/>
                      </a:pPr>
                      <a:r>
                        <a:rPr b="1" lang="en" sz="2000">
                          <a:solidFill>
                            <a:schemeClr val="lt2"/>
                          </a:solidFill>
                        </a:rPr>
                        <a:t>Batch Count</a:t>
                      </a:r>
                      <a:endParaRPr b="1" sz="2000">
                        <a:solidFill>
                          <a:schemeClr val="lt2"/>
                        </a:solidFill>
                      </a:endParaRPr>
                    </a:p>
                  </a:txBody>
                  <a:tcPr marT="91425" marB="91425" marR="91425" marL="91425">
                    <a:solidFill>
                      <a:srgbClr val="3D3D3D"/>
                    </a:solidFill>
                  </a:tcPr>
                </a:tc>
                <a:tc>
                  <a:txBody>
                    <a:bodyPr/>
                    <a:lstStyle/>
                    <a:p>
                      <a:pPr indent="0" lvl="0" marL="0" rtl="0" algn="l">
                        <a:spcBef>
                          <a:spcPts val="0"/>
                        </a:spcBef>
                        <a:spcAft>
                          <a:spcPts val="0"/>
                        </a:spcAft>
                        <a:buNone/>
                      </a:pPr>
                      <a:r>
                        <a:rPr b="1" lang="en" sz="2000">
                          <a:solidFill>
                            <a:schemeClr val="lt2"/>
                          </a:solidFill>
                        </a:rPr>
                        <a:t>1</a:t>
                      </a:r>
                      <a:endParaRPr b="1" sz="2000">
                        <a:solidFill>
                          <a:schemeClr val="lt2"/>
                        </a:solidFill>
                      </a:endParaRPr>
                    </a:p>
                  </a:txBody>
                  <a:tcPr marT="91425" marB="91425" marR="91425" marL="91425">
                    <a:solidFill>
                      <a:srgbClr val="3D3D3D"/>
                    </a:solidFill>
                  </a:tcPr>
                </a:tc>
                <a:tc>
                  <a:txBody>
                    <a:bodyPr/>
                    <a:lstStyle/>
                    <a:p>
                      <a:pPr indent="0" lvl="0" marL="0" rtl="0" algn="l">
                        <a:spcBef>
                          <a:spcPts val="0"/>
                        </a:spcBef>
                        <a:spcAft>
                          <a:spcPts val="0"/>
                        </a:spcAft>
                        <a:buNone/>
                      </a:pPr>
                      <a:r>
                        <a:rPr b="1" lang="en" sz="2000">
                          <a:solidFill>
                            <a:schemeClr val="lt2"/>
                          </a:solidFill>
                        </a:rPr>
                        <a:t>5</a:t>
                      </a:r>
                      <a:endParaRPr b="1" sz="2000">
                        <a:solidFill>
                          <a:schemeClr val="lt2"/>
                        </a:solidFill>
                      </a:endParaRPr>
                    </a:p>
                  </a:txBody>
                  <a:tcPr marT="91425" marB="91425" marR="91425" marL="91425">
                    <a:solidFill>
                      <a:srgbClr val="3D3D3D"/>
                    </a:solidFill>
                  </a:tcPr>
                </a:tc>
              </a:tr>
              <a:tr h="555950">
                <a:tc>
                  <a:txBody>
                    <a:bodyPr/>
                    <a:lstStyle/>
                    <a:p>
                      <a:pPr indent="0" lvl="0" marL="0" rtl="0" algn="l">
                        <a:spcBef>
                          <a:spcPts val="0"/>
                        </a:spcBef>
                        <a:spcAft>
                          <a:spcPts val="0"/>
                        </a:spcAft>
                        <a:buNone/>
                      </a:pPr>
                      <a:r>
                        <a:rPr b="1" lang="en" sz="2000">
                          <a:solidFill>
                            <a:schemeClr val="lt2"/>
                          </a:solidFill>
                        </a:rPr>
                        <a:t>Batch Size</a:t>
                      </a:r>
                      <a:endParaRPr b="1" sz="2000">
                        <a:solidFill>
                          <a:schemeClr val="lt2"/>
                        </a:solidFill>
                      </a:endParaRPr>
                    </a:p>
                  </a:txBody>
                  <a:tcPr marT="91425" marB="91425" marR="91425" marL="91425"/>
                </a:tc>
                <a:tc>
                  <a:txBody>
                    <a:bodyPr/>
                    <a:lstStyle/>
                    <a:p>
                      <a:pPr indent="0" lvl="0" marL="0" rtl="0" algn="l">
                        <a:spcBef>
                          <a:spcPts val="0"/>
                        </a:spcBef>
                        <a:spcAft>
                          <a:spcPts val="0"/>
                        </a:spcAft>
                        <a:buNone/>
                      </a:pPr>
                      <a:r>
                        <a:rPr lang="en" sz="2000">
                          <a:solidFill>
                            <a:schemeClr val="lt2"/>
                          </a:solidFill>
                        </a:rPr>
                        <a:t>150 million</a:t>
                      </a:r>
                      <a:endParaRPr sz="2000">
                        <a:solidFill>
                          <a:schemeClr val="lt2"/>
                        </a:solidFill>
                      </a:endParaRPr>
                    </a:p>
                  </a:txBody>
                  <a:tcPr marT="91425" marB="91425" marR="91425" marL="91425"/>
                </a:tc>
                <a:tc>
                  <a:txBody>
                    <a:bodyPr/>
                    <a:lstStyle/>
                    <a:p>
                      <a:pPr indent="0" lvl="0" marL="0" rtl="0" algn="l">
                        <a:spcBef>
                          <a:spcPts val="0"/>
                        </a:spcBef>
                        <a:spcAft>
                          <a:spcPts val="0"/>
                        </a:spcAft>
                        <a:buNone/>
                      </a:pPr>
                      <a:r>
                        <a:rPr lang="en" sz="2000">
                          <a:solidFill>
                            <a:schemeClr val="lt2"/>
                          </a:solidFill>
                        </a:rPr>
                        <a:t>30 million</a:t>
                      </a:r>
                      <a:endParaRPr sz="2000">
                        <a:solidFill>
                          <a:schemeClr val="lt2"/>
                        </a:solidFill>
                      </a:endParaRPr>
                    </a:p>
                  </a:txBody>
                  <a:tcPr marT="91425" marB="91425" marR="91425" marL="91425"/>
                </a:tc>
              </a:tr>
              <a:tr h="555950">
                <a:tc>
                  <a:txBody>
                    <a:bodyPr/>
                    <a:lstStyle/>
                    <a:p>
                      <a:pPr indent="0" lvl="0" marL="0" rtl="0" algn="l">
                        <a:spcBef>
                          <a:spcPts val="0"/>
                        </a:spcBef>
                        <a:spcAft>
                          <a:spcPts val="0"/>
                        </a:spcAft>
                        <a:buNone/>
                      </a:pPr>
                      <a:r>
                        <a:rPr b="1" lang="en" sz="2000">
                          <a:solidFill>
                            <a:schemeClr val="lt2"/>
                          </a:solidFill>
                        </a:rPr>
                        <a:t>Product Tree Size</a:t>
                      </a:r>
                      <a:endParaRPr b="1" sz="2000">
                        <a:solidFill>
                          <a:schemeClr val="lt2"/>
                        </a:solidFill>
                      </a:endParaRPr>
                    </a:p>
                  </a:txBody>
                  <a:tcPr marT="91425" marB="91425" marR="91425" marL="91425"/>
                </a:tc>
                <a:tc>
                  <a:txBody>
                    <a:bodyPr/>
                    <a:lstStyle/>
                    <a:p>
                      <a:pPr indent="0" lvl="0" marL="0" rtl="0" algn="l">
                        <a:spcBef>
                          <a:spcPts val="0"/>
                        </a:spcBef>
                        <a:spcAft>
                          <a:spcPts val="0"/>
                        </a:spcAft>
                        <a:buNone/>
                      </a:pPr>
                      <a:r>
                        <a:rPr lang="en" sz="2000">
                          <a:solidFill>
                            <a:schemeClr val="lt2"/>
                          </a:solidFill>
                        </a:rPr>
                        <a:t>&gt; 1 terabyte</a:t>
                      </a:r>
                      <a:endParaRPr sz="2000">
                        <a:solidFill>
                          <a:schemeClr val="lt2"/>
                        </a:solidFill>
                      </a:endParaRPr>
                    </a:p>
                  </a:txBody>
                  <a:tcPr marT="91425" marB="91425" marR="91425" marL="91425"/>
                </a:tc>
                <a:tc>
                  <a:txBody>
                    <a:bodyPr/>
                    <a:lstStyle/>
                    <a:p>
                      <a:pPr indent="0" lvl="0" marL="0" rtl="0" algn="l">
                        <a:spcBef>
                          <a:spcPts val="0"/>
                        </a:spcBef>
                        <a:spcAft>
                          <a:spcPts val="0"/>
                        </a:spcAft>
                        <a:buNone/>
                      </a:pPr>
                      <a:r>
                        <a:rPr lang="en" sz="2000">
                          <a:solidFill>
                            <a:schemeClr val="lt2"/>
                          </a:solidFill>
                        </a:rPr>
                        <a:t>~ 180</a:t>
                      </a:r>
                      <a:r>
                        <a:rPr lang="en" sz="2000">
                          <a:solidFill>
                            <a:schemeClr val="lt2"/>
                          </a:solidFill>
                        </a:rPr>
                        <a:t> gigabytes</a:t>
                      </a:r>
                      <a:endParaRPr sz="2000">
                        <a:solidFill>
                          <a:schemeClr val="lt2"/>
                        </a:solidFill>
                      </a:endParaRPr>
                    </a:p>
                  </a:txBody>
                  <a:tcPr marT="91425" marB="91425" marR="91425" marL="91425"/>
                </a:tc>
              </a:tr>
              <a:tr h="555950">
                <a:tc>
                  <a:txBody>
                    <a:bodyPr/>
                    <a:lstStyle/>
                    <a:p>
                      <a:pPr indent="0" lvl="0" marL="0" rtl="0" algn="l">
                        <a:spcBef>
                          <a:spcPts val="0"/>
                        </a:spcBef>
                        <a:spcAft>
                          <a:spcPts val="0"/>
                        </a:spcAft>
                        <a:buNone/>
                      </a:pPr>
                      <a:r>
                        <a:rPr b="1" lang="en" sz="2000">
                          <a:solidFill>
                            <a:schemeClr val="lt2"/>
                          </a:solidFill>
                        </a:rPr>
                        <a:t>Tree</a:t>
                      </a:r>
                      <a:r>
                        <a:rPr b="1" lang="en" sz="2000">
                          <a:solidFill>
                            <a:schemeClr val="lt2"/>
                          </a:solidFill>
                        </a:rPr>
                        <a:t> Permutations</a:t>
                      </a:r>
                      <a:endParaRPr b="1" sz="2000">
                        <a:solidFill>
                          <a:schemeClr val="lt2"/>
                        </a:solidFill>
                      </a:endParaRPr>
                    </a:p>
                  </a:txBody>
                  <a:tcPr marT="91425" marB="91425" marR="91425" marL="91425"/>
                </a:tc>
                <a:tc>
                  <a:txBody>
                    <a:bodyPr/>
                    <a:lstStyle/>
                    <a:p>
                      <a:pPr indent="0" lvl="0" marL="0" rtl="0" algn="l">
                        <a:spcBef>
                          <a:spcPts val="0"/>
                        </a:spcBef>
                        <a:spcAft>
                          <a:spcPts val="0"/>
                        </a:spcAft>
                        <a:buNone/>
                      </a:pPr>
                      <a:r>
                        <a:rPr lang="en" sz="2000">
                          <a:solidFill>
                            <a:schemeClr val="lt2"/>
                          </a:solidFill>
                        </a:rPr>
                        <a:t>1</a:t>
                      </a:r>
                      <a:endParaRPr sz="2000">
                        <a:solidFill>
                          <a:schemeClr val="lt2"/>
                        </a:solidFill>
                      </a:endParaRPr>
                    </a:p>
                  </a:txBody>
                  <a:tcPr marT="91425" marB="91425" marR="91425" marL="91425"/>
                </a:tc>
                <a:tc>
                  <a:txBody>
                    <a:bodyPr/>
                    <a:lstStyle/>
                    <a:p>
                      <a:pPr indent="0" lvl="0" marL="0" rtl="0" algn="l">
                        <a:spcBef>
                          <a:spcPts val="0"/>
                        </a:spcBef>
                        <a:spcAft>
                          <a:spcPts val="0"/>
                        </a:spcAft>
                        <a:buNone/>
                      </a:pPr>
                      <a:r>
                        <a:rPr lang="en" sz="2000">
                          <a:solidFill>
                            <a:schemeClr val="lt2"/>
                          </a:solidFill>
                        </a:rPr>
                        <a:t>20</a:t>
                      </a:r>
                      <a:endParaRPr sz="2000">
                        <a:solidFill>
                          <a:schemeClr val="lt2"/>
                        </a:solidFill>
                      </a:endParaRPr>
                    </a:p>
                  </a:txBody>
                  <a:tcPr marT="91425" marB="91425" marR="91425" marL="91425"/>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Tree permutation</a:t>
            </a:r>
            <a:endParaRPr/>
          </a:p>
        </p:txBody>
      </p:sp>
      <p:sp>
        <p:nvSpPr>
          <p:cNvPr id="179" name="Google Shape;179;p23"/>
          <p:cNvSpPr txBox="1"/>
          <p:nvPr>
            <p:ph idx="1" type="body"/>
          </p:nvPr>
        </p:nvSpPr>
        <p:spPr>
          <a:xfrm>
            <a:off x="311700" y="1035700"/>
            <a:ext cx="8520600" cy="1178400"/>
          </a:xfrm>
          <a:prstGeom prst="rect">
            <a:avLst/>
          </a:prstGeom>
        </p:spPr>
        <p:txBody>
          <a:bodyPr anchorCtr="0" anchor="t" bIns="91425" lIns="91425" spcFirstLastPara="1" rIns="91425" wrap="square" tIns="91425">
            <a:normAutofit fontScale="70000" lnSpcReduction="10000"/>
          </a:bodyPr>
          <a:lstStyle/>
          <a:p>
            <a:pPr indent="0" lvl="0" marL="0" rtl="0" algn="l">
              <a:spcBef>
                <a:spcPts val="0"/>
              </a:spcBef>
              <a:spcAft>
                <a:spcPts val="0"/>
              </a:spcAft>
              <a:buNone/>
            </a:pPr>
            <a:r>
              <a:rPr lang="en" sz="2193">
                <a:solidFill>
                  <a:srgbClr val="ABB2BF"/>
                </a:solidFill>
              </a:rPr>
              <a:t>Batch 1:</a:t>
            </a:r>
            <a:r>
              <a:rPr lang="en" sz="2193">
                <a:solidFill>
                  <a:srgbClr val="ABB2BF"/>
                </a:solidFill>
              </a:rPr>
              <a:t>	(</a:t>
            </a:r>
            <a:r>
              <a:rPr lang="en" sz="2193">
                <a:solidFill>
                  <a:srgbClr val="4DAFE4"/>
                </a:solidFill>
              </a:rPr>
              <a:t>7</a:t>
            </a:r>
            <a:r>
              <a:rPr lang="en" sz="2193"/>
              <a:t> x 67) = </a:t>
            </a:r>
            <a:r>
              <a:rPr lang="en" sz="2193">
                <a:solidFill>
                  <a:srgbClr val="E06C75"/>
                </a:solidFill>
              </a:rPr>
              <a:t>469</a:t>
            </a:r>
            <a:r>
              <a:rPr lang="en" sz="2193"/>
              <a:t>; (11 x 61) = </a:t>
            </a:r>
            <a:r>
              <a:rPr lang="en" sz="2193">
                <a:solidFill>
                  <a:srgbClr val="E06C75"/>
                </a:solidFill>
              </a:rPr>
              <a:t>671</a:t>
            </a:r>
            <a:r>
              <a:rPr lang="en" sz="2193"/>
              <a:t>; (</a:t>
            </a:r>
            <a:r>
              <a:rPr lang="en" sz="2193">
                <a:solidFill>
                  <a:srgbClr val="4DAFE4"/>
                </a:solidFill>
              </a:rPr>
              <a:t>7</a:t>
            </a:r>
            <a:r>
              <a:rPr lang="en" sz="2193"/>
              <a:t> x 59) = </a:t>
            </a:r>
            <a:r>
              <a:rPr lang="en" sz="2193">
                <a:solidFill>
                  <a:srgbClr val="E06C75"/>
                </a:solidFill>
              </a:rPr>
              <a:t>413</a:t>
            </a:r>
            <a:r>
              <a:rPr lang="en" sz="2193"/>
              <a:t>; (</a:t>
            </a:r>
            <a:r>
              <a:rPr lang="en" sz="2193">
                <a:solidFill>
                  <a:srgbClr val="4DAFE4"/>
                </a:solidFill>
              </a:rPr>
              <a:t>17</a:t>
            </a:r>
            <a:r>
              <a:rPr lang="en" sz="2193"/>
              <a:t> x 53) = </a:t>
            </a:r>
            <a:r>
              <a:rPr lang="en" sz="2193">
                <a:solidFill>
                  <a:srgbClr val="E06C75"/>
                </a:solidFill>
              </a:rPr>
              <a:t>901</a:t>
            </a:r>
            <a:endParaRPr sz="2193">
              <a:solidFill>
                <a:srgbClr val="E06C75"/>
              </a:solidFill>
            </a:endParaRPr>
          </a:p>
          <a:p>
            <a:pPr indent="0" lvl="0" marL="0" rtl="0" algn="l">
              <a:spcBef>
                <a:spcPts val="1200"/>
              </a:spcBef>
              <a:spcAft>
                <a:spcPts val="0"/>
              </a:spcAft>
              <a:buNone/>
            </a:pPr>
            <a:r>
              <a:rPr lang="en" sz="2193"/>
              <a:t>Batch 2: </a:t>
            </a:r>
            <a:r>
              <a:rPr lang="en" sz="2193"/>
              <a:t>(</a:t>
            </a:r>
            <a:r>
              <a:rPr lang="en" sz="2193">
                <a:solidFill>
                  <a:srgbClr val="4DAFE4"/>
                </a:solidFill>
              </a:rPr>
              <a:t>17</a:t>
            </a:r>
            <a:r>
              <a:rPr lang="en" sz="2193"/>
              <a:t> x 47) = </a:t>
            </a:r>
            <a:r>
              <a:rPr lang="en" sz="2193">
                <a:solidFill>
                  <a:srgbClr val="E06C75"/>
                </a:solidFill>
              </a:rPr>
              <a:t>799</a:t>
            </a:r>
            <a:r>
              <a:rPr lang="en" sz="2193"/>
              <a:t>; (</a:t>
            </a:r>
            <a:r>
              <a:rPr lang="en" sz="2193">
                <a:solidFill>
                  <a:srgbClr val="4DAFE4"/>
                </a:solidFill>
              </a:rPr>
              <a:t>23</a:t>
            </a:r>
            <a:r>
              <a:rPr lang="en" sz="2193"/>
              <a:t> x 43) = </a:t>
            </a:r>
            <a:r>
              <a:rPr lang="en" sz="2193">
                <a:solidFill>
                  <a:srgbClr val="E06C75"/>
                </a:solidFill>
              </a:rPr>
              <a:t>989</a:t>
            </a:r>
            <a:r>
              <a:rPr lang="en" sz="2193"/>
              <a:t>; (29 x 41) = </a:t>
            </a:r>
            <a:r>
              <a:rPr lang="en" sz="2193">
                <a:solidFill>
                  <a:srgbClr val="E06C75"/>
                </a:solidFill>
              </a:rPr>
              <a:t>1189</a:t>
            </a:r>
            <a:r>
              <a:rPr lang="en" sz="2193"/>
              <a:t>; (</a:t>
            </a:r>
            <a:r>
              <a:rPr lang="en" sz="2193">
                <a:solidFill>
                  <a:srgbClr val="4DAFE4"/>
                </a:solidFill>
              </a:rPr>
              <a:t>23</a:t>
            </a:r>
            <a:r>
              <a:rPr lang="en" sz="2193"/>
              <a:t> x 37) = </a:t>
            </a:r>
            <a:r>
              <a:rPr lang="en" sz="2193">
                <a:solidFill>
                  <a:srgbClr val="E06C75"/>
                </a:solidFill>
              </a:rPr>
              <a:t>851</a:t>
            </a:r>
            <a:endParaRPr sz="2193">
              <a:solidFill>
                <a:srgbClr val="E06C75"/>
              </a:solidFill>
            </a:endParaRPr>
          </a:p>
          <a:p>
            <a:pPr indent="0" lvl="0" marL="0" rtl="0" algn="l">
              <a:spcBef>
                <a:spcPts val="1200"/>
              </a:spcBef>
              <a:spcAft>
                <a:spcPts val="1200"/>
              </a:spcAft>
              <a:buNone/>
            </a:pPr>
            <a:r>
              <a:t/>
            </a:r>
            <a:endParaRPr>
              <a:solidFill>
                <a:srgbClr val="E06C75"/>
              </a:solidFill>
            </a:endParaRPr>
          </a:p>
        </p:txBody>
      </p:sp>
      <p:cxnSp>
        <p:nvCxnSpPr>
          <p:cNvPr id="180" name="Google Shape;180;p23"/>
          <p:cNvCxnSpPr>
            <a:stCxn id="181" idx="2"/>
            <a:endCxn id="182" idx="0"/>
          </p:cNvCxnSpPr>
          <p:nvPr/>
        </p:nvCxnSpPr>
        <p:spPr>
          <a:xfrm flipH="1" rot="-5400000">
            <a:off x="2751019" y="2510095"/>
            <a:ext cx="250200" cy="1131300"/>
          </a:xfrm>
          <a:prstGeom prst="bentConnector3">
            <a:avLst>
              <a:gd fmla="val 50021" name="adj1"/>
            </a:avLst>
          </a:prstGeom>
          <a:noFill/>
          <a:ln cap="flat" cmpd="sng" w="9525">
            <a:solidFill>
              <a:schemeClr val="lt2"/>
            </a:solidFill>
            <a:prstDash val="solid"/>
            <a:round/>
            <a:headEnd len="med" w="med" type="diamond"/>
            <a:tailEnd len="med" w="med" type="diamond"/>
          </a:ln>
        </p:spPr>
      </p:cxnSp>
      <p:cxnSp>
        <p:nvCxnSpPr>
          <p:cNvPr id="183" name="Google Shape;183;p23"/>
          <p:cNvCxnSpPr>
            <a:stCxn id="184" idx="2"/>
            <a:endCxn id="185" idx="0"/>
          </p:cNvCxnSpPr>
          <p:nvPr/>
        </p:nvCxnSpPr>
        <p:spPr>
          <a:xfrm flipH="1" rot="-5400000">
            <a:off x="1392857" y="3457600"/>
            <a:ext cx="311400" cy="513300"/>
          </a:xfrm>
          <a:prstGeom prst="bentConnector3">
            <a:avLst>
              <a:gd fmla="val 49999" name="adj1"/>
            </a:avLst>
          </a:prstGeom>
          <a:noFill/>
          <a:ln cap="flat" cmpd="sng" w="9525">
            <a:solidFill>
              <a:schemeClr val="lt2"/>
            </a:solidFill>
            <a:prstDash val="solid"/>
            <a:round/>
            <a:headEnd len="med" w="med" type="diamond"/>
            <a:tailEnd len="med" w="med" type="diamond"/>
          </a:ln>
        </p:spPr>
      </p:cxnSp>
      <p:cxnSp>
        <p:nvCxnSpPr>
          <p:cNvPr id="186" name="Google Shape;186;p23"/>
          <p:cNvCxnSpPr>
            <a:stCxn id="187" idx="0"/>
            <a:endCxn id="184" idx="2"/>
          </p:cNvCxnSpPr>
          <p:nvPr/>
        </p:nvCxnSpPr>
        <p:spPr>
          <a:xfrm rot="-5400000">
            <a:off x="879600" y="3457595"/>
            <a:ext cx="311400" cy="513300"/>
          </a:xfrm>
          <a:prstGeom prst="bentConnector3">
            <a:avLst>
              <a:gd fmla="val 49999" name="adj1"/>
            </a:avLst>
          </a:prstGeom>
          <a:noFill/>
          <a:ln cap="flat" cmpd="sng" w="9525">
            <a:solidFill>
              <a:schemeClr val="lt2"/>
            </a:solidFill>
            <a:prstDash val="solid"/>
            <a:round/>
            <a:headEnd len="med" w="med" type="diamond"/>
            <a:tailEnd len="med" w="med" type="diamond"/>
          </a:ln>
        </p:spPr>
      </p:cxnSp>
      <p:cxnSp>
        <p:nvCxnSpPr>
          <p:cNvPr id="188" name="Google Shape;188;p23"/>
          <p:cNvCxnSpPr>
            <a:stCxn id="182" idx="2"/>
            <a:endCxn id="189" idx="0"/>
          </p:cNvCxnSpPr>
          <p:nvPr/>
        </p:nvCxnSpPr>
        <p:spPr>
          <a:xfrm flipH="1" rot="-5400000">
            <a:off x="3542796" y="3457600"/>
            <a:ext cx="311400" cy="513300"/>
          </a:xfrm>
          <a:prstGeom prst="bentConnector3">
            <a:avLst>
              <a:gd fmla="val 49999" name="adj1"/>
            </a:avLst>
          </a:prstGeom>
          <a:noFill/>
          <a:ln cap="flat" cmpd="sng" w="9525">
            <a:solidFill>
              <a:schemeClr val="lt2"/>
            </a:solidFill>
            <a:prstDash val="solid"/>
            <a:round/>
            <a:headEnd len="med" w="med" type="diamond"/>
            <a:tailEnd len="med" w="med" type="diamond"/>
          </a:ln>
        </p:spPr>
      </p:cxnSp>
      <p:cxnSp>
        <p:nvCxnSpPr>
          <p:cNvPr id="190" name="Google Shape;190;p23"/>
          <p:cNvCxnSpPr>
            <a:stCxn id="191" idx="0"/>
            <a:endCxn id="182" idx="2"/>
          </p:cNvCxnSpPr>
          <p:nvPr/>
        </p:nvCxnSpPr>
        <p:spPr>
          <a:xfrm rot="-5400000">
            <a:off x="3029540" y="3457595"/>
            <a:ext cx="311400" cy="513300"/>
          </a:xfrm>
          <a:prstGeom prst="bentConnector3">
            <a:avLst>
              <a:gd fmla="val 49999" name="adj1"/>
            </a:avLst>
          </a:prstGeom>
          <a:noFill/>
          <a:ln cap="flat" cmpd="sng" w="9525">
            <a:solidFill>
              <a:schemeClr val="lt2"/>
            </a:solidFill>
            <a:prstDash val="solid"/>
            <a:round/>
            <a:headEnd len="med" w="med" type="diamond"/>
            <a:tailEnd len="med" w="med" type="diamond"/>
          </a:ln>
        </p:spPr>
      </p:cxnSp>
      <p:cxnSp>
        <p:nvCxnSpPr>
          <p:cNvPr id="192" name="Google Shape;192;p23"/>
          <p:cNvCxnSpPr>
            <a:stCxn id="184" idx="0"/>
            <a:endCxn id="181" idx="2"/>
          </p:cNvCxnSpPr>
          <p:nvPr/>
        </p:nvCxnSpPr>
        <p:spPr>
          <a:xfrm rot="-5400000">
            <a:off x="1676057" y="2566600"/>
            <a:ext cx="250200" cy="1018500"/>
          </a:xfrm>
          <a:prstGeom prst="bentConnector3">
            <a:avLst>
              <a:gd fmla="val 50021" name="adj1"/>
            </a:avLst>
          </a:prstGeom>
          <a:noFill/>
          <a:ln cap="flat" cmpd="sng" w="9525">
            <a:solidFill>
              <a:schemeClr val="lt2"/>
            </a:solidFill>
            <a:prstDash val="solid"/>
            <a:round/>
            <a:headEnd len="med" w="med" type="diamond"/>
            <a:tailEnd len="med" w="med" type="diamond"/>
          </a:ln>
        </p:spPr>
      </p:cxnSp>
      <p:sp>
        <p:nvSpPr>
          <p:cNvPr id="181" name="Google Shape;181;p23"/>
          <p:cNvSpPr txBox="1"/>
          <p:nvPr/>
        </p:nvSpPr>
        <p:spPr>
          <a:xfrm>
            <a:off x="1391269" y="2593045"/>
            <a:ext cx="18384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98C379"/>
                </a:solidFill>
                <a:latin typeface="Roboto"/>
                <a:ea typeface="Roboto"/>
                <a:cs typeface="Roboto"/>
                <a:sym typeface="Roboto"/>
              </a:rPr>
              <a:t>117103588987</a:t>
            </a:r>
            <a:endParaRPr>
              <a:solidFill>
                <a:srgbClr val="98C379"/>
              </a:solidFill>
              <a:latin typeface="Roboto"/>
              <a:ea typeface="Roboto"/>
              <a:cs typeface="Roboto"/>
              <a:sym typeface="Roboto"/>
            </a:endParaRPr>
          </a:p>
        </p:txBody>
      </p:sp>
      <p:sp>
        <p:nvSpPr>
          <p:cNvPr id="184" name="Google Shape;184;p23"/>
          <p:cNvSpPr txBox="1"/>
          <p:nvPr/>
        </p:nvSpPr>
        <p:spPr>
          <a:xfrm>
            <a:off x="824957" y="3200950"/>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314699</a:t>
            </a:r>
            <a:endParaRPr>
              <a:solidFill>
                <a:schemeClr val="lt2"/>
              </a:solidFill>
              <a:latin typeface="Roboto"/>
              <a:ea typeface="Roboto"/>
              <a:cs typeface="Roboto"/>
              <a:sym typeface="Roboto"/>
            </a:endParaRPr>
          </a:p>
        </p:txBody>
      </p:sp>
      <p:sp>
        <p:nvSpPr>
          <p:cNvPr id="182" name="Google Shape;182;p23"/>
          <p:cNvSpPr txBox="1"/>
          <p:nvPr/>
        </p:nvSpPr>
        <p:spPr>
          <a:xfrm>
            <a:off x="2974896" y="3200950"/>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372113</a:t>
            </a:r>
            <a:endParaRPr>
              <a:solidFill>
                <a:schemeClr val="lt2"/>
              </a:solidFill>
              <a:latin typeface="Roboto"/>
              <a:ea typeface="Roboto"/>
              <a:cs typeface="Roboto"/>
              <a:sym typeface="Roboto"/>
            </a:endParaRPr>
          </a:p>
        </p:txBody>
      </p:sp>
      <p:sp>
        <p:nvSpPr>
          <p:cNvPr id="189" name="Google Shape;189;p23"/>
          <p:cNvSpPr txBox="1"/>
          <p:nvPr/>
        </p:nvSpPr>
        <p:spPr>
          <a:xfrm>
            <a:off x="3488153" y="3869945"/>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E06C75"/>
                </a:solidFill>
                <a:latin typeface="Roboto"/>
                <a:ea typeface="Roboto"/>
                <a:cs typeface="Roboto"/>
                <a:sym typeface="Roboto"/>
              </a:rPr>
              <a:t>901</a:t>
            </a:r>
            <a:endParaRPr>
              <a:solidFill>
                <a:srgbClr val="E06C75"/>
              </a:solidFill>
              <a:latin typeface="Roboto"/>
              <a:ea typeface="Roboto"/>
              <a:cs typeface="Roboto"/>
              <a:sym typeface="Roboto"/>
            </a:endParaRPr>
          </a:p>
        </p:txBody>
      </p:sp>
      <p:sp>
        <p:nvSpPr>
          <p:cNvPr id="191" name="Google Shape;191;p23"/>
          <p:cNvSpPr txBox="1"/>
          <p:nvPr/>
        </p:nvSpPr>
        <p:spPr>
          <a:xfrm>
            <a:off x="2461640" y="3869945"/>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E06C75"/>
                </a:solidFill>
                <a:latin typeface="Roboto"/>
                <a:ea typeface="Roboto"/>
                <a:cs typeface="Roboto"/>
                <a:sym typeface="Roboto"/>
              </a:rPr>
              <a:t>413</a:t>
            </a:r>
            <a:endParaRPr>
              <a:solidFill>
                <a:srgbClr val="E06C75"/>
              </a:solidFill>
              <a:latin typeface="Roboto"/>
              <a:ea typeface="Roboto"/>
              <a:cs typeface="Roboto"/>
              <a:sym typeface="Roboto"/>
            </a:endParaRPr>
          </a:p>
        </p:txBody>
      </p:sp>
      <p:sp>
        <p:nvSpPr>
          <p:cNvPr id="185" name="Google Shape;185;p23"/>
          <p:cNvSpPr txBox="1"/>
          <p:nvPr/>
        </p:nvSpPr>
        <p:spPr>
          <a:xfrm>
            <a:off x="1338213" y="3869945"/>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E06C75"/>
                </a:solidFill>
                <a:latin typeface="Roboto"/>
                <a:ea typeface="Roboto"/>
                <a:cs typeface="Roboto"/>
                <a:sym typeface="Roboto"/>
              </a:rPr>
              <a:t>671</a:t>
            </a:r>
            <a:endParaRPr>
              <a:solidFill>
                <a:srgbClr val="E06C75"/>
              </a:solidFill>
              <a:latin typeface="Roboto"/>
              <a:ea typeface="Roboto"/>
              <a:cs typeface="Roboto"/>
              <a:sym typeface="Roboto"/>
            </a:endParaRPr>
          </a:p>
        </p:txBody>
      </p:sp>
      <p:sp>
        <p:nvSpPr>
          <p:cNvPr id="187" name="Google Shape;187;p23"/>
          <p:cNvSpPr txBox="1"/>
          <p:nvPr/>
        </p:nvSpPr>
        <p:spPr>
          <a:xfrm>
            <a:off x="311700" y="3869945"/>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E06C75"/>
                </a:solidFill>
                <a:latin typeface="Roboto"/>
                <a:ea typeface="Roboto"/>
                <a:cs typeface="Roboto"/>
                <a:sym typeface="Roboto"/>
              </a:rPr>
              <a:t>469</a:t>
            </a:r>
            <a:endParaRPr>
              <a:solidFill>
                <a:srgbClr val="E06C75"/>
              </a:solidFill>
              <a:latin typeface="Roboto"/>
              <a:ea typeface="Roboto"/>
              <a:cs typeface="Roboto"/>
              <a:sym typeface="Roboto"/>
            </a:endParaRPr>
          </a:p>
        </p:txBody>
      </p:sp>
      <p:cxnSp>
        <p:nvCxnSpPr>
          <p:cNvPr id="193" name="Google Shape;193;p23"/>
          <p:cNvCxnSpPr>
            <a:stCxn id="194" idx="2"/>
            <a:endCxn id="195" idx="0"/>
          </p:cNvCxnSpPr>
          <p:nvPr/>
        </p:nvCxnSpPr>
        <p:spPr>
          <a:xfrm flipH="1" rot="-5400000">
            <a:off x="6953969" y="2489195"/>
            <a:ext cx="250200" cy="1131300"/>
          </a:xfrm>
          <a:prstGeom prst="bentConnector3">
            <a:avLst>
              <a:gd fmla="val 50021" name="adj1"/>
            </a:avLst>
          </a:prstGeom>
          <a:noFill/>
          <a:ln cap="flat" cmpd="sng" w="9525">
            <a:solidFill>
              <a:schemeClr val="lt2"/>
            </a:solidFill>
            <a:prstDash val="solid"/>
            <a:round/>
            <a:headEnd len="med" w="med" type="diamond"/>
            <a:tailEnd len="med" w="med" type="diamond"/>
          </a:ln>
        </p:spPr>
      </p:cxnSp>
      <p:cxnSp>
        <p:nvCxnSpPr>
          <p:cNvPr id="196" name="Google Shape;196;p23"/>
          <p:cNvCxnSpPr>
            <a:stCxn id="197" idx="2"/>
            <a:endCxn id="198" idx="0"/>
          </p:cNvCxnSpPr>
          <p:nvPr/>
        </p:nvCxnSpPr>
        <p:spPr>
          <a:xfrm flipH="1" rot="-5400000">
            <a:off x="5595807" y="3436700"/>
            <a:ext cx="311400" cy="513300"/>
          </a:xfrm>
          <a:prstGeom prst="bentConnector3">
            <a:avLst>
              <a:gd fmla="val 49999" name="adj1"/>
            </a:avLst>
          </a:prstGeom>
          <a:noFill/>
          <a:ln cap="flat" cmpd="sng" w="9525">
            <a:solidFill>
              <a:schemeClr val="lt2"/>
            </a:solidFill>
            <a:prstDash val="solid"/>
            <a:round/>
            <a:headEnd len="med" w="med" type="diamond"/>
            <a:tailEnd len="med" w="med" type="diamond"/>
          </a:ln>
        </p:spPr>
      </p:cxnSp>
      <p:cxnSp>
        <p:nvCxnSpPr>
          <p:cNvPr id="199" name="Google Shape;199;p23"/>
          <p:cNvCxnSpPr>
            <a:stCxn id="200" idx="0"/>
            <a:endCxn id="197" idx="2"/>
          </p:cNvCxnSpPr>
          <p:nvPr/>
        </p:nvCxnSpPr>
        <p:spPr>
          <a:xfrm rot="-5400000">
            <a:off x="5082550" y="3436695"/>
            <a:ext cx="311400" cy="513300"/>
          </a:xfrm>
          <a:prstGeom prst="bentConnector3">
            <a:avLst>
              <a:gd fmla="val 49999" name="adj1"/>
            </a:avLst>
          </a:prstGeom>
          <a:noFill/>
          <a:ln cap="flat" cmpd="sng" w="9525">
            <a:solidFill>
              <a:schemeClr val="lt2"/>
            </a:solidFill>
            <a:prstDash val="solid"/>
            <a:round/>
            <a:headEnd len="med" w="med" type="diamond"/>
            <a:tailEnd len="med" w="med" type="diamond"/>
          </a:ln>
        </p:spPr>
      </p:cxnSp>
      <p:cxnSp>
        <p:nvCxnSpPr>
          <p:cNvPr id="201" name="Google Shape;201;p23"/>
          <p:cNvCxnSpPr>
            <a:stCxn id="195" idx="2"/>
            <a:endCxn id="202" idx="0"/>
          </p:cNvCxnSpPr>
          <p:nvPr/>
        </p:nvCxnSpPr>
        <p:spPr>
          <a:xfrm flipH="1" rot="-5400000">
            <a:off x="7745746" y="3436700"/>
            <a:ext cx="311400" cy="513300"/>
          </a:xfrm>
          <a:prstGeom prst="bentConnector3">
            <a:avLst>
              <a:gd fmla="val 49999" name="adj1"/>
            </a:avLst>
          </a:prstGeom>
          <a:noFill/>
          <a:ln cap="flat" cmpd="sng" w="9525">
            <a:solidFill>
              <a:schemeClr val="lt2"/>
            </a:solidFill>
            <a:prstDash val="solid"/>
            <a:round/>
            <a:headEnd len="med" w="med" type="diamond"/>
            <a:tailEnd len="med" w="med" type="diamond"/>
          </a:ln>
        </p:spPr>
      </p:cxnSp>
      <p:cxnSp>
        <p:nvCxnSpPr>
          <p:cNvPr id="203" name="Google Shape;203;p23"/>
          <p:cNvCxnSpPr>
            <a:stCxn id="204" idx="0"/>
            <a:endCxn id="195" idx="2"/>
          </p:cNvCxnSpPr>
          <p:nvPr/>
        </p:nvCxnSpPr>
        <p:spPr>
          <a:xfrm rot="-5400000">
            <a:off x="7232490" y="3436695"/>
            <a:ext cx="311400" cy="513300"/>
          </a:xfrm>
          <a:prstGeom prst="bentConnector3">
            <a:avLst>
              <a:gd fmla="val 49999" name="adj1"/>
            </a:avLst>
          </a:prstGeom>
          <a:noFill/>
          <a:ln cap="flat" cmpd="sng" w="9525">
            <a:solidFill>
              <a:schemeClr val="lt2"/>
            </a:solidFill>
            <a:prstDash val="solid"/>
            <a:round/>
            <a:headEnd len="med" w="med" type="diamond"/>
            <a:tailEnd len="med" w="med" type="diamond"/>
          </a:ln>
        </p:spPr>
      </p:cxnSp>
      <p:cxnSp>
        <p:nvCxnSpPr>
          <p:cNvPr id="205" name="Google Shape;205;p23"/>
          <p:cNvCxnSpPr>
            <a:stCxn id="197" idx="0"/>
            <a:endCxn id="194" idx="2"/>
          </p:cNvCxnSpPr>
          <p:nvPr/>
        </p:nvCxnSpPr>
        <p:spPr>
          <a:xfrm rot="-5400000">
            <a:off x="5879007" y="2545700"/>
            <a:ext cx="250200" cy="1018500"/>
          </a:xfrm>
          <a:prstGeom prst="bentConnector3">
            <a:avLst>
              <a:gd fmla="val 50021" name="adj1"/>
            </a:avLst>
          </a:prstGeom>
          <a:noFill/>
          <a:ln cap="flat" cmpd="sng" w="9525">
            <a:solidFill>
              <a:schemeClr val="lt2"/>
            </a:solidFill>
            <a:prstDash val="solid"/>
            <a:round/>
            <a:headEnd len="med" w="med" type="diamond"/>
            <a:tailEnd len="med" w="med" type="diamond"/>
          </a:ln>
        </p:spPr>
      </p:cxnSp>
      <p:sp>
        <p:nvSpPr>
          <p:cNvPr id="194" name="Google Shape;194;p23"/>
          <p:cNvSpPr txBox="1"/>
          <p:nvPr/>
        </p:nvSpPr>
        <p:spPr>
          <a:xfrm>
            <a:off x="5594219" y="2572145"/>
            <a:ext cx="18384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98C379"/>
                </a:solidFill>
                <a:latin typeface="Roboto"/>
                <a:ea typeface="Roboto"/>
                <a:cs typeface="Roboto"/>
                <a:sym typeface="Roboto"/>
              </a:rPr>
              <a:t>799566308029</a:t>
            </a:r>
            <a:endParaRPr>
              <a:solidFill>
                <a:srgbClr val="98C379"/>
              </a:solidFill>
              <a:latin typeface="Roboto"/>
              <a:ea typeface="Roboto"/>
              <a:cs typeface="Roboto"/>
              <a:sym typeface="Roboto"/>
            </a:endParaRPr>
          </a:p>
        </p:txBody>
      </p:sp>
      <p:sp>
        <p:nvSpPr>
          <p:cNvPr id="197" name="Google Shape;197;p23"/>
          <p:cNvSpPr txBox="1"/>
          <p:nvPr/>
        </p:nvSpPr>
        <p:spPr>
          <a:xfrm>
            <a:off x="5027907" y="3180050"/>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790211</a:t>
            </a:r>
            <a:endParaRPr>
              <a:solidFill>
                <a:schemeClr val="lt2"/>
              </a:solidFill>
              <a:latin typeface="Roboto"/>
              <a:ea typeface="Roboto"/>
              <a:cs typeface="Roboto"/>
              <a:sym typeface="Roboto"/>
            </a:endParaRPr>
          </a:p>
        </p:txBody>
      </p:sp>
      <p:sp>
        <p:nvSpPr>
          <p:cNvPr id="195" name="Google Shape;195;p23"/>
          <p:cNvSpPr txBox="1"/>
          <p:nvPr/>
        </p:nvSpPr>
        <p:spPr>
          <a:xfrm>
            <a:off x="7177846" y="3180050"/>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1011839</a:t>
            </a:r>
            <a:endParaRPr>
              <a:solidFill>
                <a:schemeClr val="lt2"/>
              </a:solidFill>
              <a:latin typeface="Roboto"/>
              <a:ea typeface="Roboto"/>
              <a:cs typeface="Roboto"/>
              <a:sym typeface="Roboto"/>
            </a:endParaRPr>
          </a:p>
        </p:txBody>
      </p:sp>
      <p:sp>
        <p:nvSpPr>
          <p:cNvPr id="202" name="Google Shape;202;p23"/>
          <p:cNvSpPr txBox="1"/>
          <p:nvPr/>
        </p:nvSpPr>
        <p:spPr>
          <a:xfrm>
            <a:off x="7691103" y="3849045"/>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E06C75"/>
                </a:solidFill>
                <a:latin typeface="Roboto"/>
                <a:ea typeface="Roboto"/>
                <a:cs typeface="Roboto"/>
                <a:sym typeface="Roboto"/>
              </a:rPr>
              <a:t>851</a:t>
            </a:r>
            <a:endParaRPr>
              <a:solidFill>
                <a:srgbClr val="E06C75"/>
              </a:solidFill>
              <a:latin typeface="Roboto"/>
              <a:ea typeface="Roboto"/>
              <a:cs typeface="Roboto"/>
              <a:sym typeface="Roboto"/>
            </a:endParaRPr>
          </a:p>
        </p:txBody>
      </p:sp>
      <p:sp>
        <p:nvSpPr>
          <p:cNvPr id="204" name="Google Shape;204;p23"/>
          <p:cNvSpPr txBox="1"/>
          <p:nvPr/>
        </p:nvSpPr>
        <p:spPr>
          <a:xfrm>
            <a:off x="6664590" y="3849045"/>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E06C75"/>
                </a:solidFill>
                <a:latin typeface="Roboto"/>
                <a:ea typeface="Roboto"/>
                <a:cs typeface="Roboto"/>
                <a:sym typeface="Roboto"/>
              </a:rPr>
              <a:t>1189</a:t>
            </a:r>
            <a:endParaRPr>
              <a:solidFill>
                <a:srgbClr val="E06C75"/>
              </a:solidFill>
              <a:latin typeface="Roboto"/>
              <a:ea typeface="Roboto"/>
              <a:cs typeface="Roboto"/>
              <a:sym typeface="Roboto"/>
            </a:endParaRPr>
          </a:p>
        </p:txBody>
      </p:sp>
      <p:sp>
        <p:nvSpPr>
          <p:cNvPr id="198" name="Google Shape;198;p23"/>
          <p:cNvSpPr txBox="1"/>
          <p:nvPr/>
        </p:nvSpPr>
        <p:spPr>
          <a:xfrm>
            <a:off x="5541163" y="3849045"/>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E06C75"/>
                </a:solidFill>
                <a:latin typeface="Roboto"/>
                <a:ea typeface="Roboto"/>
                <a:cs typeface="Roboto"/>
                <a:sym typeface="Roboto"/>
              </a:rPr>
              <a:t>989</a:t>
            </a:r>
            <a:endParaRPr>
              <a:solidFill>
                <a:srgbClr val="E06C75"/>
              </a:solidFill>
              <a:latin typeface="Roboto"/>
              <a:ea typeface="Roboto"/>
              <a:cs typeface="Roboto"/>
              <a:sym typeface="Roboto"/>
            </a:endParaRPr>
          </a:p>
        </p:txBody>
      </p:sp>
      <p:sp>
        <p:nvSpPr>
          <p:cNvPr id="200" name="Google Shape;200;p23"/>
          <p:cNvSpPr txBox="1"/>
          <p:nvPr/>
        </p:nvSpPr>
        <p:spPr>
          <a:xfrm>
            <a:off x="4514650" y="3849045"/>
            <a:ext cx="9339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E06C75"/>
                </a:solidFill>
                <a:latin typeface="Roboto"/>
                <a:ea typeface="Roboto"/>
                <a:cs typeface="Roboto"/>
                <a:sym typeface="Roboto"/>
              </a:rPr>
              <a:t>799</a:t>
            </a:r>
            <a:endParaRPr>
              <a:solidFill>
                <a:srgbClr val="E06C75"/>
              </a:solidFill>
              <a:latin typeface="Roboto"/>
              <a:ea typeface="Roboto"/>
              <a:cs typeface="Roboto"/>
              <a:sym typeface="Roboto"/>
            </a:endParaRPr>
          </a:p>
        </p:txBody>
      </p:sp>
      <p:sp>
        <p:nvSpPr>
          <p:cNvPr id="206" name="Google Shape;206;p23"/>
          <p:cNvSpPr txBox="1"/>
          <p:nvPr/>
        </p:nvSpPr>
        <p:spPr>
          <a:xfrm>
            <a:off x="1758850" y="2045950"/>
            <a:ext cx="5372700" cy="357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a:t>
            </a:r>
            <a:r>
              <a:rPr lang="en">
                <a:solidFill>
                  <a:srgbClr val="98C379"/>
                </a:solidFill>
                <a:latin typeface="Roboto"/>
                <a:ea typeface="Roboto"/>
                <a:cs typeface="Roboto"/>
                <a:sym typeface="Roboto"/>
              </a:rPr>
              <a:t>117103588987</a:t>
            </a:r>
            <a:r>
              <a:rPr lang="en">
                <a:solidFill>
                  <a:schemeClr val="lt2"/>
                </a:solidFill>
                <a:latin typeface="Roboto"/>
                <a:ea typeface="Roboto"/>
                <a:cs typeface="Roboto"/>
                <a:sym typeface="Roboto"/>
              </a:rPr>
              <a:t> x </a:t>
            </a:r>
            <a:r>
              <a:rPr lang="en">
                <a:solidFill>
                  <a:srgbClr val="98C379"/>
                </a:solidFill>
                <a:latin typeface="Roboto"/>
                <a:ea typeface="Roboto"/>
                <a:cs typeface="Roboto"/>
                <a:sym typeface="Roboto"/>
              </a:rPr>
              <a:t>799566308029</a:t>
            </a:r>
            <a:r>
              <a:rPr lang="en">
                <a:solidFill>
                  <a:schemeClr val="lt2"/>
                </a:solidFill>
                <a:latin typeface="Roboto"/>
                <a:ea typeface="Roboto"/>
                <a:cs typeface="Roboto"/>
                <a:sym typeface="Roboto"/>
              </a:rPr>
              <a:t>) = 93632084303281054076623</a:t>
            </a:r>
            <a:endParaRPr>
              <a:solidFill>
                <a:schemeClr val="lt2"/>
              </a:solidFill>
              <a:latin typeface="Roboto"/>
              <a:ea typeface="Roboto"/>
              <a:cs typeface="Roboto"/>
              <a:sym typeface="Roboto"/>
            </a:endParaRPr>
          </a:p>
        </p:txBody>
      </p:sp>
      <p:sp>
        <p:nvSpPr>
          <p:cNvPr id="207" name="Google Shape;207;p23"/>
          <p:cNvSpPr/>
          <p:nvPr/>
        </p:nvSpPr>
        <p:spPr>
          <a:xfrm>
            <a:off x="1035250" y="2205850"/>
            <a:ext cx="513300" cy="683700"/>
          </a:xfrm>
          <a:prstGeom prst="curvedRightArrow">
            <a:avLst>
              <a:gd fmla="val 25000" name="adj1"/>
              <a:gd fmla="val 50000" name="adj2"/>
              <a:gd fmla="val 2500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3"/>
          <p:cNvSpPr/>
          <p:nvPr/>
        </p:nvSpPr>
        <p:spPr>
          <a:xfrm flipH="1">
            <a:off x="7341850" y="2205838"/>
            <a:ext cx="513300" cy="683700"/>
          </a:xfrm>
          <a:prstGeom prst="curvedRightArrow">
            <a:avLst>
              <a:gd fmla="val 25000" name="adj1"/>
              <a:gd fmla="val 50000" name="adj2"/>
              <a:gd fmla="val 2500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3"/>
          <p:cNvSpPr txBox="1"/>
          <p:nvPr/>
        </p:nvSpPr>
        <p:spPr>
          <a:xfrm>
            <a:off x="273300" y="4314150"/>
            <a:ext cx="1018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Roboto"/>
                <a:ea typeface="Roboto"/>
                <a:cs typeface="Roboto"/>
                <a:sym typeface="Roboto"/>
              </a:rPr>
              <a:t>gcd</a:t>
            </a:r>
            <a:r>
              <a:rPr lang="en" sz="1000">
                <a:solidFill>
                  <a:schemeClr val="lt2"/>
                </a:solidFill>
                <a:latin typeface="Roboto"/>
                <a:ea typeface="Roboto"/>
                <a:cs typeface="Roboto"/>
                <a:sym typeface="Roboto"/>
              </a:rPr>
              <a:t>(</a:t>
            </a:r>
            <a:r>
              <a:rPr lang="en" sz="1000">
                <a:solidFill>
                  <a:schemeClr val="lt2"/>
                </a:solidFill>
                <a:latin typeface="Roboto"/>
                <a:ea typeface="Roboto"/>
                <a:cs typeface="Roboto"/>
                <a:sym typeface="Roboto"/>
              </a:rPr>
              <a:t>36113</a:t>
            </a:r>
            <a:r>
              <a:rPr lang="en" sz="1000">
                <a:solidFill>
                  <a:schemeClr val="lt2"/>
                </a:solidFill>
                <a:latin typeface="Roboto"/>
                <a:ea typeface="Roboto"/>
                <a:cs typeface="Roboto"/>
                <a:sym typeface="Roboto"/>
              </a:rPr>
              <a:t> / </a:t>
            </a:r>
            <a:r>
              <a:rPr lang="en" sz="1000">
                <a:solidFill>
                  <a:srgbClr val="E06C75"/>
                </a:solidFill>
                <a:latin typeface="Roboto"/>
                <a:ea typeface="Roboto"/>
                <a:cs typeface="Roboto"/>
                <a:sym typeface="Roboto"/>
              </a:rPr>
              <a:t>469</a:t>
            </a:r>
            <a:r>
              <a:rPr lang="en" sz="1000">
                <a:solidFill>
                  <a:schemeClr val="lt2"/>
                </a:solidFill>
                <a:latin typeface="Roboto"/>
                <a:ea typeface="Roboto"/>
                <a:cs typeface="Roboto"/>
                <a:sym typeface="Roboto"/>
              </a:rPr>
              <a:t>, </a:t>
            </a:r>
            <a:r>
              <a:rPr lang="en" sz="1000">
                <a:solidFill>
                  <a:srgbClr val="E06C75"/>
                </a:solidFill>
                <a:latin typeface="Roboto"/>
                <a:ea typeface="Roboto"/>
                <a:cs typeface="Roboto"/>
                <a:sym typeface="Roboto"/>
              </a:rPr>
              <a:t>469</a:t>
            </a:r>
            <a:r>
              <a:rPr lang="en" sz="1000">
                <a:solidFill>
                  <a:schemeClr val="lt2"/>
                </a:solidFill>
                <a:latin typeface="Roboto"/>
                <a:ea typeface="Roboto"/>
                <a:cs typeface="Roboto"/>
                <a:sym typeface="Roboto"/>
              </a:rPr>
              <a:t>)</a:t>
            </a:r>
            <a:endParaRPr sz="1000">
              <a:solidFill>
                <a:schemeClr val="lt2"/>
              </a:solidFill>
              <a:latin typeface="Roboto"/>
              <a:ea typeface="Roboto"/>
              <a:cs typeface="Roboto"/>
              <a:sym typeface="Roboto"/>
            </a:endParaRPr>
          </a:p>
          <a:p>
            <a:pPr indent="0" lvl="0" marL="0" rtl="0" algn="ctr">
              <a:spcBef>
                <a:spcPts val="0"/>
              </a:spcBef>
              <a:spcAft>
                <a:spcPts val="0"/>
              </a:spcAft>
              <a:buNone/>
            </a:pPr>
            <a:r>
              <a:rPr lang="en" sz="1000">
                <a:solidFill>
                  <a:schemeClr val="lt2"/>
                </a:solidFill>
                <a:latin typeface="Roboto"/>
                <a:ea typeface="Roboto"/>
                <a:cs typeface="Roboto"/>
                <a:sym typeface="Roboto"/>
              </a:rPr>
              <a:t>= </a:t>
            </a:r>
            <a:r>
              <a:rPr b="1" lang="en" sz="1200">
                <a:solidFill>
                  <a:srgbClr val="61AFEF"/>
                </a:solidFill>
                <a:latin typeface="Roboto"/>
                <a:ea typeface="Roboto"/>
                <a:cs typeface="Roboto"/>
                <a:sym typeface="Roboto"/>
              </a:rPr>
              <a:t>7</a:t>
            </a:r>
            <a:endParaRPr sz="1200"/>
          </a:p>
        </p:txBody>
      </p:sp>
      <p:sp>
        <p:nvSpPr>
          <p:cNvPr id="210" name="Google Shape;210;p23"/>
          <p:cNvSpPr txBox="1"/>
          <p:nvPr/>
        </p:nvSpPr>
        <p:spPr>
          <a:xfrm>
            <a:off x="1295925" y="4314150"/>
            <a:ext cx="1018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Roboto"/>
                <a:ea typeface="Roboto"/>
                <a:cs typeface="Roboto"/>
                <a:sym typeface="Roboto"/>
              </a:rPr>
              <a:t>gcd</a:t>
            </a:r>
            <a:r>
              <a:rPr lang="en" sz="1000">
                <a:solidFill>
                  <a:schemeClr val="lt2"/>
                </a:solidFill>
                <a:latin typeface="Roboto"/>
                <a:ea typeface="Roboto"/>
                <a:cs typeface="Roboto"/>
                <a:sym typeface="Roboto"/>
              </a:rPr>
              <a:t>(</a:t>
            </a:r>
            <a:r>
              <a:rPr lang="en" sz="1000">
                <a:solidFill>
                  <a:schemeClr val="lt2"/>
                </a:solidFill>
                <a:latin typeface="Roboto"/>
                <a:ea typeface="Roboto"/>
                <a:cs typeface="Roboto"/>
                <a:sym typeface="Roboto"/>
              </a:rPr>
              <a:t>50996</a:t>
            </a:r>
            <a:r>
              <a:rPr lang="en" sz="1000">
                <a:solidFill>
                  <a:schemeClr val="lt2"/>
                </a:solidFill>
                <a:latin typeface="Roboto"/>
                <a:ea typeface="Roboto"/>
                <a:cs typeface="Roboto"/>
                <a:sym typeface="Roboto"/>
              </a:rPr>
              <a:t> / </a:t>
            </a:r>
            <a:r>
              <a:rPr lang="en" sz="1000">
                <a:solidFill>
                  <a:srgbClr val="E06C75"/>
                </a:solidFill>
                <a:latin typeface="Roboto"/>
                <a:ea typeface="Roboto"/>
                <a:cs typeface="Roboto"/>
                <a:sym typeface="Roboto"/>
              </a:rPr>
              <a:t>671</a:t>
            </a:r>
            <a:r>
              <a:rPr lang="en" sz="1000">
                <a:solidFill>
                  <a:schemeClr val="lt2"/>
                </a:solidFill>
                <a:latin typeface="Roboto"/>
                <a:ea typeface="Roboto"/>
                <a:cs typeface="Roboto"/>
                <a:sym typeface="Roboto"/>
              </a:rPr>
              <a:t>, </a:t>
            </a:r>
            <a:r>
              <a:rPr lang="en" sz="1000">
                <a:solidFill>
                  <a:srgbClr val="E06C75"/>
                </a:solidFill>
                <a:latin typeface="Roboto"/>
                <a:ea typeface="Roboto"/>
                <a:cs typeface="Roboto"/>
                <a:sym typeface="Roboto"/>
              </a:rPr>
              <a:t>671</a:t>
            </a:r>
            <a:r>
              <a:rPr lang="en" sz="1000">
                <a:solidFill>
                  <a:schemeClr val="lt2"/>
                </a:solidFill>
                <a:latin typeface="Roboto"/>
                <a:ea typeface="Roboto"/>
                <a:cs typeface="Roboto"/>
                <a:sym typeface="Roboto"/>
              </a:rPr>
              <a:t>)</a:t>
            </a:r>
            <a:endParaRPr sz="1000">
              <a:solidFill>
                <a:schemeClr val="lt2"/>
              </a:solidFill>
              <a:latin typeface="Roboto"/>
              <a:ea typeface="Roboto"/>
              <a:cs typeface="Roboto"/>
              <a:sym typeface="Roboto"/>
            </a:endParaRPr>
          </a:p>
          <a:p>
            <a:pPr indent="0" lvl="0" marL="0" rtl="0" algn="ctr">
              <a:spcBef>
                <a:spcPts val="0"/>
              </a:spcBef>
              <a:spcAft>
                <a:spcPts val="0"/>
              </a:spcAft>
              <a:buNone/>
            </a:pPr>
            <a:r>
              <a:rPr lang="en" sz="1000">
                <a:solidFill>
                  <a:schemeClr val="lt2"/>
                </a:solidFill>
                <a:latin typeface="Roboto"/>
                <a:ea typeface="Roboto"/>
                <a:cs typeface="Roboto"/>
                <a:sym typeface="Roboto"/>
              </a:rPr>
              <a:t>= </a:t>
            </a:r>
            <a:r>
              <a:rPr lang="en" sz="1200">
                <a:solidFill>
                  <a:schemeClr val="lt2"/>
                </a:solidFill>
                <a:latin typeface="Roboto"/>
                <a:ea typeface="Roboto"/>
                <a:cs typeface="Roboto"/>
                <a:sym typeface="Roboto"/>
              </a:rPr>
              <a:t>1</a:t>
            </a:r>
            <a:endParaRPr sz="1200">
              <a:solidFill>
                <a:schemeClr val="lt2"/>
              </a:solidFill>
            </a:endParaRPr>
          </a:p>
        </p:txBody>
      </p:sp>
      <p:sp>
        <p:nvSpPr>
          <p:cNvPr id="211" name="Google Shape;211;p23"/>
          <p:cNvSpPr txBox="1"/>
          <p:nvPr/>
        </p:nvSpPr>
        <p:spPr>
          <a:xfrm>
            <a:off x="2419350" y="4314150"/>
            <a:ext cx="1018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Roboto"/>
                <a:ea typeface="Roboto"/>
                <a:cs typeface="Roboto"/>
                <a:sym typeface="Roboto"/>
              </a:rPr>
              <a:t>gcd</a:t>
            </a:r>
            <a:r>
              <a:rPr lang="en" sz="1000">
                <a:solidFill>
                  <a:schemeClr val="lt2"/>
                </a:solidFill>
                <a:latin typeface="Roboto"/>
                <a:ea typeface="Roboto"/>
                <a:cs typeface="Roboto"/>
                <a:sym typeface="Roboto"/>
              </a:rPr>
              <a:t>(101185 / </a:t>
            </a:r>
            <a:r>
              <a:rPr lang="en" sz="1000">
                <a:solidFill>
                  <a:srgbClr val="E06C75"/>
                </a:solidFill>
                <a:latin typeface="Roboto"/>
                <a:ea typeface="Roboto"/>
                <a:cs typeface="Roboto"/>
                <a:sym typeface="Roboto"/>
              </a:rPr>
              <a:t>413</a:t>
            </a:r>
            <a:r>
              <a:rPr lang="en" sz="1000">
                <a:solidFill>
                  <a:schemeClr val="lt2"/>
                </a:solidFill>
                <a:latin typeface="Roboto"/>
                <a:ea typeface="Roboto"/>
                <a:cs typeface="Roboto"/>
                <a:sym typeface="Roboto"/>
              </a:rPr>
              <a:t>, </a:t>
            </a:r>
            <a:r>
              <a:rPr lang="en" sz="1000">
                <a:solidFill>
                  <a:srgbClr val="E06C75"/>
                </a:solidFill>
                <a:latin typeface="Roboto"/>
                <a:ea typeface="Roboto"/>
                <a:cs typeface="Roboto"/>
                <a:sym typeface="Roboto"/>
              </a:rPr>
              <a:t>413</a:t>
            </a:r>
            <a:r>
              <a:rPr lang="en" sz="1000">
                <a:solidFill>
                  <a:schemeClr val="lt2"/>
                </a:solidFill>
                <a:latin typeface="Roboto"/>
                <a:ea typeface="Roboto"/>
                <a:cs typeface="Roboto"/>
                <a:sym typeface="Roboto"/>
              </a:rPr>
              <a:t>)</a:t>
            </a:r>
            <a:endParaRPr sz="1000">
              <a:solidFill>
                <a:schemeClr val="lt2"/>
              </a:solidFill>
              <a:latin typeface="Roboto"/>
              <a:ea typeface="Roboto"/>
              <a:cs typeface="Roboto"/>
              <a:sym typeface="Roboto"/>
            </a:endParaRPr>
          </a:p>
          <a:p>
            <a:pPr indent="0" lvl="0" marL="0" rtl="0" algn="ctr">
              <a:spcBef>
                <a:spcPts val="0"/>
              </a:spcBef>
              <a:spcAft>
                <a:spcPts val="0"/>
              </a:spcAft>
              <a:buNone/>
            </a:pPr>
            <a:r>
              <a:rPr lang="en" sz="1000">
                <a:solidFill>
                  <a:schemeClr val="lt2"/>
                </a:solidFill>
                <a:latin typeface="Roboto"/>
                <a:ea typeface="Roboto"/>
                <a:cs typeface="Roboto"/>
                <a:sym typeface="Roboto"/>
              </a:rPr>
              <a:t>= </a:t>
            </a:r>
            <a:r>
              <a:rPr b="1" lang="en" sz="1200">
                <a:solidFill>
                  <a:srgbClr val="61AFEF"/>
                </a:solidFill>
                <a:latin typeface="Roboto"/>
                <a:ea typeface="Roboto"/>
                <a:cs typeface="Roboto"/>
                <a:sym typeface="Roboto"/>
              </a:rPr>
              <a:t>7</a:t>
            </a:r>
            <a:endParaRPr sz="1200"/>
          </a:p>
        </p:txBody>
      </p:sp>
      <p:sp>
        <p:nvSpPr>
          <p:cNvPr id="212" name="Google Shape;212;p23"/>
          <p:cNvSpPr txBox="1"/>
          <p:nvPr/>
        </p:nvSpPr>
        <p:spPr>
          <a:xfrm>
            <a:off x="3445850" y="4314150"/>
            <a:ext cx="1018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Roboto"/>
                <a:ea typeface="Roboto"/>
                <a:cs typeface="Roboto"/>
                <a:sym typeface="Roboto"/>
              </a:rPr>
              <a:t>gcd</a:t>
            </a:r>
            <a:r>
              <a:rPr lang="en" sz="1000">
                <a:solidFill>
                  <a:schemeClr val="lt2"/>
                </a:solidFill>
                <a:latin typeface="Roboto"/>
                <a:ea typeface="Roboto"/>
                <a:cs typeface="Roboto"/>
                <a:sym typeface="Roboto"/>
              </a:rPr>
              <a:t>(</a:t>
            </a:r>
            <a:r>
              <a:rPr lang="en" sz="1000">
                <a:solidFill>
                  <a:schemeClr val="lt2"/>
                </a:solidFill>
                <a:latin typeface="Roboto"/>
                <a:ea typeface="Roboto"/>
                <a:cs typeface="Roboto"/>
                <a:sym typeface="Roboto"/>
              </a:rPr>
              <a:t>505461</a:t>
            </a:r>
            <a:r>
              <a:rPr lang="en" sz="1000">
                <a:solidFill>
                  <a:schemeClr val="lt2"/>
                </a:solidFill>
                <a:latin typeface="Roboto"/>
                <a:ea typeface="Roboto"/>
                <a:cs typeface="Roboto"/>
                <a:sym typeface="Roboto"/>
              </a:rPr>
              <a:t> / </a:t>
            </a:r>
            <a:r>
              <a:rPr lang="en" sz="1000">
                <a:solidFill>
                  <a:srgbClr val="E06C75"/>
                </a:solidFill>
                <a:latin typeface="Roboto"/>
                <a:ea typeface="Roboto"/>
                <a:cs typeface="Roboto"/>
                <a:sym typeface="Roboto"/>
              </a:rPr>
              <a:t>901</a:t>
            </a:r>
            <a:r>
              <a:rPr lang="en" sz="1000">
                <a:solidFill>
                  <a:schemeClr val="lt2"/>
                </a:solidFill>
                <a:latin typeface="Roboto"/>
                <a:ea typeface="Roboto"/>
                <a:cs typeface="Roboto"/>
                <a:sym typeface="Roboto"/>
              </a:rPr>
              <a:t>, </a:t>
            </a:r>
            <a:r>
              <a:rPr lang="en" sz="1000">
                <a:solidFill>
                  <a:srgbClr val="E06C75"/>
                </a:solidFill>
                <a:latin typeface="Roboto"/>
                <a:ea typeface="Roboto"/>
                <a:cs typeface="Roboto"/>
                <a:sym typeface="Roboto"/>
              </a:rPr>
              <a:t>901</a:t>
            </a:r>
            <a:r>
              <a:rPr lang="en" sz="1000">
                <a:solidFill>
                  <a:schemeClr val="lt2"/>
                </a:solidFill>
                <a:latin typeface="Roboto"/>
                <a:ea typeface="Roboto"/>
                <a:cs typeface="Roboto"/>
                <a:sym typeface="Roboto"/>
              </a:rPr>
              <a:t>)</a:t>
            </a:r>
            <a:endParaRPr sz="1000">
              <a:solidFill>
                <a:schemeClr val="lt2"/>
              </a:solidFill>
              <a:latin typeface="Roboto"/>
              <a:ea typeface="Roboto"/>
              <a:cs typeface="Roboto"/>
              <a:sym typeface="Roboto"/>
            </a:endParaRPr>
          </a:p>
          <a:p>
            <a:pPr indent="0" lvl="0" marL="0" rtl="0" algn="ctr">
              <a:spcBef>
                <a:spcPts val="0"/>
              </a:spcBef>
              <a:spcAft>
                <a:spcPts val="0"/>
              </a:spcAft>
              <a:buNone/>
            </a:pPr>
            <a:r>
              <a:rPr lang="en" sz="1000">
                <a:solidFill>
                  <a:schemeClr val="lt2"/>
                </a:solidFill>
                <a:latin typeface="Roboto"/>
                <a:ea typeface="Roboto"/>
                <a:cs typeface="Roboto"/>
                <a:sym typeface="Roboto"/>
              </a:rPr>
              <a:t>= </a:t>
            </a:r>
            <a:r>
              <a:rPr b="1" lang="en" sz="1200">
                <a:solidFill>
                  <a:srgbClr val="4DAFE4"/>
                </a:solidFill>
                <a:latin typeface="Roboto"/>
                <a:ea typeface="Roboto"/>
                <a:cs typeface="Roboto"/>
                <a:sym typeface="Roboto"/>
              </a:rPr>
              <a:t>1</a:t>
            </a:r>
            <a:r>
              <a:rPr b="1" lang="en" sz="1200">
                <a:solidFill>
                  <a:srgbClr val="4DAFE4"/>
                </a:solidFill>
                <a:latin typeface="Roboto"/>
                <a:ea typeface="Roboto"/>
                <a:cs typeface="Roboto"/>
                <a:sym typeface="Roboto"/>
              </a:rPr>
              <a:t>7</a:t>
            </a:r>
            <a:endParaRPr b="1" sz="1200">
              <a:solidFill>
                <a:srgbClr val="4DAFE4"/>
              </a:solidFill>
            </a:endParaRPr>
          </a:p>
        </p:txBody>
      </p:sp>
      <p:sp>
        <p:nvSpPr>
          <p:cNvPr id="213" name="Google Shape;213;p23"/>
          <p:cNvSpPr txBox="1"/>
          <p:nvPr/>
        </p:nvSpPr>
        <p:spPr>
          <a:xfrm>
            <a:off x="4472363" y="4314150"/>
            <a:ext cx="1018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Roboto"/>
                <a:ea typeface="Roboto"/>
                <a:cs typeface="Roboto"/>
                <a:sym typeface="Roboto"/>
              </a:rPr>
              <a:t>gcd</a:t>
            </a:r>
            <a:r>
              <a:rPr lang="en" sz="1000">
                <a:solidFill>
                  <a:schemeClr val="lt2"/>
                </a:solidFill>
                <a:latin typeface="Roboto"/>
                <a:ea typeface="Roboto"/>
                <a:cs typeface="Roboto"/>
                <a:sym typeface="Roboto"/>
              </a:rPr>
              <a:t>(</a:t>
            </a:r>
            <a:r>
              <a:rPr lang="en" sz="1000">
                <a:solidFill>
                  <a:schemeClr val="lt2"/>
                </a:solidFill>
                <a:latin typeface="Roboto"/>
                <a:ea typeface="Roboto"/>
                <a:cs typeface="Roboto"/>
                <a:sym typeface="Roboto"/>
              </a:rPr>
              <a:t>258077</a:t>
            </a:r>
            <a:r>
              <a:rPr lang="en" sz="1000">
                <a:solidFill>
                  <a:schemeClr val="lt2"/>
                </a:solidFill>
                <a:latin typeface="Roboto"/>
                <a:ea typeface="Roboto"/>
                <a:cs typeface="Roboto"/>
                <a:sym typeface="Roboto"/>
              </a:rPr>
              <a:t> / </a:t>
            </a:r>
            <a:r>
              <a:rPr lang="en" sz="1000">
                <a:solidFill>
                  <a:srgbClr val="E06C75"/>
                </a:solidFill>
                <a:latin typeface="Roboto"/>
                <a:ea typeface="Roboto"/>
                <a:cs typeface="Roboto"/>
                <a:sym typeface="Roboto"/>
              </a:rPr>
              <a:t>799</a:t>
            </a:r>
            <a:r>
              <a:rPr lang="en" sz="1000">
                <a:solidFill>
                  <a:schemeClr val="lt2"/>
                </a:solidFill>
                <a:latin typeface="Roboto"/>
                <a:ea typeface="Roboto"/>
                <a:cs typeface="Roboto"/>
                <a:sym typeface="Roboto"/>
              </a:rPr>
              <a:t>, </a:t>
            </a:r>
            <a:r>
              <a:rPr lang="en" sz="1000">
                <a:solidFill>
                  <a:srgbClr val="E06C75"/>
                </a:solidFill>
                <a:latin typeface="Roboto"/>
                <a:ea typeface="Roboto"/>
                <a:cs typeface="Roboto"/>
                <a:sym typeface="Roboto"/>
              </a:rPr>
              <a:t>799</a:t>
            </a:r>
            <a:r>
              <a:rPr lang="en" sz="1000">
                <a:solidFill>
                  <a:schemeClr val="lt2"/>
                </a:solidFill>
                <a:latin typeface="Roboto"/>
                <a:ea typeface="Roboto"/>
                <a:cs typeface="Roboto"/>
                <a:sym typeface="Roboto"/>
              </a:rPr>
              <a:t>)</a:t>
            </a:r>
            <a:endParaRPr sz="1000">
              <a:solidFill>
                <a:schemeClr val="lt2"/>
              </a:solidFill>
              <a:latin typeface="Roboto"/>
              <a:ea typeface="Roboto"/>
              <a:cs typeface="Roboto"/>
              <a:sym typeface="Roboto"/>
            </a:endParaRPr>
          </a:p>
          <a:p>
            <a:pPr indent="0" lvl="0" marL="0" rtl="0" algn="ctr">
              <a:spcBef>
                <a:spcPts val="0"/>
              </a:spcBef>
              <a:spcAft>
                <a:spcPts val="0"/>
              </a:spcAft>
              <a:buNone/>
            </a:pPr>
            <a:r>
              <a:rPr lang="en" sz="1000">
                <a:solidFill>
                  <a:schemeClr val="lt2"/>
                </a:solidFill>
                <a:latin typeface="Roboto"/>
                <a:ea typeface="Roboto"/>
                <a:cs typeface="Roboto"/>
                <a:sym typeface="Roboto"/>
              </a:rPr>
              <a:t>= </a:t>
            </a:r>
            <a:r>
              <a:rPr b="1" lang="en" sz="1200">
                <a:solidFill>
                  <a:srgbClr val="4DAFE4"/>
                </a:solidFill>
                <a:latin typeface="Roboto"/>
                <a:ea typeface="Roboto"/>
                <a:cs typeface="Roboto"/>
                <a:sym typeface="Roboto"/>
              </a:rPr>
              <a:t>17</a:t>
            </a:r>
            <a:endParaRPr sz="1200"/>
          </a:p>
        </p:txBody>
      </p:sp>
      <p:sp>
        <p:nvSpPr>
          <p:cNvPr id="214" name="Google Shape;214;p23"/>
          <p:cNvSpPr txBox="1"/>
          <p:nvPr/>
        </p:nvSpPr>
        <p:spPr>
          <a:xfrm>
            <a:off x="5494850" y="4314150"/>
            <a:ext cx="1018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Roboto"/>
                <a:ea typeface="Roboto"/>
                <a:cs typeface="Roboto"/>
                <a:sym typeface="Roboto"/>
              </a:rPr>
              <a:t>gcd</a:t>
            </a:r>
            <a:r>
              <a:rPr lang="en" sz="1000">
                <a:solidFill>
                  <a:schemeClr val="lt2"/>
                </a:solidFill>
                <a:latin typeface="Roboto"/>
                <a:ea typeface="Roboto"/>
                <a:cs typeface="Roboto"/>
                <a:sym typeface="Roboto"/>
              </a:rPr>
              <a:t>(</a:t>
            </a:r>
            <a:r>
              <a:rPr lang="en" sz="1000">
                <a:solidFill>
                  <a:schemeClr val="lt2"/>
                </a:solidFill>
                <a:latin typeface="Roboto"/>
                <a:ea typeface="Roboto"/>
                <a:cs typeface="Roboto"/>
                <a:sym typeface="Roboto"/>
              </a:rPr>
              <a:t>727904</a:t>
            </a:r>
            <a:r>
              <a:rPr lang="en" sz="1000">
                <a:solidFill>
                  <a:schemeClr val="lt2"/>
                </a:solidFill>
                <a:latin typeface="Roboto"/>
                <a:ea typeface="Roboto"/>
                <a:cs typeface="Roboto"/>
                <a:sym typeface="Roboto"/>
              </a:rPr>
              <a:t> / </a:t>
            </a:r>
            <a:r>
              <a:rPr lang="en" sz="1000">
                <a:solidFill>
                  <a:srgbClr val="E06C75"/>
                </a:solidFill>
                <a:latin typeface="Roboto"/>
                <a:ea typeface="Roboto"/>
                <a:cs typeface="Roboto"/>
                <a:sym typeface="Roboto"/>
              </a:rPr>
              <a:t>989</a:t>
            </a:r>
            <a:r>
              <a:rPr lang="en" sz="1000">
                <a:solidFill>
                  <a:schemeClr val="lt2"/>
                </a:solidFill>
                <a:latin typeface="Roboto"/>
                <a:ea typeface="Roboto"/>
                <a:cs typeface="Roboto"/>
                <a:sym typeface="Roboto"/>
              </a:rPr>
              <a:t>, </a:t>
            </a:r>
            <a:r>
              <a:rPr lang="en" sz="1000">
                <a:solidFill>
                  <a:srgbClr val="E06C75"/>
                </a:solidFill>
                <a:latin typeface="Roboto"/>
                <a:ea typeface="Roboto"/>
                <a:cs typeface="Roboto"/>
                <a:sym typeface="Roboto"/>
              </a:rPr>
              <a:t>989</a:t>
            </a:r>
            <a:r>
              <a:rPr lang="en" sz="1000">
                <a:solidFill>
                  <a:schemeClr val="lt2"/>
                </a:solidFill>
                <a:latin typeface="Roboto"/>
                <a:ea typeface="Roboto"/>
                <a:cs typeface="Roboto"/>
                <a:sym typeface="Roboto"/>
              </a:rPr>
              <a:t>)</a:t>
            </a:r>
            <a:endParaRPr sz="1000">
              <a:solidFill>
                <a:schemeClr val="lt2"/>
              </a:solidFill>
              <a:latin typeface="Roboto"/>
              <a:ea typeface="Roboto"/>
              <a:cs typeface="Roboto"/>
              <a:sym typeface="Roboto"/>
            </a:endParaRPr>
          </a:p>
          <a:p>
            <a:pPr indent="0" lvl="0" marL="0" rtl="0" algn="ctr">
              <a:spcBef>
                <a:spcPts val="0"/>
              </a:spcBef>
              <a:spcAft>
                <a:spcPts val="0"/>
              </a:spcAft>
              <a:buNone/>
            </a:pPr>
            <a:r>
              <a:rPr lang="en" sz="1000">
                <a:solidFill>
                  <a:schemeClr val="lt2"/>
                </a:solidFill>
                <a:latin typeface="Roboto"/>
                <a:ea typeface="Roboto"/>
                <a:cs typeface="Roboto"/>
                <a:sym typeface="Roboto"/>
              </a:rPr>
              <a:t>= </a:t>
            </a:r>
            <a:r>
              <a:rPr b="1" lang="en" sz="1200">
                <a:solidFill>
                  <a:srgbClr val="61AFEF"/>
                </a:solidFill>
                <a:latin typeface="Roboto"/>
                <a:ea typeface="Roboto"/>
                <a:cs typeface="Roboto"/>
                <a:sym typeface="Roboto"/>
              </a:rPr>
              <a:t>23</a:t>
            </a:r>
            <a:endParaRPr sz="1200"/>
          </a:p>
        </p:txBody>
      </p:sp>
      <p:sp>
        <p:nvSpPr>
          <p:cNvPr id="215" name="Google Shape;215;p23"/>
          <p:cNvSpPr txBox="1"/>
          <p:nvPr/>
        </p:nvSpPr>
        <p:spPr>
          <a:xfrm>
            <a:off x="6664600" y="4314150"/>
            <a:ext cx="1018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Roboto"/>
                <a:ea typeface="Roboto"/>
                <a:cs typeface="Roboto"/>
                <a:sym typeface="Roboto"/>
              </a:rPr>
              <a:t>gcd</a:t>
            </a:r>
            <a:r>
              <a:rPr lang="en" sz="1000">
                <a:solidFill>
                  <a:schemeClr val="lt2"/>
                </a:solidFill>
                <a:latin typeface="Roboto"/>
                <a:ea typeface="Roboto"/>
                <a:cs typeface="Roboto"/>
                <a:sym typeface="Roboto"/>
              </a:rPr>
              <a:t>(</a:t>
            </a:r>
            <a:r>
              <a:rPr lang="en" sz="1000">
                <a:solidFill>
                  <a:schemeClr val="lt2"/>
                </a:solidFill>
                <a:latin typeface="Roboto"/>
                <a:ea typeface="Roboto"/>
                <a:cs typeface="Roboto"/>
                <a:sym typeface="Roboto"/>
              </a:rPr>
              <a:t>1223481</a:t>
            </a:r>
            <a:r>
              <a:rPr lang="en" sz="1000">
                <a:solidFill>
                  <a:schemeClr val="lt2"/>
                </a:solidFill>
                <a:latin typeface="Roboto"/>
                <a:ea typeface="Roboto"/>
                <a:cs typeface="Roboto"/>
                <a:sym typeface="Roboto"/>
              </a:rPr>
              <a:t> / </a:t>
            </a:r>
            <a:r>
              <a:rPr lang="en" sz="1000">
                <a:solidFill>
                  <a:srgbClr val="E06C75"/>
                </a:solidFill>
                <a:latin typeface="Roboto"/>
                <a:ea typeface="Roboto"/>
                <a:cs typeface="Roboto"/>
                <a:sym typeface="Roboto"/>
              </a:rPr>
              <a:t>1189</a:t>
            </a:r>
            <a:r>
              <a:rPr lang="en" sz="1000">
                <a:solidFill>
                  <a:schemeClr val="lt2"/>
                </a:solidFill>
                <a:latin typeface="Roboto"/>
                <a:ea typeface="Roboto"/>
                <a:cs typeface="Roboto"/>
                <a:sym typeface="Roboto"/>
              </a:rPr>
              <a:t>, </a:t>
            </a:r>
            <a:r>
              <a:rPr lang="en" sz="1000">
                <a:solidFill>
                  <a:srgbClr val="E06C75"/>
                </a:solidFill>
                <a:latin typeface="Roboto"/>
                <a:ea typeface="Roboto"/>
                <a:cs typeface="Roboto"/>
                <a:sym typeface="Roboto"/>
              </a:rPr>
              <a:t>1189</a:t>
            </a:r>
            <a:r>
              <a:rPr lang="en" sz="1000">
                <a:solidFill>
                  <a:schemeClr val="lt2"/>
                </a:solidFill>
                <a:latin typeface="Roboto"/>
                <a:ea typeface="Roboto"/>
                <a:cs typeface="Roboto"/>
                <a:sym typeface="Roboto"/>
              </a:rPr>
              <a:t>)</a:t>
            </a:r>
            <a:endParaRPr sz="1000">
              <a:solidFill>
                <a:schemeClr val="lt2"/>
              </a:solidFill>
              <a:latin typeface="Roboto"/>
              <a:ea typeface="Roboto"/>
              <a:cs typeface="Roboto"/>
              <a:sym typeface="Roboto"/>
            </a:endParaRPr>
          </a:p>
          <a:p>
            <a:pPr indent="0" lvl="0" marL="0" rtl="0" algn="ctr">
              <a:spcBef>
                <a:spcPts val="0"/>
              </a:spcBef>
              <a:spcAft>
                <a:spcPts val="0"/>
              </a:spcAft>
              <a:buNone/>
            </a:pPr>
            <a:r>
              <a:rPr lang="en" sz="1000">
                <a:solidFill>
                  <a:schemeClr val="lt2"/>
                </a:solidFill>
                <a:latin typeface="Roboto"/>
                <a:ea typeface="Roboto"/>
                <a:cs typeface="Roboto"/>
                <a:sym typeface="Roboto"/>
              </a:rPr>
              <a:t>= </a:t>
            </a:r>
            <a:r>
              <a:rPr lang="en" sz="1200">
                <a:solidFill>
                  <a:schemeClr val="lt2"/>
                </a:solidFill>
                <a:latin typeface="Roboto"/>
                <a:ea typeface="Roboto"/>
                <a:cs typeface="Roboto"/>
                <a:sym typeface="Roboto"/>
              </a:rPr>
              <a:t>1</a:t>
            </a:r>
            <a:endParaRPr sz="1200"/>
          </a:p>
        </p:txBody>
      </p:sp>
      <p:sp>
        <p:nvSpPr>
          <p:cNvPr id="216" name="Google Shape;216;p23"/>
          <p:cNvSpPr txBox="1"/>
          <p:nvPr/>
        </p:nvSpPr>
        <p:spPr>
          <a:xfrm>
            <a:off x="7648825" y="4314150"/>
            <a:ext cx="1018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Roboto"/>
                <a:ea typeface="Roboto"/>
                <a:cs typeface="Roboto"/>
                <a:sym typeface="Roboto"/>
              </a:rPr>
              <a:t>gcd</a:t>
            </a:r>
            <a:r>
              <a:rPr lang="en" sz="1000">
                <a:solidFill>
                  <a:schemeClr val="lt2"/>
                </a:solidFill>
                <a:latin typeface="Roboto"/>
                <a:ea typeface="Roboto"/>
                <a:cs typeface="Roboto"/>
                <a:sym typeface="Roboto"/>
              </a:rPr>
              <a:t>(</a:t>
            </a:r>
            <a:r>
              <a:rPr lang="en" sz="1000">
                <a:solidFill>
                  <a:schemeClr val="lt2"/>
                </a:solidFill>
                <a:latin typeface="Roboto"/>
                <a:ea typeface="Roboto"/>
                <a:cs typeface="Roboto"/>
                <a:sym typeface="Roboto"/>
              </a:rPr>
              <a:t>665482</a:t>
            </a:r>
            <a:r>
              <a:rPr lang="en" sz="1000">
                <a:solidFill>
                  <a:schemeClr val="lt2"/>
                </a:solidFill>
                <a:latin typeface="Roboto"/>
                <a:ea typeface="Roboto"/>
                <a:cs typeface="Roboto"/>
                <a:sym typeface="Roboto"/>
              </a:rPr>
              <a:t> / </a:t>
            </a:r>
            <a:r>
              <a:rPr lang="en" sz="1000">
                <a:solidFill>
                  <a:srgbClr val="E06C75"/>
                </a:solidFill>
                <a:latin typeface="Roboto"/>
                <a:ea typeface="Roboto"/>
                <a:cs typeface="Roboto"/>
                <a:sym typeface="Roboto"/>
              </a:rPr>
              <a:t>851</a:t>
            </a:r>
            <a:r>
              <a:rPr lang="en" sz="1000">
                <a:solidFill>
                  <a:schemeClr val="lt2"/>
                </a:solidFill>
                <a:latin typeface="Roboto"/>
                <a:ea typeface="Roboto"/>
                <a:cs typeface="Roboto"/>
                <a:sym typeface="Roboto"/>
              </a:rPr>
              <a:t>, </a:t>
            </a:r>
            <a:r>
              <a:rPr lang="en" sz="1000">
                <a:solidFill>
                  <a:srgbClr val="E06C75"/>
                </a:solidFill>
                <a:latin typeface="Roboto"/>
                <a:ea typeface="Roboto"/>
                <a:cs typeface="Roboto"/>
                <a:sym typeface="Roboto"/>
              </a:rPr>
              <a:t>851</a:t>
            </a:r>
            <a:r>
              <a:rPr lang="en" sz="1000">
                <a:solidFill>
                  <a:schemeClr val="lt2"/>
                </a:solidFill>
                <a:latin typeface="Roboto"/>
                <a:ea typeface="Roboto"/>
                <a:cs typeface="Roboto"/>
                <a:sym typeface="Roboto"/>
              </a:rPr>
              <a:t>)</a:t>
            </a:r>
            <a:endParaRPr sz="1000">
              <a:solidFill>
                <a:schemeClr val="lt2"/>
              </a:solidFill>
              <a:latin typeface="Roboto"/>
              <a:ea typeface="Roboto"/>
              <a:cs typeface="Roboto"/>
              <a:sym typeface="Roboto"/>
            </a:endParaRPr>
          </a:p>
          <a:p>
            <a:pPr indent="0" lvl="0" marL="0" rtl="0" algn="ctr">
              <a:spcBef>
                <a:spcPts val="0"/>
              </a:spcBef>
              <a:spcAft>
                <a:spcPts val="0"/>
              </a:spcAft>
              <a:buNone/>
            </a:pPr>
            <a:r>
              <a:rPr lang="en" sz="1000">
                <a:solidFill>
                  <a:schemeClr val="lt2"/>
                </a:solidFill>
                <a:latin typeface="Roboto"/>
                <a:ea typeface="Roboto"/>
                <a:cs typeface="Roboto"/>
                <a:sym typeface="Roboto"/>
              </a:rPr>
              <a:t>= </a:t>
            </a:r>
            <a:r>
              <a:rPr b="1" lang="en" sz="1200">
                <a:solidFill>
                  <a:srgbClr val="61AFEF"/>
                </a:solidFill>
                <a:latin typeface="Roboto"/>
                <a:ea typeface="Roboto"/>
                <a:cs typeface="Roboto"/>
                <a:sym typeface="Roboto"/>
              </a:rPr>
              <a:t>23</a:t>
            </a:r>
            <a:endParaRPr sz="1200"/>
          </a:p>
        </p:txBody>
      </p:sp>
      <p:cxnSp>
        <p:nvCxnSpPr>
          <p:cNvPr id="217" name="Google Shape;217;p23"/>
          <p:cNvCxnSpPr/>
          <p:nvPr/>
        </p:nvCxnSpPr>
        <p:spPr>
          <a:xfrm>
            <a:off x="778650" y="4206650"/>
            <a:ext cx="0" cy="135000"/>
          </a:xfrm>
          <a:prstGeom prst="straightConnector1">
            <a:avLst/>
          </a:prstGeom>
          <a:noFill/>
          <a:ln cap="flat" cmpd="sng" w="9525">
            <a:solidFill>
              <a:schemeClr val="lt2"/>
            </a:solidFill>
            <a:prstDash val="solid"/>
            <a:round/>
            <a:headEnd len="med" w="med" type="none"/>
            <a:tailEnd len="med" w="med" type="triangle"/>
          </a:ln>
        </p:spPr>
      </p:cxnSp>
      <p:cxnSp>
        <p:nvCxnSpPr>
          <p:cNvPr id="218" name="Google Shape;218;p23"/>
          <p:cNvCxnSpPr/>
          <p:nvPr/>
        </p:nvCxnSpPr>
        <p:spPr>
          <a:xfrm>
            <a:off x="1782975" y="4206650"/>
            <a:ext cx="0" cy="135000"/>
          </a:xfrm>
          <a:prstGeom prst="straightConnector1">
            <a:avLst/>
          </a:prstGeom>
          <a:noFill/>
          <a:ln cap="flat" cmpd="sng" w="9525">
            <a:solidFill>
              <a:schemeClr val="lt2"/>
            </a:solidFill>
            <a:prstDash val="solid"/>
            <a:round/>
            <a:headEnd len="med" w="med" type="none"/>
            <a:tailEnd len="med" w="med" type="triangle"/>
          </a:ln>
        </p:spPr>
      </p:cxnSp>
      <p:cxnSp>
        <p:nvCxnSpPr>
          <p:cNvPr id="219" name="Google Shape;219;p23"/>
          <p:cNvCxnSpPr/>
          <p:nvPr/>
        </p:nvCxnSpPr>
        <p:spPr>
          <a:xfrm>
            <a:off x="2929300" y="4206650"/>
            <a:ext cx="0" cy="135000"/>
          </a:xfrm>
          <a:prstGeom prst="straightConnector1">
            <a:avLst/>
          </a:prstGeom>
          <a:noFill/>
          <a:ln cap="flat" cmpd="sng" w="9525">
            <a:solidFill>
              <a:schemeClr val="lt2"/>
            </a:solidFill>
            <a:prstDash val="solid"/>
            <a:round/>
            <a:headEnd len="med" w="med" type="none"/>
            <a:tailEnd len="med" w="med" type="triangle"/>
          </a:ln>
        </p:spPr>
      </p:cxnSp>
      <p:cxnSp>
        <p:nvCxnSpPr>
          <p:cNvPr id="220" name="Google Shape;220;p23"/>
          <p:cNvCxnSpPr/>
          <p:nvPr/>
        </p:nvCxnSpPr>
        <p:spPr>
          <a:xfrm>
            <a:off x="3955100" y="4206650"/>
            <a:ext cx="0" cy="135000"/>
          </a:xfrm>
          <a:prstGeom prst="straightConnector1">
            <a:avLst/>
          </a:prstGeom>
          <a:noFill/>
          <a:ln cap="flat" cmpd="sng" w="9525">
            <a:solidFill>
              <a:schemeClr val="lt2"/>
            </a:solidFill>
            <a:prstDash val="solid"/>
            <a:round/>
            <a:headEnd len="med" w="med" type="none"/>
            <a:tailEnd len="med" w="med" type="triangle"/>
          </a:ln>
        </p:spPr>
      </p:cxnSp>
      <p:cxnSp>
        <p:nvCxnSpPr>
          <p:cNvPr id="221" name="Google Shape;221;p23"/>
          <p:cNvCxnSpPr/>
          <p:nvPr/>
        </p:nvCxnSpPr>
        <p:spPr>
          <a:xfrm>
            <a:off x="4975825" y="4206650"/>
            <a:ext cx="0" cy="135000"/>
          </a:xfrm>
          <a:prstGeom prst="straightConnector1">
            <a:avLst/>
          </a:prstGeom>
          <a:noFill/>
          <a:ln cap="flat" cmpd="sng" w="9525">
            <a:solidFill>
              <a:schemeClr val="lt2"/>
            </a:solidFill>
            <a:prstDash val="solid"/>
            <a:round/>
            <a:headEnd len="med" w="med" type="none"/>
            <a:tailEnd len="med" w="med" type="triangle"/>
          </a:ln>
        </p:spPr>
      </p:cxnSp>
      <p:cxnSp>
        <p:nvCxnSpPr>
          <p:cNvPr id="222" name="Google Shape;222;p23"/>
          <p:cNvCxnSpPr/>
          <p:nvPr/>
        </p:nvCxnSpPr>
        <p:spPr>
          <a:xfrm>
            <a:off x="6008525" y="4206650"/>
            <a:ext cx="0" cy="135000"/>
          </a:xfrm>
          <a:prstGeom prst="straightConnector1">
            <a:avLst/>
          </a:prstGeom>
          <a:noFill/>
          <a:ln cap="flat" cmpd="sng" w="9525">
            <a:solidFill>
              <a:schemeClr val="lt2"/>
            </a:solidFill>
            <a:prstDash val="solid"/>
            <a:round/>
            <a:headEnd len="med" w="med" type="none"/>
            <a:tailEnd len="med" w="med" type="triangle"/>
          </a:ln>
        </p:spPr>
      </p:cxnSp>
      <p:cxnSp>
        <p:nvCxnSpPr>
          <p:cNvPr id="223" name="Google Shape;223;p23"/>
          <p:cNvCxnSpPr/>
          <p:nvPr/>
        </p:nvCxnSpPr>
        <p:spPr>
          <a:xfrm>
            <a:off x="7127150" y="4206650"/>
            <a:ext cx="0" cy="135000"/>
          </a:xfrm>
          <a:prstGeom prst="straightConnector1">
            <a:avLst/>
          </a:prstGeom>
          <a:noFill/>
          <a:ln cap="flat" cmpd="sng" w="9525">
            <a:solidFill>
              <a:schemeClr val="lt2"/>
            </a:solidFill>
            <a:prstDash val="solid"/>
            <a:round/>
            <a:headEnd len="med" w="med" type="none"/>
            <a:tailEnd len="med" w="med" type="triangle"/>
          </a:ln>
        </p:spPr>
      </p:cxnSp>
      <p:cxnSp>
        <p:nvCxnSpPr>
          <p:cNvPr id="224" name="Google Shape;224;p23"/>
          <p:cNvCxnSpPr/>
          <p:nvPr/>
        </p:nvCxnSpPr>
        <p:spPr>
          <a:xfrm>
            <a:off x="8158050" y="4206650"/>
            <a:ext cx="0" cy="135000"/>
          </a:xfrm>
          <a:prstGeom prst="straightConnector1">
            <a:avLst/>
          </a:prstGeom>
          <a:noFill/>
          <a:ln cap="flat" cmpd="sng" w="9525">
            <a:solidFill>
              <a:schemeClr val="lt2"/>
            </a:solidFill>
            <a:prstDash val="solid"/>
            <a:round/>
            <a:headEnd len="med" w="med" type="none"/>
            <a:tailEnd len="med" w="med" type="triangle"/>
          </a:ln>
        </p:spPr>
      </p:cxn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Implementation tech stack</a:t>
            </a:r>
            <a:endParaRPr/>
          </a:p>
        </p:txBody>
      </p:sp>
      <p:cxnSp>
        <p:nvCxnSpPr>
          <p:cNvPr id="230" name="Google Shape;230;p24"/>
          <p:cNvCxnSpPr>
            <a:stCxn id="231" idx="2"/>
            <a:endCxn id="232" idx="0"/>
          </p:cNvCxnSpPr>
          <p:nvPr/>
        </p:nvCxnSpPr>
        <p:spPr>
          <a:xfrm flipH="1" rot="-5400000">
            <a:off x="6469219" y="1590648"/>
            <a:ext cx="344700" cy="680700"/>
          </a:xfrm>
          <a:prstGeom prst="bentConnector3">
            <a:avLst>
              <a:gd fmla="val 50019" name="adj1"/>
            </a:avLst>
          </a:prstGeom>
          <a:noFill/>
          <a:ln cap="flat" cmpd="sng" w="9525">
            <a:solidFill>
              <a:schemeClr val="lt2"/>
            </a:solidFill>
            <a:prstDash val="solid"/>
            <a:round/>
            <a:headEnd len="med" w="med" type="diamond"/>
            <a:tailEnd len="med" w="med" type="diamond"/>
          </a:ln>
        </p:spPr>
      </p:cxnSp>
      <p:cxnSp>
        <p:nvCxnSpPr>
          <p:cNvPr id="233" name="Google Shape;233;p24"/>
          <p:cNvCxnSpPr>
            <a:stCxn id="234" idx="2"/>
            <a:endCxn id="235" idx="0"/>
          </p:cNvCxnSpPr>
          <p:nvPr/>
        </p:nvCxnSpPr>
        <p:spPr>
          <a:xfrm flipH="1" rot="-5400000">
            <a:off x="5889538" y="2123128"/>
            <a:ext cx="361500" cy="916800"/>
          </a:xfrm>
          <a:prstGeom prst="bentConnector3">
            <a:avLst>
              <a:gd fmla="val 49981" name="adj1"/>
            </a:avLst>
          </a:prstGeom>
          <a:noFill/>
          <a:ln cap="flat" cmpd="sng" w="9525">
            <a:solidFill>
              <a:schemeClr val="lt2"/>
            </a:solidFill>
            <a:prstDash val="solid"/>
            <a:round/>
            <a:headEnd len="med" w="med" type="diamond"/>
            <a:tailEnd len="med" w="med" type="diamond"/>
          </a:ln>
        </p:spPr>
      </p:cxnSp>
      <p:cxnSp>
        <p:nvCxnSpPr>
          <p:cNvPr id="236" name="Google Shape;236;p24"/>
          <p:cNvCxnSpPr>
            <a:stCxn id="237" idx="0"/>
            <a:endCxn id="234" idx="2"/>
          </p:cNvCxnSpPr>
          <p:nvPr/>
        </p:nvCxnSpPr>
        <p:spPr>
          <a:xfrm rot="-5400000">
            <a:off x="4986097" y="2136535"/>
            <a:ext cx="361500" cy="890100"/>
          </a:xfrm>
          <a:prstGeom prst="bentConnector3">
            <a:avLst>
              <a:gd fmla="val 49981" name="adj1"/>
            </a:avLst>
          </a:prstGeom>
          <a:noFill/>
          <a:ln cap="flat" cmpd="sng" w="9525">
            <a:solidFill>
              <a:schemeClr val="lt2"/>
            </a:solidFill>
            <a:prstDash val="solid"/>
            <a:round/>
            <a:headEnd len="med" w="med" type="diamond"/>
            <a:tailEnd len="med" w="med" type="diamond"/>
          </a:ln>
        </p:spPr>
      </p:cxnSp>
      <p:cxnSp>
        <p:nvCxnSpPr>
          <p:cNvPr id="238" name="Google Shape;238;p24"/>
          <p:cNvCxnSpPr>
            <a:stCxn id="239" idx="0"/>
            <a:endCxn id="232" idx="2"/>
          </p:cNvCxnSpPr>
          <p:nvPr/>
        </p:nvCxnSpPr>
        <p:spPr>
          <a:xfrm flipH="1" rot="5400000">
            <a:off x="7100160" y="2282485"/>
            <a:ext cx="361500" cy="598200"/>
          </a:xfrm>
          <a:prstGeom prst="bentConnector3">
            <a:avLst>
              <a:gd fmla="val 49981" name="adj1"/>
            </a:avLst>
          </a:prstGeom>
          <a:noFill/>
          <a:ln cap="flat" cmpd="sng" w="9525">
            <a:solidFill>
              <a:schemeClr val="lt2"/>
            </a:solidFill>
            <a:prstDash val="solid"/>
            <a:round/>
            <a:headEnd len="med" w="med" type="diamond"/>
            <a:tailEnd len="med" w="med" type="diamond"/>
          </a:ln>
        </p:spPr>
      </p:cxnSp>
      <p:cxnSp>
        <p:nvCxnSpPr>
          <p:cNvPr id="240" name="Google Shape;240;p24"/>
          <p:cNvCxnSpPr>
            <a:stCxn id="234" idx="0"/>
            <a:endCxn id="231" idx="2"/>
          </p:cNvCxnSpPr>
          <p:nvPr/>
        </p:nvCxnSpPr>
        <p:spPr>
          <a:xfrm rot="-5400000">
            <a:off x="5784238" y="1586428"/>
            <a:ext cx="344700" cy="689400"/>
          </a:xfrm>
          <a:prstGeom prst="bentConnector3">
            <a:avLst>
              <a:gd fmla="val 50019" name="adj1"/>
            </a:avLst>
          </a:prstGeom>
          <a:noFill/>
          <a:ln cap="flat" cmpd="sng" w="9525">
            <a:solidFill>
              <a:schemeClr val="lt2"/>
            </a:solidFill>
            <a:prstDash val="solid"/>
            <a:round/>
            <a:headEnd len="med" w="med" type="diamond"/>
            <a:tailEnd len="med" w="med" type="diamond"/>
          </a:ln>
        </p:spPr>
      </p:cxnSp>
      <p:sp>
        <p:nvSpPr>
          <p:cNvPr id="231" name="Google Shape;231;p24"/>
          <p:cNvSpPr txBox="1"/>
          <p:nvPr/>
        </p:nvSpPr>
        <p:spPr>
          <a:xfrm>
            <a:off x="5856169" y="1461348"/>
            <a:ext cx="890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98C379"/>
                </a:solidFill>
                <a:latin typeface="Roboto"/>
                <a:ea typeface="Roboto"/>
                <a:cs typeface="Roboto"/>
                <a:sym typeface="Roboto"/>
              </a:rPr>
              <a:t>product</a:t>
            </a:r>
            <a:endParaRPr sz="1000">
              <a:solidFill>
                <a:srgbClr val="98C379"/>
              </a:solidFill>
              <a:latin typeface="Roboto"/>
              <a:ea typeface="Roboto"/>
              <a:cs typeface="Roboto"/>
              <a:sym typeface="Roboto"/>
            </a:endParaRPr>
          </a:p>
        </p:txBody>
      </p:sp>
      <p:sp>
        <p:nvSpPr>
          <p:cNvPr id="234" name="Google Shape;234;p24"/>
          <p:cNvSpPr txBox="1"/>
          <p:nvPr/>
        </p:nvSpPr>
        <p:spPr>
          <a:xfrm>
            <a:off x="5166838" y="2103478"/>
            <a:ext cx="890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chemeClr val="lt2"/>
                </a:solidFill>
                <a:latin typeface="Roboto"/>
                <a:ea typeface="Roboto"/>
                <a:cs typeface="Roboto"/>
                <a:sym typeface="Roboto"/>
              </a:rPr>
              <a:t>product</a:t>
            </a:r>
            <a:endParaRPr sz="1000">
              <a:solidFill>
                <a:schemeClr val="lt2"/>
              </a:solidFill>
              <a:latin typeface="Roboto"/>
              <a:ea typeface="Roboto"/>
              <a:cs typeface="Roboto"/>
              <a:sym typeface="Roboto"/>
            </a:endParaRPr>
          </a:p>
        </p:txBody>
      </p:sp>
      <p:sp>
        <p:nvSpPr>
          <p:cNvPr id="232" name="Google Shape;232;p24"/>
          <p:cNvSpPr txBox="1"/>
          <p:nvPr/>
        </p:nvSpPr>
        <p:spPr>
          <a:xfrm>
            <a:off x="6536876" y="2103478"/>
            <a:ext cx="890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chemeClr val="lt2"/>
                </a:solidFill>
                <a:latin typeface="Roboto"/>
                <a:ea typeface="Roboto"/>
                <a:cs typeface="Roboto"/>
                <a:sym typeface="Roboto"/>
              </a:rPr>
              <a:t>product</a:t>
            </a:r>
            <a:endParaRPr sz="1000">
              <a:solidFill>
                <a:schemeClr val="lt2"/>
              </a:solidFill>
              <a:latin typeface="Roboto"/>
              <a:ea typeface="Roboto"/>
              <a:cs typeface="Roboto"/>
              <a:sym typeface="Roboto"/>
            </a:endParaRPr>
          </a:p>
        </p:txBody>
      </p:sp>
      <p:sp>
        <p:nvSpPr>
          <p:cNvPr id="239" name="Google Shape;239;p24"/>
          <p:cNvSpPr txBox="1"/>
          <p:nvPr/>
        </p:nvSpPr>
        <p:spPr>
          <a:xfrm>
            <a:off x="7134960" y="2762335"/>
            <a:ext cx="890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chemeClr val="lt2"/>
                </a:solidFill>
                <a:latin typeface="Roboto"/>
                <a:ea typeface="Roboto"/>
                <a:cs typeface="Roboto"/>
                <a:sym typeface="Roboto"/>
              </a:rPr>
              <a:t>product</a:t>
            </a:r>
            <a:endParaRPr sz="1000">
              <a:solidFill>
                <a:schemeClr val="lt2"/>
              </a:solidFill>
              <a:latin typeface="Roboto"/>
              <a:ea typeface="Roboto"/>
              <a:cs typeface="Roboto"/>
              <a:sym typeface="Roboto"/>
            </a:endParaRPr>
          </a:p>
        </p:txBody>
      </p:sp>
      <p:sp>
        <p:nvSpPr>
          <p:cNvPr id="235" name="Google Shape;235;p24"/>
          <p:cNvSpPr txBox="1"/>
          <p:nvPr/>
        </p:nvSpPr>
        <p:spPr>
          <a:xfrm>
            <a:off x="6083504" y="2762335"/>
            <a:ext cx="890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chemeClr val="lt2"/>
                </a:solidFill>
                <a:latin typeface="Roboto"/>
                <a:ea typeface="Roboto"/>
                <a:cs typeface="Roboto"/>
                <a:sym typeface="Roboto"/>
              </a:rPr>
              <a:t>product</a:t>
            </a:r>
            <a:endParaRPr sz="1000">
              <a:solidFill>
                <a:schemeClr val="lt2"/>
              </a:solidFill>
              <a:latin typeface="Roboto"/>
              <a:ea typeface="Roboto"/>
              <a:cs typeface="Roboto"/>
              <a:sym typeface="Roboto"/>
            </a:endParaRPr>
          </a:p>
        </p:txBody>
      </p:sp>
      <p:sp>
        <p:nvSpPr>
          <p:cNvPr id="237" name="Google Shape;237;p24"/>
          <p:cNvSpPr txBox="1"/>
          <p:nvPr/>
        </p:nvSpPr>
        <p:spPr>
          <a:xfrm>
            <a:off x="4276747" y="2762335"/>
            <a:ext cx="890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chemeClr val="lt2"/>
                </a:solidFill>
                <a:latin typeface="Roboto"/>
                <a:ea typeface="Roboto"/>
                <a:cs typeface="Roboto"/>
                <a:sym typeface="Roboto"/>
              </a:rPr>
              <a:t>product</a:t>
            </a:r>
            <a:endParaRPr sz="1000">
              <a:solidFill>
                <a:schemeClr val="lt2"/>
              </a:solidFill>
              <a:latin typeface="Roboto"/>
              <a:ea typeface="Roboto"/>
              <a:cs typeface="Roboto"/>
              <a:sym typeface="Roboto"/>
            </a:endParaRPr>
          </a:p>
        </p:txBody>
      </p:sp>
      <p:sp>
        <p:nvSpPr>
          <p:cNvPr id="241" name="Google Shape;241;p24"/>
          <p:cNvSpPr txBox="1"/>
          <p:nvPr/>
        </p:nvSpPr>
        <p:spPr>
          <a:xfrm>
            <a:off x="6488901" y="3421184"/>
            <a:ext cx="926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E06C75"/>
                </a:solidFill>
                <a:latin typeface="Roboto"/>
                <a:ea typeface="Roboto"/>
                <a:cs typeface="Roboto"/>
                <a:sym typeface="Roboto"/>
              </a:rPr>
              <a:t>modulus</a:t>
            </a:r>
            <a:endParaRPr sz="1000">
              <a:solidFill>
                <a:srgbClr val="E06C75"/>
              </a:solidFill>
              <a:latin typeface="Roboto"/>
              <a:ea typeface="Roboto"/>
              <a:cs typeface="Roboto"/>
              <a:sym typeface="Roboto"/>
            </a:endParaRPr>
          </a:p>
        </p:txBody>
      </p:sp>
      <p:sp>
        <p:nvSpPr>
          <p:cNvPr id="242" name="Google Shape;242;p24"/>
          <p:cNvSpPr txBox="1"/>
          <p:nvPr/>
        </p:nvSpPr>
        <p:spPr>
          <a:xfrm>
            <a:off x="5610765" y="3421184"/>
            <a:ext cx="926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E06C75"/>
                </a:solidFill>
                <a:latin typeface="Roboto"/>
                <a:ea typeface="Roboto"/>
                <a:cs typeface="Roboto"/>
                <a:sym typeface="Roboto"/>
              </a:rPr>
              <a:t>modulus</a:t>
            </a:r>
            <a:endParaRPr sz="1000">
              <a:solidFill>
                <a:srgbClr val="E06C75"/>
              </a:solidFill>
              <a:latin typeface="Roboto"/>
              <a:ea typeface="Roboto"/>
              <a:cs typeface="Roboto"/>
              <a:sym typeface="Roboto"/>
            </a:endParaRPr>
          </a:p>
        </p:txBody>
      </p:sp>
      <p:sp>
        <p:nvSpPr>
          <p:cNvPr id="243" name="Google Shape;243;p24"/>
          <p:cNvSpPr txBox="1"/>
          <p:nvPr/>
        </p:nvSpPr>
        <p:spPr>
          <a:xfrm>
            <a:off x="4743798" y="3421184"/>
            <a:ext cx="926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E06C75"/>
                </a:solidFill>
                <a:latin typeface="Roboto"/>
                <a:ea typeface="Roboto"/>
                <a:cs typeface="Roboto"/>
                <a:sym typeface="Roboto"/>
              </a:rPr>
              <a:t>modulus</a:t>
            </a:r>
            <a:endParaRPr sz="1000">
              <a:solidFill>
                <a:srgbClr val="E06C75"/>
              </a:solidFill>
              <a:latin typeface="Roboto"/>
              <a:ea typeface="Roboto"/>
              <a:cs typeface="Roboto"/>
              <a:sym typeface="Roboto"/>
            </a:endParaRPr>
          </a:p>
        </p:txBody>
      </p:sp>
      <p:sp>
        <p:nvSpPr>
          <p:cNvPr id="244" name="Google Shape;244;p24"/>
          <p:cNvSpPr txBox="1"/>
          <p:nvPr/>
        </p:nvSpPr>
        <p:spPr>
          <a:xfrm>
            <a:off x="3758850" y="3421184"/>
            <a:ext cx="926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E06C75"/>
                </a:solidFill>
                <a:latin typeface="Roboto"/>
                <a:ea typeface="Roboto"/>
                <a:cs typeface="Roboto"/>
                <a:sym typeface="Roboto"/>
              </a:rPr>
              <a:t>modulus</a:t>
            </a:r>
            <a:endParaRPr sz="1000">
              <a:solidFill>
                <a:srgbClr val="E06C75"/>
              </a:solidFill>
              <a:latin typeface="Roboto"/>
              <a:ea typeface="Roboto"/>
              <a:cs typeface="Roboto"/>
              <a:sym typeface="Roboto"/>
            </a:endParaRPr>
          </a:p>
        </p:txBody>
      </p:sp>
      <p:sp>
        <p:nvSpPr>
          <p:cNvPr id="245" name="Google Shape;245;p24"/>
          <p:cNvSpPr txBox="1"/>
          <p:nvPr/>
        </p:nvSpPr>
        <p:spPr>
          <a:xfrm>
            <a:off x="7324469" y="3421184"/>
            <a:ext cx="926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E06C75"/>
                </a:solidFill>
                <a:latin typeface="Roboto"/>
                <a:ea typeface="Roboto"/>
                <a:cs typeface="Roboto"/>
                <a:sym typeface="Roboto"/>
              </a:rPr>
              <a:t>modulus</a:t>
            </a:r>
            <a:endParaRPr sz="1000">
              <a:solidFill>
                <a:srgbClr val="E06C75"/>
              </a:solidFill>
              <a:latin typeface="Roboto"/>
              <a:ea typeface="Roboto"/>
              <a:cs typeface="Roboto"/>
              <a:sym typeface="Roboto"/>
            </a:endParaRPr>
          </a:p>
        </p:txBody>
      </p:sp>
      <p:cxnSp>
        <p:nvCxnSpPr>
          <p:cNvPr id="246" name="Google Shape;246;p24"/>
          <p:cNvCxnSpPr>
            <a:stCxn id="244" idx="0"/>
            <a:endCxn id="237" idx="2"/>
          </p:cNvCxnSpPr>
          <p:nvPr/>
        </p:nvCxnSpPr>
        <p:spPr>
          <a:xfrm rot="-5400000">
            <a:off x="4291050" y="2990534"/>
            <a:ext cx="361500" cy="499800"/>
          </a:xfrm>
          <a:prstGeom prst="bentConnector3">
            <a:avLst>
              <a:gd fmla="val 49980" name="adj1"/>
            </a:avLst>
          </a:prstGeom>
          <a:noFill/>
          <a:ln cap="flat" cmpd="sng" w="9525">
            <a:solidFill>
              <a:schemeClr val="lt2"/>
            </a:solidFill>
            <a:prstDash val="solid"/>
            <a:round/>
            <a:headEnd len="med" w="med" type="diamond"/>
            <a:tailEnd len="med" w="med" type="diamond"/>
          </a:ln>
        </p:spPr>
      </p:cxnSp>
      <p:cxnSp>
        <p:nvCxnSpPr>
          <p:cNvPr id="247" name="Google Shape;247;p24"/>
          <p:cNvCxnSpPr>
            <a:stCxn id="243" idx="0"/>
            <a:endCxn id="237" idx="2"/>
          </p:cNvCxnSpPr>
          <p:nvPr/>
        </p:nvCxnSpPr>
        <p:spPr>
          <a:xfrm flipH="1" rot="5400000">
            <a:off x="4783548" y="2997884"/>
            <a:ext cx="361500" cy="485100"/>
          </a:xfrm>
          <a:prstGeom prst="bentConnector3">
            <a:avLst>
              <a:gd fmla="val 49980" name="adj1"/>
            </a:avLst>
          </a:prstGeom>
          <a:noFill/>
          <a:ln cap="flat" cmpd="sng" w="9525">
            <a:solidFill>
              <a:schemeClr val="lt2"/>
            </a:solidFill>
            <a:prstDash val="solid"/>
            <a:round/>
            <a:headEnd len="med" w="med" type="diamond"/>
            <a:tailEnd len="med" w="med" type="diamond"/>
          </a:ln>
        </p:spPr>
      </p:cxnSp>
      <p:cxnSp>
        <p:nvCxnSpPr>
          <p:cNvPr id="248" name="Google Shape;248;p24"/>
          <p:cNvCxnSpPr>
            <a:stCxn id="242" idx="0"/>
            <a:endCxn id="235" idx="2"/>
          </p:cNvCxnSpPr>
          <p:nvPr/>
        </p:nvCxnSpPr>
        <p:spPr>
          <a:xfrm rot="-5400000">
            <a:off x="6120465" y="3013034"/>
            <a:ext cx="361500" cy="454800"/>
          </a:xfrm>
          <a:prstGeom prst="bentConnector3">
            <a:avLst>
              <a:gd fmla="val 49980" name="adj1"/>
            </a:avLst>
          </a:prstGeom>
          <a:noFill/>
          <a:ln cap="flat" cmpd="sng" w="9525">
            <a:solidFill>
              <a:schemeClr val="lt2"/>
            </a:solidFill>
            <a:prstDash val="solid"/>
            <a:round/>
            <a:headEnd len="med" w="med" type="diamond"/>
            <a:tailEnd len="med" w="med" type="diamond"/>
          </a:ln>
        </p:spPr>
      </p:cxnSp>
      <p:cxnSp>
        <p:nvCxnSpPr>
          <p:cNvPr id="249" name="Google Shape;249;p24"/>
          <p:cNvCxnSpPr>
            <a:stCxn id="241" idx="0"/>
            <a:endCxn id="235" idx="2"/>
          </p:cNvCxnSpPr>
          <p:nvPr/>
        </p:nvCxnSpPr>
        <p:spPr>
          <a:xfrm flipH="1" rot="5400000">
            <a:off x="6559551" y="3028784"/>
            <a:ext cx="361500" cy="423300"/>
          </a:xfrm>
          <a:prstGeom prst="bentConnector3">
            <a:avLst>
              <a:gd fmla="val 49980" name="adj1"/>
            </a:avLst>
          </a:prstGeom>
          <a:noFill/>
          <a:ln cap="flat" cmpd="sng" w="9525">
            <a:solidFill>
              <a:schemeClr val="lt2"/>
            </a:solidFill>
            <a:prstDash val="solid"/>
            <a:round/>
            <a:headEnd len="med" w="med" type="diamond"/>
            <a:tailEnd len="med" w="med" type="diamond"/>
          </a:ln>
        </p:spPr>
      </p:cxnSp>
      <p:cxnSp>
        <p:nvCxnSpPr>
          <p:cNvPr id="250" name="Google Shape;250;p24"/>
          <p:cNvCxnSpPr>
            <a:stCxn id="245" idx="0"/>
            <a:endCxn id="239" idx="2"/>
          </p:cNvCxnSpPr>
          <p:nvPr/>
        </p:nvCxnSpPr>
        <p:spPr>
          <a:xfrm flipH="1" rot="5400000">
            <a:off x="7502969" y="3136634"/>
            <a:ext cx="361500" cy="207600"/>
          </a:xfrm>
          <a:prstGeom prst="bentConnector3">
            <a:avLst>
              <a:gd fmla="val 50007" name="adj1"/>
            </a:avLst>
          </a:prstGeom>
          <a:noFill/>
          <a:ln cap="flat" cmpd="sng" w="9525">
            <a:solidFill>
              <a:schemeClr val="lt2"/>
            </a:solidFill>
            <a:prstDash val="solid"/>
            <a:round/>
            <a:headEnd len="med" w="med" type="diamond"/>
            <a:tailEnd len="med" w="med" type="diamond"/>
          </a:ln>
        </p:spPr>
      </p:cxnSp>
      <p:sp>
        <p:nvSpPr>
          <p:cNvPr id="251" name="Google Shape;251;p24"/>
          <p:cNvSpPr/>
          <p:nvPr/>
        </p:nvSpPr>
        <p:spPr>
          <a:xfrm>
            <a:off x="4021224" y="4100372"/>
            <a:ext cx="4096800" cy="434100"/>
          </a:xfrm>
          <a:prstGeom prst="rect">
            <a:avLst/>
          </a:prstGeom>
          <a:solidFill>
            <a:srgbClr val="43434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accent4"/>
                </a:solidFill>
              </a:rPr>
              <a:t>S3</a:t>
            </a:r>
            <a:endParaRPr>
              <a:solidFill>
                <a:schemeClr val="accent4"/>
              </a:solidFill>
            </a:endParaRPr>
          </a:p>
        </p:txBody>
      </p:sp>
      <p:sp>
        <p:nvSpPr>
          <p:cNvPr id="252" name="Google Shape;252;p24"/>
          <p:cNvSpPr/>
          <p:nvPr/>
        </p:nvSpPr>
        <p:spPr>
          <a:xfrm>
            <a:off x="8495125" y="1514076"/>
            <a:ext cx="384900" cy="2216100"/>
          </a:xfrm>
          <a:prstGeom prst="rect">
            <a:avLst/>
          </a:prstGeom>
          <a:solidFill>
            <a:srgbClr val="43434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accent4"/>
                </a:solidFill>
              </a:rPr>
              <a:t>EBS</a:t>
            </a:r>
            <a:endParaRPr>
              <a:solidFill>
                <a:schemeClr val="accent4"/>
              </a:solidFill>
            </a:endParaRPr>
          </a:p>
        </p:txBody>
      </p:sp>
      <p:cxnSp>
        <p:nvCxnSpPr>
          <p:cNvPr id="253" name="Google Shape;253;p24"/>
          <p:cNvCxnSpPr/>
          <p:nvPr/>
        </p:nvCxnSpPr>
        <p:spPr>
          <a:xfrm>
            <a:off x="8027400" y="2252125"/>
            <a:ext cx="460200" cy="0"/>
          </a:xfrm>
          <a:prstGeom prst="straightConnector1">
            <a:avLst/>
          </a:prstGeom>
          <a:noFill/>
          <a:ln cap="flat" cmpd="sng" w="9525">
            <a:solidFill>
              <a:schemeClr val="lt2"/>
            </a:solidFill>
            <a:prstDash val="solid"/>
            <a:round/>
            <a:headEnd len="med" w="med" type="none"/>
            <a:tailEnd len="med" w="med" type="triangle"/>
          </a:ln>
        </p:spPr>
      </p:cxnSp>
      <p:cxnSp>
        <p:nvCxnSpPr>
          <p:cNvPr id="254" name="Google Shape;254;p24"/>
          <p:cNvCxnSpPr>
            <a:stCxn id="239" idx="3"/>
          </p:cNvCxnSpPr>
          <p:nvPr/>
        </p:nvCxnSpPr>
        <p:spPr>
          <a:xfrm>
            <a:off x="8025060" y="2910985"/>
            <a:ext cx="470100" cy="0"/>
          </a:xfrm>
          <a:prstGeom prst="straightConnector1">
            <a:avLst/>
          </a:prstGeom>
          <a:noFill/>
          <a:ln cap="flat" cmpd="sng" w="9525">
            <a:solidFill>
              <a:schemeClr val="lt2"/>
            </a:solidFill>
            <a:prstDash val="solid"/>
            <a:round/>
            <a:headEnd len="med" w="med" type="none"/>
            <a:tailEnd len="med" w="med" type="triangle"/>
          </a:ln>
        </p:spPr>
      </p:cxnSp>
      <p:cxnSp>
        <p:nvCxnSpPr>
          <p:cNvPr id="255" name="Google Shape;255;p24"/>
          <p:cNvCxnSpPr/>
          <p:nvPr/>
        </p:nvCxnSpPr>
        <p:spPr>
          <a:xfrm>
            <a:off x="8065125" y="3569825"/>
            <a:ext cx="437700" cy="0"/>
          </a:xfrm>
          <a:prstGeom prst="straightConnector1">
            <a:avLst/>
          </a:prstGeom>
          <a:noFill/>
          <a:ln cap="flat" cmpd="sng" w="9525">
            <a:solidFill>
              <a:schemeClr val="lt2"/>
            </a:solidFill>
            <a:prstDash val="solid"/>
            <a:round/>
            <a:headEnd len="med" w="med" type="none"/>
            <a:tailEnd len="med" w="med" type="triangle"/>
          </a:ln>
        </p:spPr>
      </p:cxnSp>
      <p:cxnSp>
        <p:nvCxnSpPr>
          <p:cNvPr id="256" name="Google Shape;256;p24"/>
          <p:cNvCxnSpPr/>
          <p:nvPr/>
        </p:nvCxnSpPr>
        <p:spPr>
          <a:xfrm>
            <a:off x="8004775" y="1610000"/>
            <a:ext cx="490500" cy="0"/>
          </a:xfrm>
          <a:prstGeom prst="straightConnector1">
            <a:avLst/>
          </a:prstGeom>
          <a:noFill/>
          <a:ln cap="flat" cmpd="sng" w="9525">
            <a:solidFill>
              <a:schemeClr val="lt2"/>
            </a:solidFill>
            <a:prstDash val="solid"/>
            <a:round/>
            <a:headEnd len="med" w="med" type="none"/>
            <a:tailEnd len="med" w="med" type="triangle"/>
          </a:ln>
        </p:spPr>
      </p:cxnSp>
      <p:sp>
        <p:nvSpPr>
          <p:cNvPr id="257" name="Google Shape;257;p24"/>
          <p:cNvSpPr txBox="1"/>
          <p:nvPr/>
        </p:nvSpPr>
        <p:spPr>
          <a:xfrm>
            <a:off x="8004775" y="1312688"/>
            <a:ext cx="470100" cy="2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chemeClr val="accent4"/>
                </a:solidFill>
                <a:latin typeface="Roboto"/>
                <a:ea typeface="Roboto"/>
                <a:cs typeface="Roboto"/>
                <a:sym typeface="Roboto"/>
              </a:rPr>
              <a:t>gob</a:t>
            </a:r>
            <a:endParaRPr sz="1000">
              <a:solidFill>
                <a:schemeClr val="accent4"/>
              </a:solidFill>
              <a:latin typeface="Roboto"/>
              <a:ea typeface="Roboto"/>
              <a:cs typeface="Roboto"/>
              <a:sym typeface="Roboto"/>
            </a:endParaRPr>
          </a:p>
        </p:txBody>
      </p:sp>
      <p:cxnSp>
        <p:nvCxnSpPr>
          <p:cNvPr id="258" name="Google Shape;258;p24"/>
          <p:cNvCxnSpPr>
            <a:endCxn id="244" idx="2"/>
          </p:cNvCxnSpPr>
          <p:nvPr/>
        </p:nvCxnSpPr>
        <p:spPr>
          <a:xfrm rot="10800000">
            <a:off x="4221900" y="3718484"/>
            <a:ext cx="0" cy="381900"/>
          </a:xfrm>
          <a:prstGeom prst="straightConnector1">
            <a:avLst/>
          </a:prstGeom>
          <a:noFill/>
          <a:ln cap="flat" cmpd="sng" w="9525">
            <a:solidFill>
              <a:schemeClr val="lt2"/>
            </a:solidFill>
            <a:prstDash val="solid"/>
            <a:round/>
            <a:headEnd len="med" w="med" type="none"/>
            <a:tailEnd len="med" w="med" type="triangle"/>
          </a:ln>
        </p:spPr>
      </p:cxnSp>
      <p:cxnSp>
        <p:nvCxnSpPr>
          <p:cNvPr id="259" name="Google Shape;259;p24"/>
          <p:cNvCxnSpPr/>
          <p:nvPr/>
        </p:nvCxnSpPr>
        <p:spPr>
          <a:xfrm rot="10800000">
            <a:off x="5206849" y="3718472"/>
            <a:ext cx="0" cy="381900"/>
          </a:xfrm>
          <a:prstGeom prst="straightConnector1">
            <a:avLst/>
          </a:prstGeom>
          <a:noFill/>
          <a:ln cap="flat" cmpd="sng" w="9525">
            <a:solidFill>
              <a:schemeClr val="lt2"/>
            </a:solidFill>
            <a:prstDash val="solid"/>
            <a:round/>
            <a:headEnd len="med" w="med" type="none"/>
            <a:tailEnd len="med" w="med" type="triangle"/>
          </a:ln>
        </p:spPr>
      </p:cxnSp>
      <p:cxnSp>
        <p:nvCxnSpPr>
          <p:cNvPr id="260" name="Google Shape;260;p24"/>
          <p:cNvCxnSpPr/>
          <p:nvPr/>
        </p:nvCxnSpPr>
        <p:spPr>
          <a:xfrm rot="10800000">
            <a:off x="6073824" y="3718331"/>
            <a:ext cx="0" cy="381900"/>
          </a:xfrm>
          <a:prstGeom prst="straightConnector1">
            <a:avLst/>
          </a:prstGeom>
          <a:noFill/>
          <a:ln cap="flat" cmpd="sng" w="9525">
            <a:solidFill>
              <a:schemeClr val="lt2"/>
            </a:solidFill>
            <a:prstDash val="solid"/>
            <a:round/>
            <a:headEnd len="med" w="med" type="none"/>
            <a:tailEnd len="med" w="med" type="triangle"/>
          </a:ln>
        </p:spPr>
      </p:cxnSp>
      <p:cxnSp>
        <p:nvCxnSpPr>
          <p:cNvPr id="261" name="Google Shape;261;p24"/>
          <p:cNvCxnSpPr/>
          <p:nvPr/>
        </p:nvCxnSpPr>
        <p:spPr>
          <a:xfrm rot="10800000">
            <a:off x="6951949" y="3718697"/>
            <a:ext cx="0" cy="381900"/>
          </a:xfrm>
          <a:prstGeom prst="straightConnector1">
            <a:avLst/>
          </a:prstGeom>
          <a:noFill/>
          <a:ln cap="flat" cmpd="sng" w="9525">
            <a:solidFill>
              <a:schemeClr val="lt2"/>
            </a:solidFill>
            <a:prstDash val="solid"/>
            <a:round/>
            <a:headEnd len="med" w="med" type="none"/>
            <a:tailEnd len="med" w="med" type="triangle"/>
          </a:ln>
        </p:spPr>
      </p:cxnSp>
      <p:cxnSp>
        <p:nvCxnSpPr>
          <p:cNvPr id="262" name="Google Shape;262;p24"/>
          <p:cNvCxnSpPr/>
          <p:nvPr/>
        </p:nvCxnSpPr>
        <p:spPr>
          <a:xfrm rot="10800000">
            <a:off x="7787525" y="3718697"/>
            <a:ext cx="0" cy="381900"/>
          </a:xfrm>
          <a:prstGeom prst="straightConnector1">
            <a:avLst/>
          </a:prstGeom>
          <a:noFill/>
          <a:ln cap="flat" cmpd="sng" w="9525">
            <a:solidFill>
              <a:schemeClr val="lt2"/>
            </a:solidFill>
            <a:prstDash val="solid"/>
            <a:round/>
            <a:headEnd len="med" w="med" type="none"/>
            <a:tailEnd len="med" w="med" type="triangle"/>
          </a:ln>
        </p:spPr>
      </p:cxnSp>
      <p:sp>
        <p:nvSpPr>
          <p:cNvPr id="263" name="Google Shape;263;p24"/>
          <p:cNvSpPr/>
          <p:nvPr/>
        </p:nvSpPr>
        <p:spPr>
          <a:xfrm>
            <a:off x="4021224" y="3019756"/>
            <a:ext cx="3998700" cy="4341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4"/>
          <p:cNvSpPr/>
          <p:nvPr/>
        </p:nvSpPr>
        <p:spPr>
          <a:xfrm>
            <a:off x="4021224" y="2364570"/>
            <a:ext cx="3998700" cy="4341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4"/>
          <p:cNvSpPr/>
          <p:nvPr/>
        </p:nvSpPr>
        <p:spPr>
          <a:xfrm>
            <a:off x="4021224" y="1740436"/>
            <a:ext cx="3998700" cy="4341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accent4"/>
                </a:solidFill>
              </a:rPr>
              <a:t>goroutines/gmp</a:t>
            </a:r>
            <a:endParaRPr sz="1000">
              <a:solidFill>
                <a:schemeClr val="accent4"/>
              </a:solidFill>
            </a:endParaRPr>
          </a:p>
        </p:txBody>
      </p:sp>
      <p:graphicFrame>
        <p:nvGraphicFramePr>
          <p:cNvPr id="266" name="Google Shape;266;p24"/>
          <p:cNvGraphicFramePr/>
          <p:nvPr/>
        </p:nvGraphicFramePr>
        <p:xfrm>
          <a:off x="253738" y="1738325"/>
          <a:ext cx="3000000" cy="3000000"/>
        </p:xfrm>
        <a:graphic>
          <a:graphicData uri="http://schemas.openxmlformats.org/drawingml/2006/table">
            <a:tbl>
              <a:tblPr>
                <a:noFill/>
                <a:tableStyleId>{D69BE2E7-E081-4290-84EE-94145E00952A}</a:tableStyleId>
              </a:tblPr>
              <a:tblGrid>
                <a:gridCol w="1436875"/>
                <a:gridCol w="2000600"/>
              </a:tblGrid>
              <a:tr h="457175">
                <a:tc>
                  <a:txBody>
                    <a:bodyPr/>
                    <a:lstStyle/>
                    <a:p>
                      <a:pPr indent="0" lvl="0" marL="0" rtl="0" algn="l">
                        <a:lnSpc>
                          <a:spcPct val="100000"/>
                        </a:lnSpc>
                        <a:spcBef>
                          <a:spcPts val="0"/>
                        </a:spcBef>
                        <a:spcAft>
                          <a:spcPts val="0"/>
                        </a:spcAft>
                        <a:buNone/>
                      </a:pPr>
                      <a:r>
                        <a:rPr b="1" lang="en">
                          <a:solidFill>
                            <a:schemeClr val="lt2"/>
                          </a:solidFill>
                        </a:rPr>
                        <a:t>Language</a:t>
                      </a:r>
                      <a:endParaRPr b="1">
                        <a:solidFill>
                          <a:schemeClr val="lt2"/>
                        </a:solidFill>
                      </a:endParaRPr>
                    </a:p>
                  </a:txBody>
                  <a:tcPr marT="91425" marB="91425" marR="91425" marL="91425">
                    <a:solidFill>
                      <a:srgbClr val="3D3D3D"/>
                    </a:solidFill>
                  </a:tcPr>
                </a:tc>
                <a:tc>
                  <a:txBody>
                    <a:bodyPr/>
                    <a:lstStyle/>
                    <a:p>
                      <a:pPr indent="0" lvl="0" marL="0" rtl="0" algn="l">
                        <a:lnSpc>
                          <a:spcPct val="100000"/>
                        </a:lnSpc>
                        <a:spcBef>
                          <a:spcPts val="0"/>
                        </a:spcBef>
                        <a:spcAft>
                          <a:spcPts val="0"/>
                        </a:spcAft>
                        <a:buNone/>
                      </a:pPr>
                      <a:r>
                        <a:rPr lang="en">
                          <a:solidFill>
                            <a:schemeClr val="lt2"/>
                          </a:solidFill>
                        </a:rPr>
                        <a:t>golang</a:t>
                      </a:r>
                      <a:endParaRPr>
                        <a:solidFill>
                          <a:schemeClr val="lt2"/>
                        </a:solidFill>
                      </a:endParaRPr>
                    </a:p>
                  </a:txBody>
                  <a:tcPr marT="91425" marB="91425" marR="91425" marL="91425"/>
                </a:tc>
              </a:tr>
              <a:tr h="371700">
                <a:tc>
                  <a:txBody>
                    <a:bodyPr/>
                    <a:lstStyle/>
                    <a:p>
                      <a:pPr indent="0" lvl="0" marL="0" rtl="0" algn="l">
                        <a:lnSpc>
                          <a:spcPct val="100000"/>
                        </a:lnSpc>
                        <a:spcBef>
                          <a:spcPts val="0"/>
                        </a:spcBef>
                        <a:spcAft>
                          <a:spcPts val="0"/>
                        </a:spcAft>
                        <a:buNone/>
                      </a:pPr>
                      <a:r>
                        <a:rPr b="1" lang="en">
                          <a:solidFill>
                            <a:schemeClr val="lt2"/>
                          </a:solidFill>
                        </a:rPr>
                        <a:t>Arithmetic</a:t>
                      </a:r>
                      <a:endParaRPr b="1">
                        <a:solidFill>
                          <a:schemeClr val="lt2"/>
                        </a:solidFill>
                      </a:endParaRPr>
                    </a:p>
                  </a:txBody>
                  <a:tcPr marT="91425" marB="91425" marR="91425" marL="91425">
                    <a:solidFill>
                      <a:srgbClr val="3D3D3D"/>
                    </a:solidFill>
                  </a:tcPr>
                </a:tc>
                <a:tc>
                  <a:txBody>
                    <a:bodyPr/>
                    <a:lstStyle/>
                    <a:p>
                      <a:pPr indent="0" lvl="0" marL="0" rtl="0" algn="l">
                        <a:lnSpc>
                          <a:spcPct val="100000"/>
                        </a:lnSpc>
                        <a:spcBef>
                          <a:spcPts val="0"/>
                        </a:spcBef>
                        <a:spcAft>
                          <a:spcPts val="0"/>
                        </a:spcAft>
                        <a:buNone/>
                      </a:pPr>
                      <a:r>
                        <a:rPr lang="en">
                          <a:solidFill>
                            <a:schemeClr val="lt2"/>
                          </a:solidFill>
                        </a:rPr>
                        <a:t>github.com/ncw/gmp</a:t>
                      </a:r>
                      <a:endParaRPr>
                        <a:solidFill>
                          <a:schemeClr val="lt2"/>
                        </a:solidFill>
                      </a:endParaRPr>
                    </a:p>
                  </a:txBody>
                  <a:tcPr marT="91425" marB="91425" marR="91425" marL="91425"/>
                </a:tc>
              </a:tr>
              <a:tr h="457175">
                <a:tc>
                  <a:txBody>
                    <a:bodyPr/>
                    <a:lstStyle/>
                    <a:p>
                      <a:pPr indent="0" lvl="0" marL="0" rtl="0" algn="l">
                        <a:lnSpc>
                          <a:spcPct val="100000"/>
                        </a:lnSpc>
                        <a:spcBef>
                          <a:spcPts val="0"/>
                        </a:spcBef>
                        <a:spcAft>
                          <a:spcPts val="0"/>
                        </a:spcAft>
                        <a:buNone/>
                      </a:pPr>
                      <a:r>
                        <a:rPr b="1" lang="en">
                          <a:solidFill>
                            <a:schemeClr val="lt2"/>
                          </a:solidFill>
                        </a:rPr>
                        <a:t>Storage</a:t>
                      </a:r>
                      <a:endParaRPr b="1">
                        <a:solidFill>
                          <a:schemeClr val="lt2"/>
                        </a:solidFill>
                      </a:endParaRPr>
                    </a:p>
                  </a:txBody>
                  <a:tcPr marT="91425" marB="91425" marR="91425" marL="91425">
                    <a:solidFill>
                      <a:srgbClr val="3D3D3D"/>
                    </a:solidFill>
                  </a:tcPr>
                </a:tc>
                <a:tc>
                  <a:txBody>
                    <a:bodyPr/>
                    <a:lstStyle/>
                    <a:p>
                      <a:pPr indent="0" lvl="0" marL="0" rtl="0" algn="l">
                        <a:lnSpc>
                          <a:spcPct val="100000"/>
                        </a:lnSpc>
                        <a:spcBef>
                          <a:spcPts val="0"/>
                        </a:spcBef>
                        <a:spcAft>
                          <a:spcPts val="0"/>
                        </a:spcAft>
                        <a:buNone/>
                      </a:pPr>
                      <a:r>
                        <a:rPr lang="en">
                          <a:solidFill>
                            <a:schemeClr val="lt2"/>
                          </a:solidFill>
                        </a:rPr>
                        <a:t>S3 / EBS</a:t>
                      </a:r>
                      <a:endParaRPr>
                        <a:solidFill>
                          <a:schemeClr val="lt2"/>
                        </a:solidFill>
                      </a:endParaRPr>
                    </a:p>
                  </a:txBody>
                  <a:tcPr marT="91425" marB="91425" marR="91425" marL="91425"/>
                </a:tc>
              </a:tr>
              <a:tr h="457175">
                <a:tc>
                  <a:txBody>
                    <a:bodyPr/>
                    <a:lstStyle/>
                    <a:p>
                      <a:pPr indent="0" lvl="0" marL="0" rtl="0" algn="l">
                        <a:lnSpc>
                          <a:spcPct val="100000"/>
                        </a:lnSpc>
                        <a:spcBef>
                          <a:spcPts val="0"/>
                        </a:spcBef>
                        <a:spcAft>
                          <a:spcPts val="0"/>
                        </a:spcAft>
                        <a:buNone/>
                      </a:pPr>
                      <a:r>
                        <a:rPr b="1" lang="en">
                          <a:solidFill>
                            <a:schemeClr val="lt2"/>
                          </a:solidFill>
                        </a:rPr>
                        <a:t>Serialization</a:t>
                      </a:r>
                      <a:endParaRPr b="1">
                        <a:solidFill>
                          <a:schemeClr val="lt2"/>
                        </a:solidFill>
                      </a:endParaRPr>
                    </a:p>
                  </a:txBody>
                  <a:tcPr marT="91425" marB="91425" marR="91425" marL="91425">
                    <a:solidFill>
                      <a:srgbClr val="3D3D3D"/>
                    </a:solidFill>
                  </a:tcPr>
                </a:tc>
                <a:tc>
                  <a:txBody>
                    <a:bodyPr/>
                    <a:lstStyle/>
                    <a:p>
                      <a:pPr indent="0" lvl="0" marL="0" rtl="0" algn="l">
                        <a:lnSpc>
                          <a:spcPct val="100000"/>
                        </a:lnSpc>
                        <a:spcBef>
                          <a:spcPts val="0"/>
                        </a:spcBef>
                        <a:spcAft>
                          <a:spcPts val="0"/>
                        </a:spcAft>
                        <a:buNone/>
                      </a:pPr>
                      <a:r>
                        <a:rPr lang="en">
                          <a:solidFill>
                            <a:schemeClr val="lt2"/>
                          </a:solidFill>
                        </a:rPr>
                        <a:t>gob</a:t>
                      </a:r>
                      <a:endParaRPr>
                        <a:solidFill>
                          <a:schemeClr val="lt2"/>
                        </a:solidFill>
                      </a:endParaRPr>
                    </a:p>
                  </a:txBody>
                  <a:tcPr marT="91425" marB="91425" marR="91425" marL="91425"/>
                </a:tc>
              </a:tr>
              <a:tr h="457175">
                <a:tc>
                  <a:txBody>
                    <a:bodyPr/>
                    <a:lstStyle/>
                    <a:p>
                      <a:pPr indent="0" lvl="0" marL="0" rtl="0" algn="l">
                        <a:lnSpc>
                          <a:spcPct val="100000"/>
                        </a:lnSpc>
                        <a:spcBef>
                          <a:spcPts val="0"/>
                        </a:spcBef>
                        <a:spcAft>
                          <a:spcPts val="0"/>
                        </a:spcAft>
                        <a:buNone/>
                      </a:pPr>
                      <a:r>
                        <a:rPr b="1" lang="en">
                          <a:solidFill>
                            <a:schemeClr val="lt2"/>
                          </a:solidFill>
                        </a:rPr>
                        <a:t>Concurrency</a:t>
                      </a:r>
                      <a:endParaRPr b="1">
                        <a:solidFill>
                          <a:schemeClr val="lt2"/>
                        </a:solidFill>
                      </a:endParaRPr>
                    </a:p>
                  </a:txBody>
                  <a:tcPr marT="91425" marB="91425" marR="91425" marL="91425">
                    <a:solidFill>
                      <a:srgbClr val="3D3D3D"/>
                    </a:solidFill>
                  </a:tcPr>
                </a:tc>
                <a:tc>
                  <a:txBody>
                    <a:bodyPr/>
                    <a:lstStyle/>
                    <a:p>
                      <a:pPr indent="0" lvl="0" marL="0" rtl="0" algn="l">
                        <a:lnSpc>
                          <a:spcPct val="100000"/>
                        </a:lnSpc>
                        <a:spcBef>
                          <a:spcPts val="0"/>
                        </a:spcBef>
                        <a:spcAft>
                          <a:spcPts val="0"/>
                        </a:spcAft>
                        <a:buNone/>
                      </a:pPr>
                      <a:r>
                        <a:rPr lang="en">
                          <a:solidFill>
                            <a:schemeClr val="lt2"/>
                          </a:solidFill>
                        </a:rPr>
                        <a:t>goroutines</a:t>
                      </a:r>
                      <a:endParaRPr>
                        <a:solidFill>
                          <a:schemeClr val="lt2"/>
                        </a:solidFill>
                      </a:endParaRPr>
                    </a:p>
                  </a:txBody>
                  <a:tcPr marT="91425" marB="91425" marR="91425" marL="91425"/>
                </a:tc>
              </a:tr>
              <a:tr h="457175">
                <a:tc>
                  <a:txBody>
                    <a:bodyPr/>
                    <a:lstStyle/>
                    <a:p>
                      <a:pPr indent="0" lvl="0" marL="0" rtl="0" algn="l">
                        <a:lnSpc>
                          <a:spcPct val="100000"/>
                        </a:lnSpc>
                        <a:spcBef>
                          <a:spcPts val="0"/>
                        </a:spcBef>
                        <a:spcAft>
                          <a:spcPts val="0"/>
                        </a:spcAft>
                        <a:buNone/>
                      </a:pPr>
                      <a:r>
                        <a:rPr b="1" lang="en">
                          <a:solidFill>
                            <a:schemeClr val="lt2"/>
                          </a:solidFill>
                        </a:rPr>
                        <a:t>Orchestration</a:t>
                      </a:r>
                      <a:endParaRPr b="1">
                        <a:solidFill>
                          <a:schemeClr val="lt2"/>
                        </a:solidFill>
                      </a:endParaRPr>
                    </a:p>
                  </a:txBody>
                  <a:tcPr marT="91425" marB="91425" marR="91425" marL="91425">
                    <a:solidFill>
                      <a:srgbClr val="3D3D3D"/>
                    </a:solidFill>
                  </a:tcPr>
                </a:tc>
                <a:tc>
                  <a:txBody>
                    <a:bodyPr/>
                    <a:lstStyle/>
                    <a:p>
                      <a:pPr indent="0" lvl="0" marL="0" rtl="0" algn="l">
                        <a:lnSpc>
                          <a:spcPct val="100000"/>
                        </a:lnSpc>
                        <a:spcBef>
                          <a:spcPts val="0"/>
                        </a:spcBef>
                        <a:spcAft>
                          <a:spcPts val="0"/>
                        </a:spcAft>
                        <a:buNone/>
                      </a:pPr>
                      <a:r>
                        <a:rPr lang="en">
                          <a:solidFill>
                            <a:schemeClr val="lt2"/>
                          </a:solidFill>
                        </a:rPr>
                        <a:t>bash</a:t>
                      </a:r>
                      <a:endParaRPr>
                        <a:solidFill>
                          <a:schemeClr val="lt2"/>
                        </a:solidFill>
                      </a:endParaRPr>
                    </a:p>
                  </a:txBody>
                  <a:tcPr marT="91425" marB="91425" marR="91425" marL="91425"/>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pic>
        <p:nvPicPr>
          <p:cNvPr id="271" name="Google Shape;271;p25" title="Chart"/>
          <p:cNvPicPr preferRelativeResize="0"/>
          <p:nvPr/>
        </p:nvPicPr>
        <p:blipFill>
          <a:blip r:embed="rId3">
            <a:alphaModFix/>
          </a:blip>
          <a:stretch>
            <a:fillRect/>
          </a:stretch>
        </p:blipFill>
        <p:spPr>
          <a:xfrm>
            <a:off x="536063" y="76200"/>
            <a:ext cx="8071869" cy="49911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pic>
        <p:nvPicPr>
          <p:cNvPr id="276" name="Google Shape;276;p26" title="Chart"/>
          <p:cNvPicPr preferRelativeResize="0"/>
          <p:nvPr/>
        </p:nvPicPr>
        <p:blipFill>
          <a:blip r:embed="rId3">
            <a:alphaModFix/>
          </a:blip>
          <a:stretch>
            <a:fillRect/>
          </a:stretch>
        </p:blipFill>
        <p:spPr>
          <a:xfrm>
            <a:off x="536069" y="76200"/>
            <a:ext cx="8071869" cy="49911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pic>
        <p:nvPicPr>
          <p:cNvPr id="281" name="Google Shape;281;p27"/>
          <p:cNvPicPr preferRelativeResize="0"/>
          <p:nvPr/>
        </p:nvPicPr>
        <p:blipFill>
          <a:blip r:embed="rId3">
            <a:alphaModFix/>
          </a:blip>
          <a:stretch>
            <a:fillRect/>
          </a:stretch>
        </p:blipFill>
        <p:spPr>
          <a:xfrm>
            <a:off x="4572000" y="1271350"/>
            <a:ext cx="4619325" cy="3445500"/>
          </a:xfrm>
          <a:prstGeom prst="rect">
            <a:avLst/>
          </a:prstGeom>
          <a:noFill/>
          <a:ln>
            <a:noFill/>
          </a:ln>
        </p:spPr>
      </p:pic>
      <p:sp>
        <p:nvSpPr>
          <p:cNvPr id="282" name="Google Shape;282;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Old and busted certificates</a:t>
            </a:r>
            <a:endParaRPr/>
          </a:p>
        </p:txBody>
      </p:sp>
      <p:sp>
        <p:nvSpPr>
          <p:cNvPr id="283" name="Google Shape;283;p27"/>
          <p:cNvSpPr/>
          <p:nvPr/>
        </p:nvSpPr>
        <p:spPr>
          <a:xfrm>
            <a:off x="5641625" y="3767400"/>
            <a:ext cx="672000" cy="6627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7"/>
          <p:cNvSpPr/>
          <p:nvPr/>
        </p:nvSpPr>
        <p:spPr>
          <a:xfrm>
            <a:off x="8292975" y="3833650"/>
            <a:ext cx="672000" cy="6627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85" name="Google Shape;285;p27"/>
          <p:cNvPicPr preferRelativeResize="0"/>
          <p:nvPr/>
        </p:nvPicPr>
        <p:blipFill>
          <a:blip r:embed="rId4">
            <a:alphaModFix/>
          </a:blip>
          <a:stretch>
            <a:fillRect/>
          </a:stretch>
        </p:blipFill>
        <p:spPr>
          <a:xfrm>
            <a:off x="0" y="1271350"/>
            <a:ext cx="4619324" cy="34426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At risk...</a:t>
            </a:r>
            <a:endParaRPr/>
          </a:p>
        </p:txBody>
      </p:sp>
      <p:graphicFrame>
        <p:nvGraphicFramePr>
          <p:cNvPr id="291" name="Google Shape;291;p28"/>
          <p:cNvGraphicFramePr/>
          <p:nvPr/>
        </p:nvGraphicFramePr>
        <p:xfrm>
          <a:off x="1191900" y="2363513"/>
          <a:ext cx="3000000" cy="3000000"/>
        </p:xfrm>
        <a:graphic>
          <a:graphicData uri="http://schemas.openxmlformats.org/drawingml/2006/table">
            <a:tbl>
              <a:tblPr>
                <a:noFill/>
                <a:tableStyleId>{D69BE2E7-E081-4290-84EE-94145E00952A}</a:tableStyleId>
              </a:tblPr>
              <a:tblGrid>
                <a:gridCol w="3405125"/>
                <a:gridCol w="3355050"/>
              </a:tblGrid>
              <a:tr h="260275">
                <a:tc>
                  <a:txBody>
                    <a:bodyPr/>
                    <a:lstStyle/>
                    <a:p>
                      <a:pPr indent="0" lvl="0" marL="0" rtl="0" algn="l">
                        <a:spcBef>
                          <a:spcPts val="0"/>
                        </a:spcBef>
                        <a:spcAft>
                          <a:spcPts val="0"/>
                        </a:spcAft>
                        <a:buNone/>
                      </a:pPr>
                      <a:r>
                        <a:rPr b="1" lang="en">
                          <a:solidFill>
                            <a:schemeClr val="lt2"/>
                          </a:solidFill>
                        </a:rPr>
                        <a:t>Industry Sectors</a:t>
                      </a:r>
                      <a:endParaRPr b="1">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solidFill>
                      <a:srgbClr val="434343"/>
                    </a:solidFill>
                  </a:tcPr>
                </a:tc>
                <a:tc>
                  <a:txBody>
                    <a:bodyPr/>
                    <a:lstStyle/>
                    <a:p>
                      <a:pPr indent="0" lvl="0" marL="0" rtl="0" algn="l">
                        <a:spcBef>
                          <a:spcPts val="0"/>
                        </a:spcBef>
                        <a:spcAft>
                          <a:spcPts val="0"/>
                        </a:spcAft>
                        <a:buNone/>
                      </a:pPr>
                      <a:r>
                        <a:rPr b="1" lang="en">
                          <a:solidFill>
                            <a:schemeClr val="lt2"/>
                          </a:solidFill>
                        </a:rPr>
                        <a:t>Relative Likelihood of Vulnerability</a:t>
                      </a:r>
                      <a:endParaRPr b="1">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solidFill>
                      <a:srgbClr val="434343"/>
                    </a:solidFill>
                  </a:tcPr>
                </a:tc>
              </a:tr>
              <a:tr h="340350">
                <a:tc>
                  <a:txBody>
                    <a:bodyPr/>
                    <a:lstStyle/>
                    <a:p>
                      <a:pPr indent="0" lvl="0" marL="0" rtl="0" algn="l">
                        <a:spcBef>
                          <a:spcPts val="0"/>
                        </a:spcBef>
                        <a:spcAft>
                          <a:spcPts val="0"/>
                        </a:spcAft>
                        <a:buNone/>
                      </a:pPr>
                      <a:r>
                        <a:rPr lang="en">
                          <a:solidFill>
                            <a:schemeClr val="lt2"/>
                          </a:solidFill>
                        </a:rPr>
                        <a:t>Finance, Insurance, Legal</a:t>
                      </a:r>
                      <a:endParaRPr>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0" rtl="0" algn="l">
                        <a:spcBef>
                          <a:spcPts val="0"/>
                        </a:spcBef>
                        <a:spcAft>
                          <a:spcPts val="0"/>
                        </a:spcAft>
                        <a:buNone/>
                      </a:pPr>
                      <a:r>
                        <a:rPr b="1" lang="en">
                          <a:solidFill>
                            <a:schemeClr val="lt2"/>
                          </a:solidFill>
                        </a:rPr>
                        <a:t>1x</a:t>
                      </a:r>
                      <a:endParaRPr b="1">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340350">
                <a:tc>
                  <a:txBody>
                    <a:bodyPr/>
                    <a:lstStyle/>
                    <a:p>
                      <a:pPr indent="0" lvl="0" marL="0" rtl="0" algn="l">
                        <a:spcBef>
                          <a:spcPts val="0"/>
                        </a:spcBef>
                        <a:spcAft>
                          <a:spcPts val="0"/>
                        </a:spcAft>
                        <a:buNone/>
                      </a:pPr>
                      <a:r>
                        <a:rPr lang="en">
                          <a:solidFill>
                            <a:schemeClr val="lt2"/>
                          </a:solidFill>
                        </a:rPr>
                        <a:t>Business Services, Engineering</a:t>
                      </a:r>
                      <a:endParaRPr>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0" rtl="0" algn="l">
                        <a:spcBef>
                          <a:spcPts val="0"/>
                        </a:spcBef>
                        <a:spcAft>
                          <a:spcPts val="0"/>
                        </a:spcAft>
                        <a:buNone/>
                      </a:pPr>
                      <a:r>
                        <a:rPr b="1" lang="en">
                          <a:solidFill>
                            <a:schemeClr val="lt2"/>
                          </a:solidFill>
                        </a:rPr>
                        <a:t>3x</a:t>
                      </a:r>
                      <a:endParaRPr b="1">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340350">
                <a:tc>
                  <a:txBody>
                    <a:bodyPr/>
                    <a:lstStyle/>
                    <a:p>
                      <a:pPr indent="0" lvl="0" marL="0" rtl="0" algn="l">
                        <a:spcBef>
                          <a:spcPts val="0"/>
                        </a:spcBef>
                        <a:spcAft>
                          <a:spcPts val="0"/>
                        </a:spcAft>
                        <a:buNone/>
                      </a:pPr>
                      <a:r>
                        <a:rPr lang="en">
                          <a:solidFill>
                            <a:schemeClr val="lt2"/>
                          </a:solidFill>
                        </a:rPr>
                        <a:t>Government, Manufacturing, Hospitality</a:t>
                      </a:r>
                      <a:endParaRPr>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0" rtl="0" algn="l">
                        <a:spcBef>
                          <a:spcPts val="0"/>
                        </a:spcBef>
                        <a:spcAft>
                          <a:spcPts val="0"/>
                        </a:spcAft>
                        <a:buNone/>
                      </a:pPr>
                      <a:r>
                        <a:rPr b="1" lang="en">
                          <a:solidFill>
                            <a:schemeClr val="lt2"/>
                          </a:solidFill>
                        </a:rPr>
                        <a:t>4x</a:t>
                      </a:r>
                      <a:endParaRPr b="1">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340350">
                <a:tc>
                  <a:txBody>
                    <a:bodyPr/>
                    <a:lstStyle/>
                    <a:p>
                      <a:pPr indent="0" lvl="0" marL="0" rtl="0" algn="l">
                        <a:spcBef>
                          <a:spcPts val="0"/>
                        </a:spcBef>
                        <a:spcAft>
                          <a:spcPts val="0"/>
                        </a:spcAft>
                        <a:buNone/>
                      </a:pPr>
                      <a:r>
                        <a:rPr lang="en">
                          <a:solidFill>
                            <a:schemeClr val="lt2"/>
                          </a:solidFill>
                        </a:rPr>
                        <a:t>Defense, Entertainment, Real Estate</a:t>
                      </a:r>
                      <a:endParaRPr>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0" rtl="0" algn="l">
                        <a:spcBef>
                          <a:spcPts val="0"/>
                        </a:spcBef>
                        <a:spcAft>
                          <a:spcPts val="0"/>
                        </a:spcAft>
                        <a:buNone/>
                      </a:pPr>
                      <a:r>
                        <a:rPr b="1" lang="en">
                          <a:solidFill>
                            <a:schemeClr val="lt2"/>
                          </a:solidFill>
                        </a:rPr>
                        <a:t>6x</a:t>
                      </a:r>
                      <a:endParaRPr b="1">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385125">
                <a:tc>
                  <a:txBody>
                    <a:bodyPr/>
                    <a:lstStyle/>
                    <a:p>
                      <a:pPr indent="0" lvl="0" marL="0" rtl="0" algn="l">
                        <a:spcBef>
                          <a:spcPts val="0"/>
                        </a:spcBef>
                        <a:spcAft>
                          <a:spcPts val="0"/>
                        </a:spcAft>
                        <a:buNone/>
                      </a:pPr>
                      <a:r>
                        <a:rPr lang="en">
                          <a:solidFill>
                            <a:schemeClr val="lt2"/>
                          </a:solidFill>
                        </a:rPr>
                        <a:t>Utilities</a:t>
                      </a:r>
                      <a:endParaRPr>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0" rtl="0" algn="l">
                        <a:spcBef>
                          <a:spcPts val="0"/>
                        </a:spcBef>
                        <a:spcAft>
                          <a:spcPts val="0"/>
                        </a:spcAft>
                        <a:buNone/>
                      </a:pPr>
                      <a:r>
                        <a:rPr b="1" lang="en">
                          <a:solidFill>
                            <a:schemeClr val="lt2"/>
                          </a:solidFill>
                        </a:rPr>
                        <a:t>10x</a:t>
                      </a:r>
                      <a:endParaRPr b="1">
                        <a:solidFill>
                          <a:schemeClr val="lt2"/>
                        </a:solidFill>
                      </a:endParaRPr>
                    </a:p>
                  </a:txBody>
                  <a:tcPr marT="63500" marB="63500" marR="63500" marL="63500">
                    <a:lnL cap="flat" cmpd="sng" w="12700">
                      <a:solidFill>
                        <a:schemeClr val="lt2"/>
                      </a:solidFill>
                      <a:prstDash val="solid"/>
                      <a:round/>
                      <a:headEnd len="sm" w="sm" type="none"/>
                      <a:tailEnd len="sm" w="sm" type="none"/>
                    </a:lnL>
                    <a:lnR cap="flat" cmpd="sng" w="12700">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bl>
          </a:graphicData>
        </a:graphic>
      </p:graphicFrame>
      <p:sp>
        <p:nvSpPr>
          <p:cNvPr id="292" name="Google Shape;292;p28"/>
          <p:cNvSpPr txBox="1"/>
          <p:nvPr>
            <p:ph idx="1" type="body"/>
          </p:nvPr>
        </p:nvSpPr>
        <p:spPr>
          <a:xfrm>
            <a:off x="311700" y="1152475"/>
            <a:ext cx="8520600" cy="965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Vendor auto-generated device certificates</a:t>
            </a:r>
            <a:endParaRPr/>
          </a:p>
          <a:p>
            <a:pPr indent="-342900" lvl="0" marL="457200" rtl="0" algn="l">
              <a:spcBef>
                <a:spcPts val="0"/>
              </a:spcBef>
              <a:spcAft>
                <a:spcPts val="0"/>
              </a:spcAft>
              <a:buSzPts val="1800"/>
              <a:buChar char="●"/>
            </a:pPr>
            <a:r>
              <a:rPr lang="en"/>
              <a:t>Old, unmanaged devices (i.e. shadow IT)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Shared primes are </a:t>
            </a:r>
            <a:r>
              <a:rPr lang="en"/>
              <a:t>device-specific; disjoint</a:t>
            </a:r>
            <a:endParaRPr/>
          </a:p>
        </p:txBody>
      </p:sp>
      <p:pic>
        <p:nvPicPr>
          <p:cNvPr id="298" name="Google Shape;298;p29"/>
          <p:cNvPicPr preferRelativeResize="0"/>
          <p:nvPr/>
        </p:nvPicPr>
        <p:blipFill>
          <a:blip r:embed="rId3">
            <a:alphaModFix/>
          </a:blip>
          <a:stretch>
            <a:fillRect/>
          </a:stretch>
        </p:blipFill>
        <p:spPr>
          <a:xfrm>
            <a:off x="535900" y="1017725"/>
            <a:ext cx="8163275" cy="40585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 conclusion...</a:t>
            </a:r>
            <a:endParaRPr/>
          </a:p>
        </p:txBody>
      </p:sp>
      <p:sp>
        <p:nvSpPr>
          <p:cNvPr id="304" name="Google Shape;304;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en" sz="2200"/>
              <a:t>Vendors have largely addressed this vulnerability</a:t>
            </a:r>
            <a:endParaRPr sz="2200"/>
          </a:p>
          <a:p>
            <a:pPr indent="-342900" lvl="1" marL="914400" rtl="0" algn="l">
              <a:spcBef>
                <a:spcPts val="0"/>
              </a:spcBef>
              <a:spcAft>
                <a:spcPts val="0"/>
              </a:spcAft>
              <a:buSzPts val="1800"/>
              <a:buChar char="○"/>
            </a:pPr>
            <a:r>
              <a:rPr lang="en" sz="1800"/>
              <a:t>doesn’t matter if old keys are still in use</a:t>
            </a:r>
            <a:endParaRPr sz="1800"/>
          </a:p>
          <a:p>
            <a:pPr indent="-368300" lvl="0" marL="457200" rtl="0" algn="l">
              <a:spcBef>
                <a:spcPts val="0"/>
              </a:spcBef>
              <a:spcAft>
                <a:spcPts val="0"/>
              </a:spcAft>
              <a:buSzPts val="2200"/>
              <a:buChar char="●"/>
            </a:pPr>
            <a:r>
              <a:rPr lang="en" sz="2200"/>
              <a:t>I</a:t>
            </a:r>
            <a:r>
              <a:rPr lang="en" sz="2200"/>
              <a:t>solated to self-signed/non-public CA signed certificates</a:t>
            </a:r>
            <a:endParaRPr sz="2200"/>
          </a:p>
          <a:p>
            <a:pPr indent="-368300" lvl="0" marL="457200" rtl="0" algn="l">
              <a:spcBef>
                <a:spcPts val="0"/>
              </a:spcBef>
              <a:spcAft>
                <a:spcPts val="0"/>
              </a:spcAft>
              <a:buSzPts val="2200"/>
              <a:buChar char="●"/>
            </a:pPr>
            <a:r>
              <a:rPr lang="en" sz="2200"/>
              <a:t>Massive scale of key acquisition is not necessary</a:t>
            </a:r>
            <a:endParaRPr sz="2200"/>
          </a:p>
          <a:p>
            <a:pPr indent="-342900" lvl="1" marL="914400" rtl="0" algn="l">
              <a:spcBef>
                <a:spcPts val="0"/>
              </a:spcBef>
              <a:spcAft>
                <a:spcPts val="0"/>
              </a:spcAft>
              <a:buSzPts val="1800"/>
              <a:buChar char="○"/>
            </a:pPr>
            <a:r>
              <a:rPr lang="en" sz="1800"/>
              <a:t>l</a:t>
            </a:r>
            <a:r>
              <a:rPr lang="en" sz="1800"/>
              <a:t>imit batches to keys from specific devices</a:t>
            </a:r>
            <a:endParaRPr sz="1800"/>
          </a:p>
          <a:p>
            <a:pPr indent="0" lvl="0" marL="0" rtl="0" algn="l">
              <a:spcBef>
                <a:spcPts val="1200"/>
              </a:spcBef>
              <a:spcAft>
                <a:spcPts val="0"/>
              </a:spcAft>
              <a:buNone/>
            </a:pPr>
            <a:r>
              <a:t/>
            </a:r>
            <a:endParaRPr/>
          </a:p>
          <a:p>
            <a:pPr indent="0" lvl="0" marL="0" rtl="0" algn="ctr">
              <a:spcBef>
                <a:spcPts val="1200"/>
              </a:spcBef>
              <a:spcAft>
                <a:spcPts val="1200"/>
              </a:spcAft>
              <a:buNone/>
            </a:pPr>
            <a:r>
              <a:t/>
            </a:r>
            <a:endParaRPr b="1">
              <a:solidFill>
                <a:srgbClr val="61AFEF"/>
              </a:solidFill>
            </a:endParaRPr>
          </a:p>
        </p:txBody>
      </p:sp>
      <p:sp>
        <p:nvSpPr>
          <p:cNvPr id="305" name="Google Shape;305;p30"/>
          <p:cNvSpPr txBox="1"/>
          <p:nvPr/>
        </p:nvSpPr>
        <p:spPr>
          <a:xfrm>
            <a:off x="521575" y="3418300"/>
            <a:ext cx="3972000" cy="14391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 sz="1800">
                <a:solidFill>
                  <a:schemeClr val="lt2"/>
                </a:solidFill>
              </a:rPr>
              <a:t>Reference Implementation (Python)</a:t>
            </a:r>
            <a:endParaRPr b="1" sz="1800">
              <a:solidFill>
                <a:schemeClr val="lt2"/>
              </a:solidFill>
            </a:endParaRPr>
          </a:p>
          <a:p>
            <a:pPr indent="0" lvl="0" marL="0" rtl="0" algn="ctr">
              <a:lnSpc>
                <a:spcPct val="115000"/>
              </a:lnSpc>
              <a:spcBef>
                <a:spcPts val="1200"/>
              </a:spcBef>
              <a:spcAft>
                <a:spcPts val="1200"/>
              </a:spcAft>
              <a:buNone/>
            </a:pPr>
            <a:r>
              <a:rPr b="1" lang="en" u="sng">
                <a:solidFill>
                  <a:schemeClr val="hlink"/>
                </a:solidFill>
                <a:hlinkClick r:id="rId3"/>
              </a:rPr>
              <a:t>https://github.com/austinallshouse/defcon29-key-factorization-reference</a:t>
            </a:r>
            <a:endParaRPr sz="1000"/>
          </a:p>
        </p:txBody>
      </p:sp>
      <p:pic>
        <p:nvPicPr>
          <p:cNvPr id="306" name="Google Shape;306;p30"/>
          <p:cNvPicPr preferRelativeResize="0"/>
          <p:nvPr/>
        </p:nvPicPr>
        <p:blipFill>
          <a:blip r:embed="rId4">
            <a:alphaModFix/>
          </a:blip>
          <a:stretch>
            <a:fillRect/>
          </a:stretch>
        </p:blipFill>
        <p:spPr>
          <a:xfrm>
            <a:off x="4814525" y="3618376"/>
            <a:ext cx="3782124" cy="10389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This talk is about...</a:t>
            </a:r>
            <a:endParaRPr/>
          </a:p>
        </p:txBody>
      </p:sp>
      <p:sp>
        <p:nvSpPr>
          <p:cNvPr id="63" name="Google Shape;63;p14"/>
          <p:cNvSpPr txBox="1"/>
          <p:nvPr>
            <p:ph idx="1" type="body"/>
          </p:nvPr>
        </p:nvSpPr>
        <p:spPr>
          <a:xfrm>
            <a:off x="311700" y="1152475"/>
            <a:ext cx="8520600" cy="36696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sz="2117"/>
              <a:t>Nominally:</a:t>
            </a:r>
            <a:r>
              <a:rPr lang="en" sz="2117"/>
              <a:t> </a:t>
            </a:r>
            <a:endParaRPr sz="2117"/>
          </a:p>
          <a:p>
            <a:pPr indent="457200" lvl="0" marL="0" rtl="0" algn="l">
              <a:spcBef>
                <a:spcPts val="1200"/>
              </a:spcBef>
              <a:spcAft>
                <a:spcPts val="0"/>
              </a:spcAft>
              <a:buNone/>
            </a:pPr>
            <a:r>
              <a:rPr lang="en" sz="2117"/>
              <a:t>Recovering private keys from a subset of vulnerable RSA certificates</a:t>
            </a:r>
            <a:endParaRPr sz="2117"/>
          </a:p>
          <a:p>
            <a:pPr indent="0" lvl="0" marL="0" rtl="0" algn="l">
              <a:spcBef>
                <a:spcPts val="1200"/>
              </a:spcBef>
              <a:spcAft>
                <a:spcPts val="0"/>
              </a:spcAft>
              <a:buNone/>
            </a:pPr>
            <a:r>
              <a:rPr b="1" lang="en" sz="2117"/>
              <a:t>Functionally:</a:t>
            </a:r>
            <a:r>
              <a:rPr lang="en" sz="2117"/>
              <a:t> </a:t>
            </a:r>
            <a:endParaRPr sz="2117"/>
          </a:p>
          <a:p>
            <a:pPr indent="457200" lvl="0" marL="0" rtl="0" algn="l">
              <a:spcBef>
                <a:spcPts val="1200"/>
              </a:spcBef>
              <a:spcAft>
                <a:spcPts val="0"/>
              </a:spcAft>
              <a:buNone/>
            </a:pPr>
            <a:r>
              <a:rPr lang="en" sz="2117"/>
              <a:t>Calculating shared factors across large batches of integers</a:t>
            </a:r>
            <a:endParaRPr sz="2117"/>
          </a:p>
          <a:p>
            <a:pPr indent="0" lvl="0" marL="0" rtl="0" algn="l">
              <a:spcBef>
                <a:spcPts val="1200"/>
              </a:spcBef>
              <a:spcAft>
                <a:spcPts val="0"/>
              </a:spcAft>
              <a:buNone/>
            </a:pPr>
            <a:r>
              <a:t/>
            </a:r>
            <a:endParaRPr i="1" sz="2324"/>
          </a:p>
          <a:p>
            <a:pPr indent="0" lvl="0" marL="0" rtl="0" algn="ctr">
              <a:spcBef>
                <a:spcPts val="1200"/>
              </a:spcBef>
              <a:spcAft>
                <a:spcPts val="0"/>
              </a:spcAft>
              <a:buNone/>
            </a:pPr>
            <a:r>
              <a:rPr i="1" lang="en" sz="2024">
                <a:solidFill>
                  <a:schemeClr val="accent3"/>
                </a:solidFill>
              </a:rPr>
              <a:t>“...using our scalable GCD algorithm for shared factors...”</a:t>
            </a:r>
            <a:endParaRPr i="1" sz="2024">
              <a:solidFill>
                <a:schemeClr val="accent3"/>
              </a:solidFill>
            </a:endParaRPr>
          </a:p>
          <a:p>
            <a:pPr indent="0" lvl="0" marL="0" rtl="0" algn="ctr">
              <a:spcBef>
                <a:spcPts val="1200"/>
              </a:spcBef>
              <a:spcAft>
                <a:spcPts val="0"/>
              </a:spcAft>
              <a:buNone/>
            </a:pPr>
            <a:r>
              <a:rPr i="1" lang="en" sz="2024">
                <a:solidFill>
                  <a:schemeClr val="accent3"/>
                </a:solidFill>
              </a:rPr>
              <a:t>“...batch GCD on RSA keys, using a custom distributed version...”</a:t>
            </a:r>
            <a:endParaRPr i="1" sz="2024">
              <a:solidFill>
                <a:schemeClr val="accent3"/>
              </a:solidFill>
            </a:endParaRPr>
          </a:p>
          <a:p>
            <a:pPr indent="0" lvl="0" marL="0" rtl="0" algn="ctr">
              <a:spcBef>
                <a:spcPts val="1200"/>
              </a:spcBef>
              <a:spcAft>
                <a:spcPts val="1200"/>
              </a:spcAft>
              <a:buNone/>
            </a:pPr>
            <a:r>
              <a:rPr i="1" lang="en" sz="2024">
                <a:solidFill>
                  <a:schemeClr val="accent3"/>
                </a:solidFill>
              </a:rPr>
              <a:t>“...we adapted the batch GCD implementation…”</a:t>
            </a:r>
            <a:endParaRPr i="1" sz="2024">
              <a:solidFill>
                <a:schemeClr val="accent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1106125"/>
            <a:ext cx="8520600" cy="1963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solidFill>
                  <a:srgbClr val="4DAFE4"/>
                </a:solidFill>
              </a:rPr>
              <a:t>p</a:t>
            </a:r>
            <a:r>
              <a:rPr lang="en"/>
              <a:t> </a:t>
            </a:r>
            <a:r>
              <a:rPr lang="en" sz="8000">
                <a:solidFill>
                  <a:srgbClr val="ABB2BF"/>
                </a:solidFill>
              </a:rPr>
              <a:t>x</a:t>
            </a:r>
            <a:r>
              <a:rPr lang="en"/>
              <a:t> </a:t>
            </a:r>
            <a:r>
              <a:rPr lang="en">
                <a:solidFill>
                  <a:srgbClr val="4DAFE4"/>
                </a:solidFill>
              </a:rPr>
              <a:t>q</a:t>
            </a:r>
            <a:r>
              <a:rPr lang="en"/>
              <a:t> </a:t>
            </a:r>
            <a:r>
              <a:rPr lang="en" sz="8000">
                <a:solidFill>
                  <a:srgbClr val="ABB2BF"/>
                </a:solidFill>
              </a:rPr>
              <a:t>=</a:t>
            </a:r>
            <a:r>
              <a:rPr lang="en"/>
              <a:t> </a:t>
            </a:r>
            <a:r>
              <a:rPr lang="en">
                <a:solidFill>
                  <a:srgbClr val="E06C75"/>
                </a:solidFill>
              </a:rPr>
              <a:t>n</a:t>
            </a:r>
            <a:endParaRPr>
              <a:solidFill>
                <a:srgbClr val="E06C75"/>
              </a:solidFill>
            </a:endParaRPr>
          </a:p>
        </p:txBody>
      </p:sp>
      <p:sp>
        <p:nvSpPr>
          <p:cNvPr id="69" name="Google Shape;69;p15"/>
          <p:cNvSpPr txBox="1"/>
          <p:nvPr/>
        </p:nvSpPr>
        <p:spPr>
          <a:xfrm>
            <a:off x="1475625" y="3069625"/>
            <a:ext cx="1862700" cy="461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lang="en" sz="1800">
                <a:solidFill>
                  <a:srgbClr val="4DAFE4"/>
                </a:solidFill>
              </a:rPr>
              <a:t>random prime</a:t>
            </a:r>
            <a:endParaRPr>
              <a:solidFill>
                <a:srgbClr val="4DAFE4"/>
              </a:solidFill>
            </a:endParaRPr>
          </a:p>
        </p:txBody>
      </p:sp>
      <p:sp>
        <p:nvSpPr>
          <p:cNvPr id="70" name="Google Shape;70;p15"/>
          <p:cNvSpPr txBox="1"/>
          <p:nvPr/>
        </p:nvSpPr>
        <p:spPr>
          <a:xfrm>
            <a:off x="3581400" y="3069625"/>
            <a:ext cx="1862700" cy="461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lang="en" sz="1800">
                <a:solidFill>
                  <a:srgbClr val="4DAFE4"/>
                </a:solidFill>
              </a:rPr>
              <a:t>random prime</a:t>
            </a:r>
            <a:endParaRPr>
              <a:solidFill>
                <a:srgbClr val="4DAFE4"/>
              </a:solidFill>
            </a:endParaRPr>
          </a:p>
        </p:txBody>
      </p:sp>
      <p:sp>
        <p:nvSpPr>
          <p:cNvPr id="71" name="Google Shape;71;p15"/>
          <p:cNvSpPr txBox="1"/>
          <p:nvPr/>
        </p:nvSpPr>
        <p:spPr>
          <a:xfrm>
            <a:off x="5687200" y="3069625"/>
            <a:ext cx="1913400" cy="461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lang="en" sz="1800">
                <a:solidFill>
                  <a:srgbClr val="E06C75"/>
                </a:solidFill>
              </a:rPr>
              <a:t>public modulus</a:t>
            </a:r>
            <a:endParaRPr>
              <a:solidFill>
                <a:srgbClr val="E06C75"/>
              </a:solidFill>
            </a:endParaRPr>
          </a:p>
        </p:txBody>
      </p:sp>
      <p:sp>
        <p:nvSpPr>
          <p:cNvPr id="72" name="Google Shape;72;p15"/>
          <p:cNvSpPr txBox="1"/>
          <p:nvPr>
            <p:ph type="title"/>
          </p:nvPr>
        </p:nvSpPr>
        <p:spPr>
          <a:xfrm>
            <a:off x="311700" y="445025"/>
            <a:ext cx="8520600" cy="572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sz="2500"/>
              <a:t>Hello darkness, my old friend...</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sz="2500"/>
              <a:t>When primes are reused...</a:t>
            </a:r>
            <a:endParaRPr sz="2500"/>
          </a:p>
        </p:txBody>
      </p:sp>
      <p:sp>
        <p:nvSpPr>
          <p:cNvPr id="78" name="Google Shape;78;p16"/>
          <p:cNvSpPr txBox="1"/>
          <p:nvPr>
            <p:ph type="title"/>
          </p:nvPr>
        </p:nvSpPr>
        <p:spPr>
          <a:xfrm>
            <a:off x="311700" y="1590675"/>
            <a:ext cx="8520600" cy="2918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5100">
                <a:solidFill>
                  <a:srgbClr val="4DAFE4"/>
                </a:solidFill>
              </a:rPr>
              <a:t>p</a:t>
            </a:r>
            <a:r>
              <a:rPr lang="en" sz="5100"/>
              <a:t> </a:t>
            </a:r>
            <a:r>
              <a:rPr lang="en" sz="5100">
                <a:solidFill>
                  <a:srgbClr val="ABB2BF"/>
                </a:solidFill>
              </a:rPr>
              <a:t>x</a:t>
            </a:r>
            <a:r>
              <a:rPr lang="en" sz="5100"/>
              <a:t> </a:t>
            </a:r>
            <a:r>
              <a:rPr lang="en" sz="5100">
                <a:solidFill>
                  <a:srgbClr val="4DAFE4"/>
                </a:solidFill>
              </a:rPr>
              <a:t>q</a:t>
            </a:r>
            <a:r>
              <a:rPr baseline="-25000" lang="en" sz="5100">
                <a:solidFill>
                  <a:srgbClr val="4DAFE4"/>
                </a:solidFill>
              </a:rPr>
              <a:t>1</a:t>
            </a:r>
            <a:r>
              <a:rPr lang="en" sz="5100"/>
              <a:t> </a:t>
            </a:r>
            <a:r>
              <a:rPr lang="en" sz="5100">
                <a:solidFill>
                  <a:srgbClr val="ABB2BF"/>
                </a:solidFill>
              </a:rPr>
              <a:t>=</a:t>
            </a:r>
            <a:r>
              <a:rPr lang="en" sz="5100"/>
              <a:t> </a:t>
            </a:r>
            <a:r>
              <a:rPr lang="en" sz="5100">
                <a:solidFill>
                  <a:srgbClr val="E06C75"/>
                </a:solidFill>
              </a:rPr>
              <a:t>n</a:t>
            </a:r>
            <a:r>
              <a:rPr baseline="-25000" lang="en" sz="5100">
                <a:solidFill>
                  <a:srgbClr val="E06C75"/>
                </a:solidFill>
              </a:rPr>
              <a:t>1</a:t>
            </a:r>
            <a:r>
              <a:rPr lang="en" sz="5100">
                <a:solidFill>
                  <a:srgbClr val="ABB2BF"/>
                </a:solidFill>
              </a:rPr>
              <a:t>;</a:t>
            </a:r>
            <a:r>
              <a:rPr lang="en" sz="5100"/>
              <a:t>  </a:t>
            </a:r>
            <a:r>
              <a:rPr lang="en" sz="5100">
                <a:solidFill>
                  <a:srgbClr val="4DAFE4"/>
                </a:solidFill>
              </a:rPr>
              <a:t>p</a:t>
            </a:r>
            <a:r>
              <a:rPr lang="en" sz="5100"/>
              <a:t> </a:t>
            </a:r>
            <a:r>
              <a:rPr lang="en" sz="5100">
                <a:solidFill>
                  <a:srgbClr val="ABB2BF"/>
                </a:solidFill>
              </a:rPr>
              <a:t>x</a:t>
            </a:r>
            <a:r>
              <a:rPr lang="en" sz="5100"/>
              <a:t> </a:t>
            </a:r>
            <a:r>
              <a:rPr lang="en" sz="5100">
                <a:solidFill>
                  <a:srgbClr val="4DAFE4"/>
                </a:solidFill>
              </a:rPr>
              <a:t>q</a:t>
            </a:r>
            <a:r>
              <a:rPr baseline="-25000" lang="en" sz="5100">
                <a:solidFill>
                  <a:srgbClr val="4DAFE4"/>
                </a:solidFill>
              </a:rPr>
              <a:t>2</a:t>
            </a:r>
            <a:r>
              <a:rPr lang="en" sz="5100"/>
              <a:t> </a:t>
            </a:r>
            <a:r>
              <a:rPr lang="en" sz="5100">
                <a:solidFill>
                  <a:srgbClr val="ABB2BF"/>
                </a:solidFill>
              </a:rPr>
              <a:t>=</a:t>
            </a:r>
            <a:r>
              <a:rPr lang="en" sz="5100"/>
              <a:t> </a:t>
            </a:r>
            <a:r>
              <a:rPr lang="en" sz="5100">
                <a:solidFill>
                  <a:srgbClr val="E06C75"/>
                </a:solidFill>
              </a:rPr>
              <a:t>n</a:t>
            </a:r>
            <a:r>
              <a:rPr baseline="-25000" lang="en" sz="5100">
                <a:solidFill>
                  <a:srgbClr val="E06C75"/>
                </a:solidFill>
              </a:rPr>
              <a:t>2</a:t>
            </a:r>
            <a:endParaRPr baseline="-25000" sz="5100">
              <a:solidFill>
                <a:srgbClr val="E06C75"/>
              </a:solidFill>
            </a:endParaRPr>
          </a:p>
          <a:p>
            <a:pPr indent="0" lvl="0" marL="0" rtl="0" algn="ctr">
              <a:spcBef>
                <a:spcPts val="0"/>
              </a:spcBef>
              <a:spcAft>
                <a:spcPts val="0"/>
              </a:spcAft>
              <a:buSzPts val="990"/>
              <a:buNone/>
            </a:pPr>
            <a:r>
              <a:t/>
            </a:r>
            <a:endParaRPr sz="3000">
              <a:solidFill>
                <a:srgbClr val="E06C75"/>
              </a:solidFill>
            </a:endParaRPr>
          </a:p>
          <a:p>
            <a:pPr indent="0" lvl="0" marL="0" rtl="0" algn="ctr">
              <a:spcBef>
                <a:spcPts val="0"/>
              </a:spcBef>
              <a:spcAft>
                <a:spcPts val="0"/>
              </a:spcAft>
              <a:buSzPts val="990"/>
              <a:buNone/>
            </a:pPr>
            <a:r>
              <a:rPr lang="en" sz="5100">
                <a:solidFill>
                  <a:srgbClr val="ABB2BF"/>
                </a:solidFill>
              </a:rPr>
              <a:t>gcd(</a:t>
            </a:r>
            <a:r>
              <a:rPr lang="en" sz="5100">
                <a:solidFill>
                  <a:srgbClr val="E06C75"/>
                </a:solidFill>
              </a:rPr>
              <a:t>n</a:t>
            </a:r>
            <a:r>
              <a:rPr baseline="-25000" lang="en" sz="5100">
                <a:solidFill>
                  <a:srgbClr val="E06C75"/>
                </a:solidFill>
              </a:rPr>
              <a:t>1</a:t>
            </a:r>
            <a:r>
              <a:rPr lang="en" sz="5100">
                <a:solidFill>
                  <a:srgbClr val="ABB2BF"/>
                </a:solidFill>
              </a:rPr>
              <a:t>,</a:t>
            </a:r>
            <a:r>
              <a:rPr lang="en" sz="5100">
                <a:solidFill>
                  <a:srgbClr val="E06C75"/>
                </a:solidFill>
              </a:rPr>
              <a:t> </a:t>
            </a:r>
            <a:r>
              <a:rPr lang="en" sz="5100">
                <a:solidFill>
                  <a:srgbClr val="E06C75"/>
                </a:solidFill>
              </a:rPr>
              <a:t>n</a:t>
            </a:r>
            <a:r>
              <a:rPr baseline="-25000" lang="en" sz="5100">
                <a:solidFill>
                  <a:srgbClr val="E06C75"/>
                </a:solidFill>
              </a:rPr>
              <a:t>2</a:t>
            </a:r>
            <a:r>
              <a:rPr lang="en" sz="5100">
                <a:solidFill>
                  <a:srgbClr val="ABB2BF"/>
                </a:solidFill>
              </a:rPr>
              <a:t>)</a:t>
            </a:r>
            <a:r>
              <a:rPr lang="en" sz="5100"/>
              <a:t> </a:t>
            </a:r>
            <a:r>
              <a:rPr lang="en" sz="5100">
                <a:solidFill>
                  <a:srgbClr val="ABB2BF"/>
                </a:solidFill>
              </a:rPr>
              <a:t>=</a:t>
            </a:r>
            <a:r>
              <a:rPr lang="en" sz="5100"/>
              <a:t> </a:t>
            </a:r>
            <a:r>
              <a:rPr lang="en" sz="5100">
                <a:solidFill>
                  <a:srgbClr val="4DAFE4"/>
                </a:solidFill>
              </a:rPr>
              <a:t>p</a:t>
            </a:r>
            <a:endParaRPr sz="5100">
              <a:solidFill>
                <a:srgbClr val="4DAFE4"/>
              </a:solidFill>
            </a:endParaRPr>
          </a:p>
          <a:p>
            <a:pPr indent="0" lvl="0" marL="0" rtl="0" algn="ctr">
              <a:spcBef>
                <a:spcPts val="0"/>
              </a:spcBef>
              <a:spcAft>
                <a:spcPts val="0"/>
              </a:spcAft>
              <a:buSzPts val="990"/>
              <a:buNone/>
            </a:pPr>
            <a:r>
              <a:rPr lang="en" sz="5100">
                <a:solidFill>
                  <a:srgbClr val="E06C75"/>
                </a:solidFill>
              </a:rPr>
              <a:t>n</a:t>
            </a:r>
            <a:r>
              <a:rPr baseline="-25000" lang="en" sz="5100">
                <a:solidFill>
                  <a:srgbClr val="E06C75"/>
                </a:solidFill>
              </a:rPr>
              <a:t>1</a:t>
            </a:r>
            <a:r>
              <a:rPr lang="en" sz="5100">
                <a:solidFill>
                  <a:srgbClr val="ABB2BF"/>
                </a:solidFill>
              </a:rPr>
              <a:t>/</a:t>
            </a:r>
            <a:r>
              <a:rPr lang="en" sz="5100">
                <a:solidFill>
                  <a:srgbClr val="4DAFE4"/>
                </a:solidFill>
              </a:rPr>
              <a:t>p</a:t>
            </a:r>
            <a:r>
              <a:rPr lang="en" sz="5100"/>
              <a:t> </a:t>
            </a:r>
            <a:r>
              <a:rPr lang="en" sz="5100">
                <a:solidFill>
                  <a:srgbClr val="ABB2BF"/>
                </a:solidFill>
              </a:rPr>
              <a:t>=</a:t>
            </a:r>
            <a:r>
              <a:rPr lang="en" sz="5100"/>
              <a:t> </a:t>
            </a:r>
            <a:r>
              <a:rPr lang="en" sz="5100">
                <a:solidFill>
                  <a:srgbClr val="4DAFE4"/>
                </a:solidFill>
              </a:rPr>
              <a:t>q</a:t>
            </a:r>
            <a:r>
              <a:rPr baseline="-25000" lang="en" sz="5100">
                <a:solidFill>
                  <a:srgbClr val="4DAFE4"/>
                </a:solidFill>
              </a:rPr>
              <a:t>1</a:t>
            </a:r>
            <a:r>
              <a:rPr lang="en" sz="5100">
                <a:solidFill>
                  <a:srgbClr val="ABB2BF"/>
                </a:solidFill>
              </a:rPr>
              <a:t>;</a:t>
            </a:r>
            <a:r>
              <a:rPr lang="en" sz="5100"/>
              <a:t>  </a:t>
            </a:r>
            <a:r>
              <a:rPr lang="en" sz="5100">
                <a:solidFill>
                  <a:srgbClr val="E06C75"/>
                </a:solidFill>
              </a:rPr>
              <a:t>n</a:t>
            </a:r>
            <a:r>
              <a:rPr baseline="-25000" lang="en" sz="5100">
                <a:solidFill>
                  <a:srgbClr val="E06C75"/>
                </a:solidFill>
              </a:rPr>
              <a:t>2</a:t>
            </a:r>
            <a:r>
              <a:rPr lang="en" sz="5100">
                <a:solidFill>
                  <a:srgbClr val="ABB2BF"/>
                </a:solidFill>
              </a:rPr>
              <a:t>/</a:t>
            </a:r>
            <a:r>
              <a:rPr lang="en" sz="5100">
                <a:solidFill>
                  <a:srgbClr val="4DAFE4"/>
                </a:solidFill>
              </a:rPr>
              <a:t>p</a:t>
            </a:r>
            <a:r>
              <a:rPr lang="en" sz="5100"/>
              <a:t> </a:t>
            </a:r>
            <a:r>
              <a:rPr lang="en" sz="5100">
                <a:solidFill>
                  <a:srgbClr val="ABB2BF"/>
                </a:solidFill>
              </a:rPr>
              <a:t>=</a:t>
            </a:r>
            <a:r>
              <a:rPr lang="en" sz="5100"/>
              <a:t> </a:t>
            </a:r>
            <a:r>
              <a:rPr lang="en" sz="5100">
                <a:solidFill>
                  <a:srgbClr val="4DAFE4"/>
                </a:solidFill>
              </a:rPr>
              <a:t>q</a:t>
            </a:r>
            <a:r>
              <a:rPr baseline="-25000" lang="en" sz="5100">
                <a:solidFill>
                  <a:srgbClr val="4DAFE4"/>
                </a:solidFill>
              </a:rPr>
              <a:t>2</a:t>
            </a:r>
            <a:endParaRPr sz="5100"/>
          </a:p>
        </p:txBody>
      </p:sp>
      <p:cxnSp>
        <p:nvCxnSpPr>
          <p:cNvPr id="79" name="Google Shape;79;p16"/>
          <p:cNvCxnSpPr/>
          <p:nvPr/>
        </p:nvCxnSpPr>
        <p:spPr>
          <a:xfrm>
            <a:off x="1542600" y="1428000"/>
            <a:ext cx="3477000" cy="0"/>
          </a:xfrm>
          <a:prstGeom prst="straightConnector1">
            <a:avLst/>
          </a:prstGeom>
          <a:noFill/>
          <a:ln cap="flat" cmpd="sng" w="28575">
            <a:solidFill>
              <a:srgbClr val="ABB2BF"/>
            </a:solidFill>
            <a:prstDash val="solid"/>
            <a:round/>
            <a:headEnd len="med" w="med" type="none"/>
            <a:tailEnd len="med" w="med" type="none"/>
          </a:ln>
        </p:spPr>
      </p:cxnSp>
      <p:cxnSp>
        <p:nvCxnSpPr>
          <p:cNvPr id="80" name="Google Shape;80;p16"/>
          <p:cNvCxnSpPr/>
          <p:nvPr/>
        </p:nvCxnSpPr>
        <p:spPr>
          <a:xfrm>
            <a:off x="1553504" y="1414475"/>
            <a:ext cx="0" cy="338100"/>
          </a:xfrm>
          <a:prstGeom prst="straightConnector1">
            <a:avLst/>
          </a:prstGeom>
          <a:noFill/>
          <a:ln cap="flat" cmpd="sng" w="28575">
            <a:solidFill>
              <a:srgbClr val="ABB2BF"/>
            </a:solidFill>
            <a:prstDash val="solid"/>
            <a:round/>
            <a:headEnd len="med" w="med" type="none"/>
            <a:tailEnd len="med" w="med" type="triangle"/>
          </a:ln>
        </p:spPr>
      </p:cxnSp>
      <p:cxnSp>
        <p:nvCxnSpPr>
          <p:cNvPr id="81" name="Google Shape;81;p16"/>
          <p:cNvCxnSpPr/>
          <p:nvPr/>
        </p:nvCxnSpPr>
        <p:spPr>
          <a:xfrm>
            <a:off x="5019585" y="1414475"/>
            <a:ext cx="0" cy="347700"/>
          </a:xfrm>
          <a:prstGeom prst="straightConnector1">
            <a:avLst/>
          </a:prstGeom>
          <a:noFill/>
          <a:ln cap="flat" cmpd="sng" w="28575">
            <a:solidFill>
              <a:srgbClr val="ABB2BF"/>
            </a:solidFill>
            <a:prstDash val="solid"/>
            <a:round/>
            <a:headEnd len="med" w="med" type="none"/>
            <a:tailEnd len="med" w="med" type="triangl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Select past research...</a:t>
            </a:r>
            <a:endParaRPr/>
          </a:p>
        </p:txBody>
      </p:sp>
      <p:sp>
        <p:nvSpPr>
          <p:cNvPr id="87" name="Google Shape;87;p17"/>
          <p:cNvSpPr/>
          <p:nvPr/>
        </p:nvSpPr>
        <p:spPr>
          <a:xfrm>
            <a:off x="1087525" y="1942425"/>
            <a:ext cx="2569863" cy="144000"/>
          </a:xfrm>
          <a:prstGeom prst="flowChartInputOutput">
            <a:avLst/>
          </a:prstGeom>
          <a:solidFill>
            <a:srgbClr val="357AA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7"/>
          <p:cNvSpPr/>
          <p:nvPr/>
        </p:nvSpPr>
        <p:spPr>
          <a:xfrm flipH="1">
            <a:off x="1087525" y="1769625"/>
            <a:ext cx="2569863" cy="144000"/>
          </a:xfrm>
          <a:prstGeom prst="flowChartInputOutput">
            <a:avLst/>
          </a:prstGeom>
          <a:solidFill>
            <a:srgbClr val="4DAFE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7"/>
          <p:cNvSpPr/>
          <p:nvPr/>
        </p:nvSpPr>
        <p:spPr>
          <a:xfrm>
            <a:off x="3295556" y="1942425"/>
            <a:ext cx="2569863" cy="144000"/>
          </a:xfrm>
          <a:prstGeom prst="flowChartInputOutput">
            <a:avLst/>
          </a:prstGeom>
          <a:solidFill>
            <a:srgbClr val="357AA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0" name="Google Shape;90;p17"/>
          <p:cNvCxnSpPr/>
          <p:nvPr/>
        </p:nvCxnSpPr>
        <p:spPr>
          <a:xfrm rot="10800000">
            <a:off x="2467701" y="1568325"/>
            <a:ext cx="947100" cy="287700"/>
          </a:xfrm>
          <a:prstGeom prst="straightConnector1">
            <a:avLst/>
          </a:prstGeom>
          <a:noFill/>
          <a:ln cap="flat" cmpd="sng" w="9525">
            <a:solidFill>
              <a:srgbClr val="4DAFE4"/>
            </a:solidFill>
            <a:prstDash val="solid"/>
            <a:round/>
            <a:headEnd len="med" w="med" type="none"/>
            <a:tailEnd len="med" w="med" type="none"/>
          </a:ln>
        </p:spPr>
      </p:cxnSp>
      <p:sp>
        <p:nvSpPr>
          <p:cNvPr id="91" name="Google Shape;91;p17"/>
          <p:cNvSpPr/>
          <p:nvPr/>
        </p:nvSpPr>
        <p:spPr>
          <a:xfrm flipH="1">
            <a:off x="3295550" y="1769625"/>
            <a:ext cx="2569863" cy="144000"/>
          </a:xfrm>
          <a:prstGeom prst="flowChartInputOutput">
            <a:avLst/>
          </a:prstGeom>
          <a:solidFill>
            <a:srgbClr val="4DAFE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2" name="Google Shape;92;p17"/>
          <p:cNvCxnSpPr/>
          <p:nvPr/>
        </p:nvCxnSpPr>
        <p:spPr>
          <a:xfrm rot="10800000">
            <a:off x="4675726" y="1568325"/>
            <a:ext cx="947100" cy="287700"/>
          </a:xfrm>
          <a:prstGeom prst="straightConnector1">
            <a:avLst/>
          </a:prstGeom>
          <a:noFill/>
          <a:ln cap="flat" cmpd="sng" w="9525">
            <a:solidFill>
              <a:srgbClr val="4DAFE4"/>
            </a:solidFill>
            <a:prstDash val="solid"/>
            <a:round/>
            <a:headEnd len="med" w="med" type="none"/>
            <a:tailEnd len="med" w="med" type="none"/>
          </a:ln>
        </p:spPr>
      </p:cxnSp>
      <p:sp>
        <p:nvSpPr>
          <p:cNvPr id="93" name="Google Shape;93;p17"/>
          <p:cNvSpPr/>
          <p:nvPr/>
        </p:nvSpPr>
        <p:spPr>
          <a:xfrm>
            <a:off x="5478931" y="1942425"/>
            <a:ext cx="2569863" cy="144000"/>
          </a:xfrm>
          <a:prstGeom prst="flowChartInputOutput">
            <a:avLst/>
          </a:prstGeom>
          <a:solidFill>
            <a:srgbClr val="85858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7"/>
          <p:cNvSpPr/>
          <p:nvPr/>
        </p:nvSpPr>
        <p:spPr>
          <a:xfrm flipH="1">
            <a:off x="5478925" y="1769625"/>
            <a:ext cx="2569863" cy="144000"/>
          </a:xfrm>
          <a:prstGeom prst="flowChartInputOutput">
            <a:avLst/>
          </a:prstGeom>
          <a:solidFill>
            <a:srgbClr val="ABB2B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5" name="Google Shape;95;p17"/>
          <p:cNvCxnSpPr/>
          <p:nvPr/>
        </p:nvCxnSpPr>
        <p:spPr>
          <a:xfrm rot="10800000">
            <a:off x="6859101" y="1568325"/>
            <a:ext cx="947100" cy="287700"/>
          </a:xfrm>
          <a:prstGeom prst="straightConnector1">
            <a:avLst/>
          </a:prstGeom>
          <a:noFill/>
          <a:ln cap="flat" cmpd="sng" w="9525">
            <a:solidFill>
              <a:srgbClr val="ABB2BF"/>
            </a:solidFill>
            <a:prstDash val="solid"/>
            <a:round/>
            <a:headEnd len="med" w="med" type="none"/>
            <a:tailEnd len="med" w="med" type="none"/>
          </a:ln>
        </p:spPr>
      </p:cxnSp>
      <p:sp>
        <p:nvSpPr>
          <p:cNvPr id="96" name="Google Shape;96;p17"/>
          <p:cNvSpPr txBox="1"/>
          <p:nvPr/>
        </p:nvSpPr>
        <p:spPr>
          <a:xfrm>
            <a:off x="1952650" y="1371525"/>
            <a:ext cx="539700" cy="369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solidFill>
                  <a:srgbClr val="4DAFE4"/>
                </a:solidFill>
                <a:latin typeface="Roboto"/>
                <a:ea typeface="Roboto"/>
                <a:cs typeface="Roboto"/>
                <a:sym typeface="Roboto"/>
              </a:rPr>
              <a:t>2012</a:t>
            </a:r>
            <a:endParaRPr b="1" sz="1200">
              <a:solidFill>
                <a:srgbClr val="4DAFE4"/>
              </a:solidFill>
              <a:latin typeface="Roboto"/>
              <a:ea typeface="Roboto"/>
              <a:cs typeface="Roboto"/>
              <a:sym typeface="Roboto"/>
            </a:endParaRPr>
          </a:p>
        </p:txBody>
      </p:sp>
      <p:sp>
        <p:nvSpPr>
          <p:cNvPr id="97" name="Google Shape;97;p17"/>
          <p:cNvSpPr txBox="1"/>
          <p:nvPr/>
        </p:nvSpPr>
        <p:spPr>
          <a:xfrm>
            <a:off x="4136025" y="1371525"/>
            <a:ext cx="539700" cy="369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solidFill>
                  <a:srgbClr val="4DAFE4"/>
                </a:solidFill>
                <a:latin typeface="Roboto"/>
                <a:ea typeface="Roboto"/>
                <a:cs typeface="Roboto"/>
                <a:sym typeface="Roboto"/>
              </a:rPr>
              <a:t>2016</a:t>
            </a:r>
            <a:endParaRPr b="1" sz="1200">
              <a:solidFill>
                <a:srgbClr val="4DAFE4"/>
              </a:solidFill>
              <a:latin typeface="Roboto"/>
              <a:ea typeface="Roboto"/>
              <a:cs typeface="Roboto"/>
              <a:sym typeface="Roboto"/>
            </a:endParaRPr>
          </a:p>
        </p:txBody>
      </p:sp>
      <p:sp>
        <p:nvSpPr>
          <p:cNvPr id="98" name="Google Shape;98;p17"/>
          <p:cNvSpPr txBox="1"/>
          <p:nvPr/>
        </p:nvSpPr>
        <p:spPr>
          <a:xfrm>
            <a:off x="6319400" y="1371525"/>
            <a:ext cx="539700" cy="369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solidFill>
                  <a:srgbClr val="ABB2BF"/>
                </a:solidFill>
                <a:latin typeface="Roboto"/>
                <a:ea typeface="Roboto"/>
                <a:cs typeface="Roboto"/>
                <a:sym typeface="Roboto"/>
              </a:rPr>
              <a:t>2018</a:t>
            </a:r>
            <a:endParaRPr b="1" sz="1200">
              <a:solidFill>
                <a:srgbClr val="ABB2BF"/>
              </a:solidFill>
              <a:latin typeface="Roboto"/>
              <a:ea typeface="Roboto"/>
              <a:cs typeface="Roboto"/>
              <a:sym typeface="Roboto"/>
            </a:endParaRPr>
          </a:p>
        </p:txBody>
      </p:sp>
      <p:sp>
        <p:nvSpPr>
          <p:cNvPr id="99" name="Google Shape;99;p17"/>
          <p:cNvSpPr txBox="1"/>
          <p:nvPr/>
        </p:nvSpPr>
        <p:spPr>
          <a:xfrm>
            <a:off x="1129500" y="2306450"/>
            <a:ext cx="22014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i="1" lang="en" sz="1500">
                <a:solidFill>
                  <a:srgbClr val="4DAFE4"/>
                </a:solidFill>
                <a:latin typeface="Roboto"/>
                <a:ea typeface="Roboto"/>
                <a:cs typeface="Roboto"/>
                <a:sym typeface="Roboto"/>
              </a:rPr>
              <a:t>“Mining your Ps and Qs...”</a:t>
            </a:r>
            <a:endParaRPr b="1" i="1" sz="1500">
              <a:solidFill>
                <a:srgbClr val="4DAFE4"/>
              </a:solidFill>
              <a:latin typeface="Roboto"/>
              <a:ea typeface="Roboto"/>
              <a:cs typeface="Roboto"/>
              <a:sym typeface="Roboto"/>
            </a:endParaRPr>
          </a:p>
        </p:txBody>
      </p:sp>
      <p:sp>
        <p:nvSpPr>
          <p:cNvPr id="100" name="Google Shape;100;p17"/>
          <p:cNvSpPr txBox="1"/>
          <p:nvPr/>
        </p:nvSpPr>
        <p:spPr>
          <a:xfrm>
            <a:off x="3583900" y="2242850"/>
            <a:ext cx="20370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i="1" lang="en" sz="1500">
                <a:solidFill>
                  <a:srgbClr val="4DAFE4"/>
                </a:solidFill>
                <a:latin typeface="Roboto"/>
                <a:ea typeface="Roboto"/>
                <a:cs typeface="Roboto"/>
                <a:sym typeface="Roboto"/>
              </a:rPr>
              <a:t>“Weaks Keys Remain Widespread...”</a:t>
            </a:r>
            <a:endParaRPr b="1" i="1" sz="1500">
              <a:solidFill>
                <a:srgbClr val="4DAFE4"/>
              </a:solidFill>
              <a:latin typeface="Roboto"/>
              <a:ea typeface="Roboto"/>
              <a:cs typeface="Roboto"/>
              <a:sym typeface="Roboto"/>
            </a:endParaRPr>
          </a:p>
        </p:txBody>
      </p:sp>
      <p:sp>
        <p:nvSpPr>
          <p:cNvPr id="101" name="Google Shape;101;p17"/>
          <p:cNvSpPr txBox="1"/>
          <p:nvPr/>
        </p:nvSpPr>
        <p:spPr>
          <a:xfrm>
            <a:off x="5726600" y="2242850"/>
            <a:ext cx="2322300" cy="877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i="1" lang="en" sz="1500">
                <a:solidFill>
                  <a:srgbClr val="ABB2BF"/>
                </a:solidFill>
                <a:latin typeface="Roboto"/>
                <a:ea typeface="Roboto"/>
                <a:cs typeface="Roboto"/>
                <a:sym typeface="Roboto"/>
              </a:rPr>
              <a:t>“Reaping and breaking keys at scale…”</a:t>
            </a:r>
            <a:endParaRPr b="1" i="1" sz="1500">
              <a:solidFill>
                <a:srgbClr val="ABB2BF"/>
              </a:solidFill>
              <a:latin typeface="Roboto"/>
              <a:ea typeface="Roboto"/>
              <a:cs typeface="Roboto"/>
              <a:sym typeface="Roboto"/>
            </a:endParaRPr>
          </a:p>
          <a:p>
            <a:pPr indent="0" lvl="0" marL="0" rtl="0" algn="ctr">
              <a:spcBef>
                <a:spcPts val="0"/>
              </a:spcBef>
              <a:spcAft>
                <a:spcPts val="0"/>
              </a:spcAft>
              <a:buNone/>
            </a:pPr>
            <a:r>
              <a:rPr b="1" i="1" lang="en" sz="1500">
                <a:solidFill>
                  <a:srgbClr val="ABB2BF"/>
                </a:solidFill>
                <a:latin typeface="Roboto"/>
                <a:ea typeface="Roboto"/>
                <a:cs typeface="Roboto"/>
                <a:sym typeface="Roboto"/>
              </a:rPr>
              <a:t>@DEF CON 26</a:t>
            </a:r>
            <a:endParaRPr b="1" i="1" sz="1500">
              <a:solidFill>
                <a:srgbClr val="ABB2BF"/>
              </a:solidFill>
              <a:latin typeface="Roboto"/>
              <a:ea typeface="Roboto"/>
              <a:cs typeface="Roboto"/>
              <a:sym typeface="Roboto"/>
            </a:endParaRPr>
          </a:p>
        </p:txBody>
      </p:sp>
      <p:sp>
        <p:nvSpPr>
          <p:cNvPr id="102" name="Google Shape;102;p17"/>
          <p:cNvSpPr txBox="1"/>
          <p:nvPr/>
        </p:nvSpPr>
        <p:spPr>
          <a:xfrm>
            <a:off x="1271775" y="3049975"/>
            <a:ext cx="2201400" cy="169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4DAFE4"/>
                </a:solidFill>
                <a:latin typeface="Roboto"/>
                <a:ea typeface="Roboto"/>
                <a:cs typeface="Roboto"/>
                <a:sym typeface="Roboto"/>
              </a:rPr>
              <a:t>- </a:t>
            </a:r>
            <a:r>
              <a:rPr lang="en">
                <a:solidFill>
                  <a:srgbClr val="4DAFE4"/>
                </a:solidFill>
                <a:latin typeface="Roboto"/>
                <a:ea typeface="Roboto"/>
                <a:cs typeface="Roboto"/>
                <a:sym typeface="Roboto"/>
              </a:rPr>
              <a:t>Discovered widespread prime reuse in certificates</a:t>
            </a:r>
            <a:endParaRPr>
              <a:solidFill>
                <a:srgbClr val="4DAFE4"/>
              </a:solidFill>
              <a:latin typeface="Roboto"/>
              <a:ea typeface="Roboto"/>
              <a:cs typeface="Roboto"/>
              <a:sym typeface="Roboto"/>
            </a:endParaRPr>
          </a:p>
          <a:p>
            <a:pPr indent="0" lvl="0" marL="0" rtl="0" algn="l">
              <a:spcBef>
                <a:spcPts val="0"/>
              </a:spcBef>
              <a:spcAft>
                <a:spcPts val="0"/>
              </a:spcAft>
              <a:buNone/>
            </a:pPr>
            <a:r>
              <a:t/>
            </a:r>
            <a:endParaRPr>
              <a:solidFill>
                <a:srgbClr val="4DAFE4"/>
              </a:solidFill>
              <a:latin typeface="Roboto"/>
              <a:ea typeface="Roboto"/>
              <a:cs typeface="Roboto"/>
              <a:sym typeface="Roboto"/>
            </a:endParaRPr>
          </a:p>
          <a:p>
            <a:pPr indent="0" lvl="0" marL="0" rtl="0" algn="l">
              <a:spcBef>
                <a:spcPts val="0"/>
              </a:spcBef>
              <a:spcAft>
                <a:spcPts val="0"/>
              </a:spcAft>
              <a:buNone/>
            </a:pPr>
            <a:r>
              <a:rPr lang="en">
                <a:solidFill>
                  <a:srgbClr val="4DAFE4"/>
                </a:solidFill>
                <a:latin typeface="Roboto"/>
                <a:ea typeface="Roboto"/>
                <a:cs typeface="Roboto"/>
                <a:sym typeface="Roboto"/>
              </a:rPr>
              <a:t>- Demonstrated flaws in pseudorandom number generation</a:t>
            </a:r>
            <a:endParaRPr>
              <a:solidFill>
                <a:srgbClr val="4DAFE4"/>
              </a:solidFill>
              <a:latin typeface="Roboto"/>
              <a:ea typeface="Roboto"/>
              <a:cs typeface="Roboto"/>
              <a:sym typeface="Roboto"/>
            </a:endParaRPr>
          </a:p>
        </p:txBody>
      </p:sp>
      <p:sp>
        <p:nvSpPr>
          <p:cNvPr id="103" name="Google Shape;103;p17"/>
          <p:cNvSpPr txBox="1"/>
          <p:nvPr/>
        </p:nvSpPr>
        <p:spPr>
          <a:xfrm>
            <a:off x="3471300" y="3049975"/>
            <a:ext cx="2201400" cy="169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4DAFE4"/>
                </a:solidFill>
                <a:latin typeface="Roboto"/>
                <a:ea typeface="Roboto"/>
                <a:cs typeface="Roboto"/>
                <a:sym typeface="Roboto"/>
              </a:rPr>
              <a:t>- Greatly expanded scope of keys evaluated (81 million)</a:t>
            </a:r>
            <a:endParaRPr>
              <a:solidFill>
                <a:srgbClr val="4DAFE4"/>
              </a:solidFill>
              <a:latin typeface="Roboto"/>
              <a:ea typeface="Roboto"/>
              <a:cs typeface="Roboto"/>
              <a:sym typeface="Roboto"/>
            </a:endParaRPr>
          </a:p>
          <a:p>
            <a:pPr indent="0" lvl="0" marL="0" rtl="0" algn="l">
              <a:spcBef>
                <a:spcPts val="0"/>
              </a:spcBef>
              <a:spcAft>
                <a:spcPts val="0"/>
              </a:spcAft>
              <a:buNone/>
            </a:pPr>
            <a:r>
              <a:t/>
            </a:r>
            <a:endParaRPr>
              <a:solidFill>
                <a:srgbClr val="4DAFE4"/>
              </a:solidFill>
              <a:latin typeface="Roboto"/>
              <a:ea typeface="Roboto"/>
              <a:cs typeface="Roboto"/>
              <a:sym typeface="Roboto"/>
            </a:endParaRPr>
          </a:p>
          <a:p>
            <a:pPr indent="0" lvl="0" marL="0" rtl="0" algn="l">
              <a:spcBef>
                <a:spcPts val="0"/>
              </a:spcBef>
              <a:spcAft>
                <a:spcPts val="0"/>
              </a:spcAft>
              <a:buNone/>
            </a:pPr>
            <a:r>
              <a:rPr lang="en">
                <a:solidFill>
                  <a:srgbClr val="4DAFE4"/>
                </a:solidFill>
                <a:latin typeface="Roboto"/>
                <a:ea typeface="Roboto"/>
                <a:cs typeface="Roboto"/>
                <a:sym typeface="Roboto"/>
              </a:rPr>
              <a:t>- Detail a method of parallelizing modulus factorization</a:t>
            </a:r>
            <a:endParaRPr>
              <a:solidFill>
                <a:srgbClr val="4DAFE4"/>
              </a:solidFill>
              <a:latin typeface="Roboto"/>
              <a:ea typeface="Roboto"/>
              <a:cs typeface="Roboto"/>
              <a:sym typeface="Roboto"/>
            </a:endParaRPr>
          </a:p>
        </p:txBody>
      </p:sp>
      <p:sp>
        <p:nvSpPr>
          <p:cNvPr id="104" name="Google Shape;104;p17"/>
          <p:cNvSpPr txBox="1"/>
          <p:nvPr/>
        </p:nvSpPr>
        <p:spPr>
          <a:xfrm>
            <a:off x="5865425" y="3049975"/>
            <a:ext cx="22014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ABB2BF"/>
                </a:solidFill>
                <a:latin typeface="Roboto"/>
                <a:ea typeface="Roboto"/>
                <a:cs typeface="Roboto"/>
                <a:sym typeface="Roboto"/>
              </a:rPr>
              <a:t>- Industrialized key acquisition and factoring on a massive scale from diverse sources (hundreds of millions)</a:t>
            </a:r>
            <a:endParaRPr>
              <a:solidFill>
                <a:srgbClr val="ABB2B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GCD circa 300 BC (Euclid)</a:t>
            </a:r>
            <a:endParaRPr/>
          </a:p>
        </p:txBody>
      </p:sp>
      <p:sp>
        <p:nvSpPr>
          <p:cNvPr id="110" name="Google Shape;110;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ABB2BF"/>
                </a:solidFill>
              </a:rPr>
              <a:t>Prime products: (</a:t>
            </a:r>
            <a:r>
              <a:rPr lang="en">
                <a:solidFill>
                  <a:srgbClr val="4DAFE4"/>
                </a:solidFill>
              </a:rPr>
              <a:t>7</a:t>
            </a:r>
            <a:r>
              <a:rPr lang="en"/>
              <a:t> x 67) = </a:t>
            </a:r>
            <a:r>
              <a:rPr lang="en">
                <a:solidFill>
                  <a:srgbClr val="E06C75"/>
                </a:solidFill>
              </a:rPr>
              <a:t>469</a:t>
            </a:r>
            <a:r>
              <a:rPr lang="en"/>
              <a:t>; (11 x 61) = </a:t>
            </a:r>
            <a:r>
              <a:rPr lang="en">
                <a:solidFill>
                  <a:srgbClr val="E06C75"/>
                </a:solidFill>
              </a:rPr>
              <a:t>671</a:t>
            </a:r>
            <a:r>
              <a:rPr lang="en"/>
              <a:t>; (</a:t>
            </a:r>
            <a:r>
              <a:rPr lang="en">
                <a:solidFill>
                  <a:srgbClr val="4DAFE4"/>
                </a:solidFill>
              </a:rPr>
              <a:t>7</a:t>
            </a:r>
            <a:r>
              <a:rPr lang="en"/>
              <a:t> x 59) = </a:t>
            </a:r>
            <a:r>
              <a:rPr lang="en">
                <a:solidFill>
                  <a:srgbClr val="E06C75"/>
                </a:solidFill>
              </a:rPr>
              <a:t>413</a:t>
            </a:r>
            <a:r>
              <a:rPr lang="en"/>
              <a:t>; (17 x 53) = </a:t>
            </a:r>
            <a:r>
              <a:rPr lang="en">
                <a:solidFill>
                  <a:srgbClr val="E06C75"/>
                </a:solidFill>
              </a:rPr>
              <a:t>901</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111" name="Google Shape;111;p18"/>
          <p:cNvSpPr txBox="1"/>
          <p:nvPr/>
        </p:nvSpPr>
        <p:spPr>
          <a:xfrm>
            <a:off x="464100" y="1924875"/>
            <a:ext cx="4260300" cy="27861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b="1" i="1" lang="en" sz="1300">
                <a:solidFill>
                  <a:srgbClr val="C678DD"/>
                </a:solidFill>
                <a:latin typeface="Courier New"/>
                <a:ea typeface="Courier New"/>
                <a:cs typeface="Courier New"/>
                <a:sym typeface="Courier New"/>
              </a:rPr>
              <a:t>from</a:t>
            </a:r>
            <a:r>
              <a:rPr b="1" lang="en" sz="1300">
                <a:solidFill>
                  <a:srgbClr val="ABB2BF"/>
                </a:solidFill>
                <a:latin typeface="Courier New"/>
                <a:ea typeface="Courier New"/>
                <a:cs typeface="Courier New"/>
                <a:sym typeface="Courier New"/>
              </a:rPr>
              <a:t> </a:t>
            </a:r>
            <a:r>
              <a:rPr b="1" lang="en" sz="1300">
                <a:solidFill>
                  <a:srgbClr val="E5C07B"/>
                </a:solidFill>
                <a:latin typeface="Courier New"/>
                <a:ea typeface="Courier New"/>
                <a:cs typeface="Courier New"/>
                <a:sym typeface="Courier New"/>
              </a:rPr>
              <a:t>itertools</a:t>
            </a:r>
            <a:r>
              <a:rPr b="1" lang="en" sz="1300">
                <a:solidFill>
                  <a:srgbClr val="ABB2BF"/>
                </a:solidFill>
                <a:latin typeface="Courier New"/>
                <a:ea typeface="Courier New"/>
                <a:cs typeface="Courier New"/>
                <a:sym typeface="Courier New"/>
              </a:rPr>
              <a:t> </a:t>
            </a:r>
            <a:r>
              <a:rPr b="1" i="1" lang="en" sz="1300">
                <a:solidFill>
                  <a:srgbClr val="C678DD"/>
                </a:solidFill>
                <a:latin typeface="Courier New"/>
                <a:ea typeface="Courier New"/>
                <a:cs typeface="Courier New"/>
                <a:sym typeface="Courier New"/>
              </a:rPr>
              <a:t>import</a:t>
            </a:r>
            <a:r>
              <a:rPr b="1" lang="en" sz="1300">
                <a:solidFill>
                  <a:srgbClr val="ABB2BF"/>
                </a:solidFill>
                <a:latin typeface="Courier New"/>
                <a:ea typeface="Courier New"/>
                <a:cs typeface="Courier New"/>
                <a:sym typeface="Courier New"/>
              </a:rPr>
              <a:t> </a:t>
            </a:r>
            <a:r>
              <a:rPr b="1" lang="en" sz="1300">
                <a:solidFill>
                  <a:srgbClr val="E5C07B"/>
                </a:solidFill>
                <a:latin typeface="Courier New"/>
                <a:ea typeface="Courier New"/>
                <a:cs typeface="Courier New"/>
                <a:sym typeface="Courier New"/>
              </a:rPr>
              <a:t>combinations</a:t>
            </a:r>
            <a:endParaRPr b="1" sz="13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lang="en" sz="1300">
                <a:solidFill>
                  <a:srgbClr val="E06C75"/>
                </a:solidFill>
                <a:latin typeface="Courier New"/>
                <a:ea typeface="Courier New"/>
                <a:cs typeface="Courier New"/>
                <a:sym typeface="Courier New"/>
              </a:rPr>
              <a:t>products</a:t>
            </a:r>
            <a:r>
              <a:rPr b="1" lang="en" sz="1300">
                <a:solidFill>
                  <a:srgbClr val="ABB2BF"/>
                </a:solidFill>
                <a:latin typeface="Courier New"/>
                <a:ea typeface="Courier New"/>
                <a:cs typeface="Courier New"/>
                <a:sym typeface="Courier New"/>
              </a:rPr>
              <a:t> </a:t>
            </a:r>
            <a:r>
              <a:rPr b="1" lang="en" sz="1300">
                <a:solidFill>
                  <a:srgbClr val="56B6C2"/>
                </a:solidFill>
                <a:latin typeface="Courier New"/>
                <a:ea typeface="Courier New"/>
                <a:cs typeface="Courier New"/>
                <a:sym typeface="Courier New"/>
              </a:rPr>
              <a:t>=</a:t>
            </a:r>
            <a:r>
              <a:rPr b="1" lang="en" sz="1300">
                <a:solidFill>
                  <a:srgbClr val="ABB2BF"/>
                </a:solidFill>
                <a:latin typeface="Courier New"/>
                <a:ea typeface="Courier New"/>
                <a:cs typeface="Courier New"/>
                <a:sym typeface="Courier New"/>
              </a:rPr>
              <a:t> [</a:t>
            </a:r>
            <a:r>
              <a:rPr b="1" lang="en" sz="1300">
                <a:solidFill>
                  <a:srgbClr val="D19A66"/>
                </a:solidFill>
                <a:latin typeface="Courier New"/>
                <a:ea typeface="Courier New"/>
                <a:cs typeface="Courier New"/>
                <a:sym typeface="Courier New"/>
              </a:rPr>
              <a:t>469</a:t>
            </a:r>
            <a:r>
              <a:rPr b="1" lang="en" sz="1300">
                <a:solidFill>
                  <a:srgbClr val="ABB2BF"/>
                </a:solidFill>
                <a:latin typeface="Courier New"/>
                <a:ea typeface="Courier New"/>
                <a:cs typeface="Courier New"/>
                <a:sym typeface="Courier New"/>
              </a:rPr>
              <a:t>, </a:t>
            </a:r>
            <a:r>
              <a:rPr b="1" lang="en" sz="1300">
                <a:solidFill>
                  <a:srgbClr val="D19A66"/>
                </a:solidFill>
                <a:latin typeface="Courier New"/>
                <a:ea typeface="Courier New"/>
                <a:cs typeface="Courier New"/>
                <a:sym typeface="Courier New"/>
              </a:rPr>
              <a:t>671</a:t>
            </a:r>
            <a:r>
              <a:rPr b="1" lang="en" sz="1300">
                <a:solidFill>
                  <a:srgbClr val="ABB2BF"/>
                </a:solidFill>
                <a:latin typeface="Courier New"/>
                <a:ea typeface="Courier New"/>
                <a:cs typeface="Courier New"/>
                <a:sym typeface="Courier New"/>
              </a:rPr>
              <a:t>, </a:t>
            </a:r>
            <a:r>
              <a:rPr b="1" lang="en" sz="1300">
                <a:solidFill>
                  <a:srgbClr val="D19A66"/>
                </a:solidFill>
                <a:latin typeface="Courier New"/>
                <a:ea typeface="Courier New"/>
                <a:cs typeface="Courier New"/>
                <a:sym typeface="Courier New"/>
              </a:rPr>
              <a:t>413</a:t>
            </a:r>
            <a:r>
              <a:rPr b="1" lang="en" sz="1300">
                <a:solidFill>
                  <a:srgbClr val="ABB2BF"/>
                </a:solidFill>
                <a:latin typeface="Courier New"/>
                <a:ea typeface="Courier New"/>
                <a:cs typeface="Courier New"/>
                <a:sym typeface="Courier New"/>
              </a:rPr>
              <a:t>, </a:t>
            </a:r>
            <a:r>
              <a:rPr b="1" lang="en" sz="1300">
                <a:solidFill>
                  <a:srgbClr val="D19A66"/>
                </a:solidFill>
                <a:latin typeface="Courier New"/>
                <a:ea typeface="Courier New"/>
                <a:cs typeface="Courier New"/>
                <a:sym typeface="Courier New"/>
              </a:rPr>
              <a:t>901</a:t>
            </a:r>
            <a:r>
              <a:rPr b="1" lang="en" sz="1300">
                <a:solidFill>
                  <a:srgbClr val="ABB2BF"/>
                </a:solidFill>
                <a:latin typeface="Courier New"/>
                <a:ea typeface="Courier New"/>
                <a:cs typeface="Courier New"/>
                <a:sym typeface="Courier New"/>
              </a:rPr>
              <a:t>]</a:t>
            </a:r>
            <a:endParaRPr b="1" sz="13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lang="en" sz="1300">
                <a:solidFill>
                  <a:srgbClr val="C678DD"/>
                </a:solidFill>
                <a:latin typeface="Courier New"/>
                <a:ea typeface="Courier New"/>
                <a:cs typeface="Courier New"/>
                <a:sym typeface="Courier New"/>
              </a:rPr>
              <a:t>def</a:t>
            </a:r>
            <a:r>
              <a:rPr b="1" lang="en" sz="1300">
                <a:solidFill>
                  <a:srgbClr val="ABB2BF"/>
                </a:solidFill>
                <a:latin typeface="Courier New"/>
                <a:ea typeface="Courier New"/>
                <a:cs typeface="Courier New"/>
                <a:sym typeface="Courier New"/>
              </a:rPr>
              <a:t> </a:t>
            </a:r>
            <a:r>
              <a:rPr b="1" lang="en" sz="1300">
                <a:solidFill>
                  <a:srgbClr val="61AFEF"/>
                </a:solidFill>
                <a:latin typeface="Courier New"/>
                <a:ea typeface="Courier New"/>
                <a:cs typeface="Courier New"/>
                <a:sym typeface="Courier New"/>
              </a:rPr>
              <a:t>gcd</a:t>
            </a:r>
            <a:r>
              <a:rPr b="1" lang="en" sz="1300">
                <a:solidFill>
                  <a:srgbClr val="ABB2BF"/>
                </a:solidFill>
                <a:latin typeface="Courier New"/>
                <a:ea typeface="Courier New"/>
                <a:cs typeface="Courier New"/>
                <a:sym typeface="Courier New"/>
              </a:rPr>
              <a:t>(</a:t>
            </a:r>
            <a:r>
              <a:rPr b="1" i="1" lang="en" sz="1300">
                <a:solidFill>
                  <a:srgbClr val="E06C75"/>
                </a:solidFill>
                <a:latin typeface="Courier New"/>
                <a:ea typeface="Courier New"/>
                <a:cs typeface="Courier New"/>
                <a:sym typeface="Courier New"/>
              </a:rPr>
              <a:t>a</a:t>
            </a:r>
            <a:r>
              <a:rPr b="1" lang="en" sz="1300">
                <a:solidFill>
                  <a:srgbClr val="ABB2BF"/>
                </a:solidFill>
                <a:latin typeface="Courier New"/>
                <a:ea typeface="Courier New"/>
                <a:cs typeface="Courier New"/>
                <a:sym typeface="Courier New"/>
              </a:rPr>
              <a:t>, </a:t>
            </a:r>
            <a:r>
              <a:rPr b="1" i="1" lang="en" sz="1300">
                <a:solidFill>
                  <a:srgbClr val="E06C75"/>
                </a:solidFill>
                <a:latin typeface="Courier New"/>
                <a:ea typeface="Courier New"/>
                <a:cs typeface="Courier New"/>
                <a:sym typeface="Courier New"/>
              </a:rPr>
              <a:t>b</a:t>
            </a:r>
            <a:r>
              <a:rPr b="1" lang="en" sz="1300">
                <a:solidFill>
                  <a:srgbClr val="ABB2BF"/>
                </a:solidFill>
                <a:latin typeface="Courier New"/>
                <a:ea typeface="Courier New"/>
                <a:cs typeface="Courier New"/>
                <a:sym typeface="Courier New"/>
              </a:rPr>
              <a:t>):</a:t>
            </a:r>
            <a:endParaRPr b="1" sz="13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lang="en" sz="1300">
                <a:solidFill>
                  <a:srgbClr val="ABB2BF"/>
                </a:solidFill>
                <a:latin typeface="Courier New"/>
                <a:ea typeface="Courier New"/>
                <a:cs typeface="Courier New"/>
                <a:sym typeface="Courier New"/>
              </a:rPr>
              <a:t>  </a:t>
            </a:r>
            <a:r>
              <a:rPr b="1" i="1" lang="en" sz="1300">
                <a:solidFill>
                  <a:srgbClr val="C678DD"/>
                </a:solidFill>
                <a:latin typeface="Courier New"/>
                <a:ea typeface="Courier New"/>
                <a:cs typeface="Courier New"/>
                <a:sym typeface="Courier New"/>
              </a:rPr>
              <a:t>if</a:t>
            </a:r>
            <a:r>
              <a:rPr b="1" lang="en" sz="1300">
                <a:solidFill>
                  <a:srgbClr val="ABB2BF"/>
                </a:solidFill>
                <a:latin typeface="Courier New"/>
                <a:ea typeface="Courier New"/>
                <a:cs typeface="Courier New"/>
                <a:sym typeface="Courier New"/>
              </a:rPr>
              <a:t> </a:t>
            </a:r>
            <a:r>
              <a:rPr b="1" i="1" lang="en" sz="1300">
                <a:solidFill>
                  <a:srgbClr val="E06C75"/>
                </a:solidFill>
                <a:latin typeface="Courier New"/>
                <a:ea typeface="Courier New"/>
                <a:cs typeface="Courier New"/>
                <a:sym typeface="Courier New"/>
              </a:rPr>
              <a:t>a</a:t>
            </a:r>
            <a:r>
              <a:rPr b="1" lang="en" sz="1300">
                <a:solidFill>
                  <a:srgbClr val="ABB2BF"/>
                </a:solidFill>
                <a:latin typeface="Courier New"/>
                <a:ea typeface="Courier New"/>
                <a:cs typeface="Courier New"/>
                <a:sym typeface="Courier New"/>
              </a:rPr>
              <a:t> </a:t>
            </a:r>
            <a:r>
              <a:rPr b="1" lang="en" sz="1300">
                <a:solidFill>
                  <a:srgbClr val="56B6C2"/>
                </a:solidFill>
                <a:latin typeface="Courier New"/>
                <a:ea typeface="Courier New"/>
                <a:cs typeface="Courier New"/>
                <a:sym typeface="Courier New"/>
              </a:rPr>
              <a:t>==</a:t>
            </a:r>
            <a:r>
              <a:rPr b="1" lang="en" sz="1300">
                <a:solidFill>
                  <a:srgbClr val="ABB2BF"/>
                </a:solidFill>
                <a:latin typeface="Courier New"/>
                <a:ea typeface="Courier New"/>
                <a:cs typeface="Courier New"/>
                <a:sym typeface="Courier New"/>
              </a:rPr>
              <a:t> </a:t>
            </a:r>
            <a:r>
              <a:rPr b="1" lang="en" sz="1300">
                <a:solidFill>
                  <a:srgbClr val="D19A66"/>
                </a:solidFill>
                <a:latin typeface="Courier New"/>
                <a:ea typeface="Courier New"/>
                <a:cs typeface="Courier New"/>
                <a:sym typeface="Courier New"/>
              </a:rPr>
              <a:t>0</a:t>
            </a:r>
            <a:r>
              <a:rPr b="1" lang="en" sz="1300">
                <a:solidFill>
                  <a:srgbClr val="ABB2BF"/>
                </a:solidFill>
                <a:latin typeface="Courier New"/>
                <a:ea typeface="Courier New"/>
                <a:cs typeface="Courier New"/>
                <a:sym typeface="Courier New"/>
              </a:rPr>
              <a:t>:</a:t>
            </a:r>
            <a:endParaRPr b="1" sz="13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lang="en" sz="1300">
                <a:solidFill>
                  <a:srgbClr val="ABB2BF"/>
                </a:solidFill>
                <a:latin typeface="Courier New"/>
                <a:ea typeface="Courier New"/>
                <a:cs typeface="Courier New"/>
                <a:sym typeface="Courier New"/>
              </a:rPr>
              <a:t>      </a:t>
            </a:r>
            <a:r>
              <a:rPr b="1" i="1" lang="en" sz="1300">
                <a:solidFill>
                  <a:srgbClr val="C678DD"/>
                </a:solidFill>
                <a:latin typeface="Courier New"/>
                <a:ea typeface="Courier New"/>
                <a:cs typeface="Courier New"/>
                <a:sym typeface="Courier New"/>
              </a:rPr>
              <a:t>return</a:t>
            </a:r>
            <a:r>
              <a:rPr b="1" lang="en" sz="1300">
                <a:solidFill>
                  <a:srgbClr val="ABB2BF"/>
                </a:solidFill>
                <a:latin typeface="Courier New"/>
                <a:ea typeface="Courier New"/>
                <a:cs typeface="Courier New"/>
                <a:sym typeface="Courier New"/>
              </a:rPr>
              <a:t> </a:t>
            </a:r>
            <a:r>
              <a:rPr b="1" i="1" lang="en" sz="1300">
                <a:solidFill>
                  <a:srgbClr val="E06C75"/>
                </a:solidFill>
                <a:latin typeface="Courier New"/>
                <a:ea typeface="Courier New"/>
                <a:cs typeface="Courier New"/>
                <a:sym typeface="Courier New"/>
              </a:rPr>
              <a:t>b</a:t>
            </a:r>
            <a:endParaRPr b="1" i="1" sz="1300">
              <a:solidFill>
                <a:srgbClr val="E06C75"/>
              </a:solidFill>
              <a:latin typeface="Courier New"/>
              <a:ea typeface="Courier New"/>
              <a:cs typeface="Courier New"/>
              <a:sym typeface="Courier New"/>
            </a:endParaRPr>
          </a:p>
          <a:p>
            <a:pPr indent="0" lvl="0" marL="0" rtl="0" algn="l">
              <a:lnSpc>
                <a:spcPct val="150000"/>
              </a:lnSpc>
              <a:spcBef>
                <a:spcPts val="0"/>
              </a:spcBef>
              <a:spcAft>
                <a:spcPts val="0"/>
              </a:spcAft>
              <a:buNone/>
            </a:pPr>
            <a:r>
              <a:rPr b="1" lang="en" sz="1300">
                <a:solidFill>
                  <a:srgbClr val="ABB2BF"/>
                </a:solidFill>
                <a:latin typeface="Courier New"/>
                <a:ea typeface="Courier New"/>
                <a:cs typeface="Courier New"/>
                <a:sym typeface="Courier New"/>
              </a:rPr>
              <a:t>  </a:t>
            </a:r>
            <a:r>
              <a:rPr b="1" i="1" lang="en" sz="1300">
                <a:solidFill>
                  <a:srgbClr val="C678DD"/>
                </a:solidFill>
                <a:latin typeface="Courier New"/>
                <a:ea typeface="Courier New"/>
                <a:cs typeface="Courier New"/>
                <a:sym typeface="Courier New"/>
              </a:rPr>
              <a:t>return</a:t>
            </a:r>
            <a:r>
              <a:rPr b="1" lang="en" sz="1300">
                <a:solidFill>
                  <a:srgbClr val="ABB2BF"/>
                </a:solidFill>
                <a:latin typeface="Courier New"/>
                <a:ea typeface="Courier New"/>
                <a:cs typeface="Courier New"/>
                <a:sym typeface="Courier New"/>
              </a:rPr>
              <a:t> </a:t>
            </a:r>
            <a:r>
              <a:rPr b="1" lang="en" sz="1300">
                <a:solidFill>
                  <a:srgbClr val="61AFEF"/>
                </a:solidFill>
                <a:latin typeface="Courier New"/>
                <a:ea typeface="Courier New"/>
                <a:cs typeface="Courier New"/>
                <a:sym typeface="Courier New"/>
              </a:rPr>
              <a:t>gcd</a:t>
            </a:r>
            <a:r>
              <a:rPr b="1" lang="en" sz="1300">
                <a:solidFill>
                  <a:srgbClr val="ABB2BF"/>
                </a:solidFill>
                <a:latin typeface="Courier New"/>
                <a:ea typeface="Courier New"/>
                <a:cs typeface="Courier New"/>
                <a:sym typeface="Courier New"/>
              </a:rPr>
              <a:t>(</a:t>
            </a:r>
            <a:r>
              <a:rPr b="1" i="1" lang="en" sz="1300">
                <a:solidFill>
                  <a:srgbClr val="E06C75"/>
                </a:solidFill>
                <a:latin typeface="Courier New"/>
                <a:ea typeface="Courier New"/>
                <a:cs typeface="Courier New"/>
                <a:sym typeface="Courier New"/>
              </a:rPr>
              <a:t>b</a:t>
            </a:r>
            <a:r>
              <a:rPr b="1" lang="en" sz="1300">
                <a:solidFill>
                  <a:srgbClr val="56B6C2"/>
                </a:solidFill>
                <a:latin typeface="Courier New"/>
                <a:ea typeface="Courier New"/>
                <a:cs typeface="Courier New"/>
                <a:sym typeface="Courier New"/>
              </a:rPr>
              <a:t>%</a:t>
            </a:r>
            <a:r>
              <a:rPr b="1" i="1" lang="en" sz="1300">
                <a:solidFill>
                  <a:srgbClr val="E06C75"/>
                </a:solidFill>
                <a:latin typeface="Courier New"/>
                <a:ea typeface="Courier New"/>
                <a:cs typeface="Courier New"/>
                <a:sym typeface="Courier New"/>
              </a:rPr>
              <a:t>a</a:t>
            </a:r>
            <a:r>
              <a:rPr b="1" lang="en" sz="1300">
                <a:solidFill>
                  <a:srgbClr val="ABB2BF"/>
                </a:solidFill>
                <a:latin typeface="Courier New"/>
                <a:ea typeface="Courier New"/>
                <a:cs typeface="Courier New"/>
                <a:sym typeface="Courier New"/>
              </a:rPr>
              <a:t>, </a:t>
            </a:r>
            <a:r>
              <a:rPr b="1" i="1" lang="en" sz="1300">
                <a:solidFill>
                  <a:srgbClr val="E06C75"/>
                </a:solidFill>
                <a:latin typeface="Courier New"/>
                <a:ea typeface="Courier New"/>
                <a:cs typeface="Courier New"/>
                <a:sym typeface="Courier New"/>
              </a:rPr>
              <a:t>a</a:t>
            </a:r>
            <a:r>
              <a:rPr b="1" lang="en" sz="1300">
                <a:solidFill>
                  <a:srgbClr val="ABB2BF"/>
                </a:solidFill>
                <a:latin typeface="Courier New"/>
                <a:ea typeface="Courier New"/>
                <a:cs typeface="Courier New"/>
                <a:sym typeface="Courier New"/>
              </a:rPr>
              <a:t>)</a:t>
            </a:r>
            <a:endParaRPr b="1" sz="13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t/>
            </a:r>
            <a:endParaRPr b="1" sz="13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i="1" lang="en" sz="1300">
                <a:solidFill>
                  <a:srgbClr val="C678DD"/>
                </a:solidFill>
                <a:latin typeface="Courier New"/>
                <a:ea typeface="Courier New"/>
                <a:cs typeface="Courier New"/>
                <a:sym typeface="Courier New"/>
              </a:rPr>
              <a:t>for</a:t>
            </a:r>
            <a:r>
              <a:rPr b="1" lang="en" sz="1300">
                <a:solidFill>
                  <a:srgbClr val="ABB2BF"/>
                </a:solidFill>
                <a:latin typeface="Courier New"/>
                <a:ea typeface="Courier New"/>
                <a:cs typeface="Courier New"/>
                <a:sym typeface="Courier New"/>
              </a:rPr>
              <a:t> </a:t>
            </a:r>
            <a:r>
              <a:rPr b="1" lang="en" sz="1300">
                <a:solidFill>
                  <a:srgbClr val="E06C75"/>
                </a:solidFill>
                <a:latin typeface="Courier New"/>
                <a:ea typeface="Courier New"/>
                <a:cs typeface="Courier New"/>
                <a:sym typeface="Courier New"/>
              </a:rPr>
              <a:t>pair</a:t>
            </a:r>
            <a:r>
              <a:rPr b="1" lang="en" sz="1300">
                <a:solidFill>
                  <a:srgbClr val="ABB2BF"/>
                </a:solidFill>
                <a:latin typeface="Courier New"/>
                <a:ea typeface="Courier New"/>
                <a:cs typeface="Courier New"/>
                <a:sym typeface="Courier New"/>
              </a:rPr>
              <a:t> </a:t>
            </a:r>
            <a:r>
              <a:rPr b="1" i="1" lang="en" sz="1300">
                <a:solidFill>
                  <a:srgbClr val="C678DD"/>
                </a:solidFill>
                <a:latin typeface="Courier New"/>
                <a:ea typeface="Courier New"/>
                <a:cs typeface="Courier New"/>
                <a:sym typeface="Courier New"/>
              </a:rPr>
              <a:t>in</a:t>
            </a:r>
            <a:r>
              <a:rPr b="1" lang="en" sz="1300">
                <a:solidFill>
                  <a:srgbClr val="ABB2BF"/>
                </a:solidFill>
                <a:latin typeface="Courier New"/>
                <a:ea typeface="Courier New"/>
                <a:cs typeface="Courier New"/>
                <a:sym typeface="Courier New"/>
              </a:rPr>
              <a:t> </a:t>
            </a:r>
            <a:r>
              <a:rPr b="1" lang="en" sz="1300">
                <a:solidFill>
                  <a:srgbClr val="E5C07B"/>
                </a:solidFill>
                <a:latin typeface="Courier New"/>
                <a:ea typeface="Courier New"/>
                <a:cs typeface="Courier New"/>
                <a:sym typeface="Courier New"/>
              </a:rPr>
              <a:t>combinations</a:t>
            </a:r>
            <a:r>
              <a:rPr b="1" lang="en" sz="1300">
                <a:solidFill>
                  <a:srgbClr val="ABB2BF"/>
                </a:solidFill>
                <a:latin typeface="Courier New"/>
                <a:ea typeface="Courier New"/>
                <a:cs typeface="Courier New"/>
                <a:sym typeface="Courier New"/>
              </a:rPr>
              <a:t>(</a:t>
            </a:r>
            <a:r>
              <a:rPr b="1" lang="en" sz="1300">
                <a:solidFill>
                  <a:srgbClr val="E06C75"/>
                </a:solidFill>
                <a:latin typeface="Courier New"/>
                <a:ea typeface="Courier New"/>
                <a:cs typeface="Courier New"/>
                <a:sym typeface="Courier New"/>
              </a:rPr>
              <a:t>products</a:t>
            </a:r>
            <a:r>
              <a:rPr b="1" lang="en" sz="1300">
                <a:solidFill>
                  <a:srgbClr val="ABB2BF"/>
                </a:solidFill>
                <a:latin typeface="Courier New"/>
                <a:ea typeface="Courier New"/>
                <a:cs typeface="Courier New"/>
                <a:sym typeface="Courier New"/>
              </a:rPr>
              <a:t>, </a:t>
            </a:r>
            <a:r>
              <a:rPr b="1" lang="en" sz="1300">
                <a:solidFill>
                  <a:srgbClr val="D19A66"/>
                </a:solidFill>
                <a:latin typeface="Courier New"/>
                <a:ea typeface="Courier New"/>
                <a:cs typeface="Courier New"/>
                <a:sym typeface="Courier New"/>
              </a:rPr>
              <a:t>2</a:t>
            </a:r>
            <a:r>
              <a:rPr b="1" lang="en" sz="1300">
                <a:solidFill>
                  <a:srgbClr val="ABB2BF"/>
                </a:solidFill>
                <a:latin typeface="Courier New"/>
                <a:ea typeface="Courier New"/>
                <a:cs typeface="Courier New"/>
                <a:sym typeface="Courier New"/>
              </a:rPr>
              <a:t>):</a:t>
            </a:r>
            <a:endParaRPr b="1" sz="13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lang="en" sz="1300">
                <a:solidFill>
                  <a:srgbClr val="ABB2BF"/>
                </a:solidFill>
                <a:latin typeface="Courier New"/>
                <a:ea typeface="Courier New"/>
                <a:cs typeface="Courier New"/>
                <a:sym typeface="Courier New"/>
              </a:rPr>
              <a:t>   </a:t>
            </a:r>
            <a:r>
              <a:rPr b="1" lang="en" sz="1300">
                <a:solidFill>
                  <a:srgbClr val="61AFEF"/>
                </a:solidFill>
                <a:latin typeface="Courier New"/>
                <a:ea typeface="Courier New"/>
                <a:cs typeface="Courier New"/>
                <a:sym typeface="Courier New"/>
              </a:rPr>
              <a:t>print</a:t>
            </a:r>
            <a:r>
              <a:rPr b="1" lang="en" sz="1300">
                <a:solidFill>
                  <a:srgbClr val="ABB2BF"/>
                </a:solidFill>
                <a:latin typeface="Courier New"/>
                <a:ea typeface="Courier New"/>
                <a:cs typeface="Courier New"/>
                <a:sym typeface="Courier New"/>
              </a:rPr>
              <a:t>(</a:t>
            </a:r>
            <a:r>
              <a:rPr b="1" lang="en" sz="1300">
                <a:solidFill>
                  <a:srgbClr val="C678DD"/>
                </a:solidFill>
                <a:latin typeface="Courier New"/>
                <a:ea typeface="Courier New"/>
                <a:cs typeface="Courier New"/>
                <a:sym typeface="Courier New"/>
              </a:rPr>
              <a:t>f</a:t>
            </a:r>
            <a:r>
              <a:rPr b="1" lang="en" sz="1300">
                <a:solidFill>
                  <a:srgbClr val="98C379"/>
                </a:solidFill>
                <a:latin typeface="Courier New"/>
                <a:ea typeface="Courier New"/>
                <a:cs typeface="Courier New"/>
                <a:sym typeface="Courier New"/>
              </a:rPr>
              <a:t>'gcd</a:t>
            </a:r>
            <a:r>
              <a:rPr b="1" lang="en" sz="1300">
                <a:solidFill>
                  <a:srgbClr val="D19A66"/>
                </a:solidFill>
                <a:latin typeface="Courier New"/>
                <a:ea typeface="Courier New"/>
                <a:cs typeface="Courier New"/>
                <a:sym typeface="Courier New"/>
              </a:rPr>
              <a:t>{</a:t>
            </a:r>
            <a:r>
              <a:rPr b="1" lang="en" sz="1300">
                <a:solidFill>
                  <a:srgbClr val="E06C75"/>
                </a:solidFill>
                <a:latin typeface="Courier New"/>
                <a:ea typeface="Courier New"/>
                <a:cs typeface="Courier New"/>
                <a:sym typeface="Courier New"/>
              </a:rPr>
              <a:t>pair</a:t>
            </a:r>
            <a:r>
              <a:rPr b="1" lang="en" sz="1300">
                <a:solidFill>
                  <a:srgbClr val="D19A66"/>
                </a:solidFill>
                <a:latin typeface="Courier New"/>
                <a:ea typeface="Courier New"/>
                <a:cs typeface="Courier New"/>
                <a:sym typeface="Courier New"/>
              </a:rPr>
              <a:t>}</a:t>
            </a:r>
            <a:r>
              <a:rPr b="1" lang="en" sz="1300">
                <a:solidFill>
                  <a:srgbClr val="98C379"/>
                </a:solidFill>
                <a:latin typeface="Courier New"/>
                <a:ea typeface="Courier New"/>
                <a:cs typeface="Courier New"/>
                <a:sym typeface="Courier New"/>
              </a:rPr>
              <a:t> = </a:t>
            </a:r>
            <a:r>
              <a:rPr b="1" lang="en" sz="1300">
                <a:solidFill>
                  <a:srgbClr val="D19A66"/>
                </a:solidFill>
                <a:latin typeface="Courier New"/>
                <a:ea typeface="Courier New"/>
                <a:cs typeface="Courier New"/>
                <a:sym typeface="Courier New"/>
              </a:rPr>
              <a:t>{</a:t>
            </a:r>
            <a:r>
              <a:rPr b="1" lang="en" sz="1300">
                <a:solidFill>
                  <a:srgbClr val="61AFEF"/>
                </a:solidFill>
                <a:latin typeface="Courier New"/>
                <a:ea typeface="Courier New"/>
                <a:cs typeface="Courier New"/>
                <a:sym typeface="Courier New"/>
              </a:rPr>
              <a:t>gcd</a:t>
            </a:r>
            <a:r>
              <a:rPr b="1" lang="en" sz="1300">
                <a:solidFill>
                  <a:srgbClr val="ABB2BF"/>
                </a:solidFill>
                <a:latin typeface="Courier New"/>
                <a:ea typeface="Courier New"/>
                <a:cs typeface="Courier New"/>
                <a:sym typeface="Courier New"/>
              </a:rPr>
              <a:t>(*</a:t>
            </a:r>
            <a:r>
              <a:rPr b="1" lang="en" sz="1300">
                <a:solidFill>
                  <a:srgbClr val="E06C75"/>
                </a:solidFill>
                <a:latin typeface="Courier New"/>
                <a:ea typeface="Courier New"/>
                <a:cs typeface="Courier New"/>
                <a:sym typeface="Courier New"/>
              </a:rPr>
              <a:t>pair</a:t>
            </a:r>
            <a:r>
              <a:rPr b="1" lang="en" sz="1300">
                <a:solidFill>
                  <a:srgbClr val="ABB2BF"/>
                </a:solidFill>
                <a:latin typeface="Courier New"/>
                <a:ea typeface="Courier New"/>
                <a:cs typeface="Courier New"/>
                <a:sym typeface="Courier New"/>
              </a:rPr>
              <a:t>)</a:t>
            </a:r>
            <a:r>
              <a:rPr b="1" lang="en" sz="1300">
                <a:solidFill>
                  <a:srgbClr val="D19A66"/>
                </a:solidFill>
                <a:latin typeface="Courier New"/>
                <a:ea typeface="Courier New"/>
                <a:cs typeface="Courier New"/>
                <a:sym typeface="Courier New"/>
              </a:rPr>
              <a:t>}</a:t>
            </a:r>
            <a:r>
              <a:rPr b="1" lang="en" sz="1300">
                <a:solidFill>
                  <a:srgbClr val="98C379"/>
                </a:solidFill>
                <a:latin typeface="Courier New"/>
                <a:ea typeface="Courier New"/>
                <a:cs typeface="Courier New"/>
                <a:sym typeface="Courier New"/>
              </a:rPr>
              <a:t>'</a:t>
            </a:r>
            <a:r>
              <a:rPr b="1" lang="en" sz="1300">
                <a:solidFill>
                  <a:srgbClr val="ABB2BF"/>
                </a:solidFill>
                <a:latin typeface="Courier New"/>
                <a:ea typeface="Courier New"/>
                <a:cs typeface="Courier New"/>
                <a:sym typeface="Courier New"/>
              </a:rPr>
              <a:t>)</a:t>
            </a:r>
            <a:endParaRPr b="1" sz="1300"/>
          </a:p>
        </p:txBody>
      </p:sp>
      <p:sp>
        <p:nvSpPr>
          <p:cNvPr id="112" name="Google Shape;112;p18"/>
          <p:cNvSpPr txBox="1"/>
          <p:nvPr/>
        </p:nvSpPr>
        <p:spPr>
          <a:xfrm>
            <a:off x="5310225" y="2048025"/>
            <a:ext cx="2803800" cy="25398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b="1" i="1" lang="en" sz="1800">
                <a:solidFill>
                  <a:srgbClr val="ABB2BF"/>
                </a:solidFill>
                <a:latin typeface="Courier New"/>
                <a:ea typeface="Courier New"/>
                <a:cs typeface="Courier New"/>
                <a:sym typeface="Courier New"/>
              </a:rPr>
              <a:t>gcd(</a:t>
            </a:r>
            <a:r>
              <a:rPr b="1" i="1" lang="en" sz="1800">
                <a:solidFill>
                  <a:srgbClr val="E06C75"/>
                </a:solidFill>
                <a:latin typeface="Courier New"/>
                <a:ea typeface="Courier New"/>
                <a:cs typeface="Courier New"/>
                <a:sym typeface="Courier New"/>
              </a:rPr>
              <a:t>469</a:t>
            </a:r>
            <a:r>
              <a:rPr b="1" i="1" lang="en" sz="1800">
                <a:solidFill>
                  <a:srgbClr val="ABB2BF"/>
                </a:solidFill>
                <a:latin typeface="Courier New"/>
                <a:ea typeface="Courier New"/>
                <a:cs typeface="Courier New"/>
                <a:sym typeface="Courier New"/>
              </a:rPr>
              <a:t>, </a:t>
            </a:r>
            <a:r>
              <a:rPr b="1" i="1" lang="en" sz="1800">
                <a:solidFill>
                  <a:srgbClr val="E06C75"/>
                </a:solidFill>
                <a:latin typeface="Courier New"/>
                <a:ea typeface="Courier New"/>
                <a:cs typeface="Courier New"/>
                <a:sym typeface="Courier New"/>
              </a:rPr>
              <a:t>671</a:t>
            </a:r>
            <a:r>
              <a:rPr b="1" i="1" lang="en" sz="1800">
                <a:solidFill>
                  <a:srgbClr val="ABB2BF"/>
                </a:solidFill>
                <a:latin typeface="Courier New"/>
                <a:ea typeface="Courier New"/>
                <a:cs typeface="Courier New"/>
                <a:sym typeface="Courier New"/>
              </a:rPr>
              <a:t>) = 1</a:t>
            </a:r>
            <a:endParaRPr b="1" i="1" sz="18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i="1" lang="en" sz="1800">
                <a:solidFill>
                  <a:srgbClr val="ABB2BF"/>
                </a:solidFill>
                <a:latin typeface="Courier New"/>
                <a:ea typeface="Courier New"/>
                <a:cs typeface="Courier New"/>
                <a:sym typeface="Courier New"/>
              </a:rPr>
              <a:t>gcd(</a:t>
            </a:r>
            <a:r>
              <a:rPr b="1" i="1" lang="en" sz="1800">
                <a:solidFill>
                  <a:srgbClr val="E06C75"/>
                </a:solidFill>
                <a:latin typeface="Courier New"/>
                <a:ea typeface="Courier New"/>
                <a:cs typeface="Courier New"/>
                <a:sym typeface="Courier New"/>
              </a:rPr>
              <a:t>469</a:t>
            </a:r>
            <a:r>
              <a:rPr b="1" i="1" lang="en" sz="1800">
                <a:solidFill>
                  <a:srgbClr val="ABB2BF"/>
                </a:solidFill>
                <a:latin typeface="Courier New"/>
                <a:ea typeface="Courier New"/>
                <a:cs typeface="Courier New"/>
                <a:sym typeface="Courier New"/>
              </a:rPr>
              <a:t>, </a:t>
            </a:r>
            <a:r>
              <a:rPr b="1" i="1" lang="en" sz="1800">
                <a:solidFill>
                  <a:srgbClr val="E06C75"/>
                </a:solidFill>
                <a:latin typeface="Courier New"/>
                <a:ea typeface="Courier New"/>
                <a:cs typeface="Courier New"/>
                <a:sym typeface="Courier New"/>
              </a:rPr>
              <a:t>413</a:t>
            </a:r>
            <a:r>
              <a:rPr b="1" i="1" lang="en" sz="1800">
                <a:solidFill>
                  <a:srgbClr val="ABB2BF"/>
                </a:solidFill>
                <a:latin typeface="Courier New"/>
                <a:ea typeface="Courier New"/>
                <a:cs typeface="Courier New"/>
                <a:sym typeface="Courier New"/>
              </a:rPr>
              <a:t>) = </a:t>
            </a:r>
            <a:r>
              <a:rPr b="1" i="1" lang="en" sz="1800">
                <a:solidFill>
                  <a:srgbClr val="4DAFE4"/>
                </a:solidFill>
                <a:latin typeface="Courier New"/>
                <a:ea typeface="Courier New"/>
                <a:cs typeface="Courier New"/>
                <a:sym typeface="Courier New"/>
              </a:rPr>
              <a:t>7</a:t>
            </a:r>
            <a:endParaRPr b="1" i="1" sz="1800">
              <a:solidFill>
                <a:srgbClr val="4DAFE4"/>
              </a:solidFill>
              <a:latin typeface="Courier New"/>
              <a:ea typeface="Courier New"/>
              <a:cs typeface="Courier New"/>
              <a:sym typeface="Courier New"/>
            </a:endParaRPr>
          </a:p>
          <a:p>
            <a:pPr indent="0" lvl="0" marL="0" rtl="0" algn="l">
              <a:lnSpc>
                <a:spcPct val="150000"/>
              </a:lnSpc>
              <a:spcBef>
                <a:spcPts val="0"/>
              </a:spcBef>
              <a:spcAft>
                <a:spcPts val="0"/>
              </a:spcAft>
              <a:buNone/>
            </a:pPr>
            <a:r>
              <a:rPr b="1" i="1" lang="en" sz="1800">
                <a:solidFill>
                  <a:srgbClr val="ABB2BF"/>
                </a:solidFill>
                <a:latin typeface="Courier New"/>
                <a:ea typeface="Courier New"/>
                <a:cs typeface="Courier New"/>
                <a:sym typeface="Courier New"/>
              </a:rPr>
              <a:t>gcd(</a:t>
            </a:r>
            <a:r>
              <a:rPr b="1" i="1" lang="en" sz="1800">
                <a:solidFill>
                  <a:srgbClr val="E06C75"/>
                </a:solidFill>
                <a:latin typeface="Courier New"/>
                <a:ea typeface="Courier New"/>
                <a:cs typeface="Courier New"/>
                <a:sym typeface="Courier New"/>
              </a:rPr>
              <a:t>469</a:t>
            </a:r>
            <a:r>
              <a:rPr b="1" i="1" lang="en" sz="1800">
                <a:solidFill>
                  <a:srgbClr val="ABB2BF"/>
                </a:solidFill>
                <a:latin typeface="Courier New"/>
                <a:ea typeface="Courier New"/>
                <a:cs typeface="Courier New"/>
                <a:sym typeface="Courier New"/>
              </a:rPr>
              <a:t>, </a:t>
            </a:r>
            <a:r>
              <a:rPr b="1" i="1" lang="en" sz="1800">
                <a:solidFill>
                  <a:srgbClr val="E06C75"/>
                </a:solidFill>
                <a:latin typeface="Courier New"/>
                <a:ea typeface="Courier New"/>
                <a:cs typeface="Courier New"/>
                <a:sym typeface="Courier New"/>
              </a:rPr>
              <a:t>901</a:t>
            </a:r>
            <a:r>
              <a:rPr b="1" i="1" lang="en" sz="1800">
                <a:solidFill>
                  <a:srgbClr val="ABB2BF"/>
                </a:solidFill>
                <a:latin typeface="Courier New"/>
                <a:ea typeface="Courier New"/>
                <a:cs typeface="Courier New"/>
                <a:sym typeface="Courier New"/>
              </a:rPr>
              <a:t>) = 1</a:t>
            </a:r>
            <a:endParaRPr b="1" i="1" sz="18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i="1" lang="en" sz="1800">
                <a:solidFill>
                  <a:srgbClr val="ABB2BF"/>
                </a:solidFill>
                <a:latin typeface="Courier New"/>
                <a:ea typeface="Courier New"/>
                <a:cs typeface="Courier New"/>
                <a:sym typeface="Courier New"/>
              </a:rPr>
              <a:t>gcd(</a:t>
            </a:r>
            <a:r>
              <a:rPr b="1" i="1" lang="en" sz="1800">
                <a:solidFill>
                  <a:srgbClr val="E06C75"/>
                </a:solidFill>
                <a:latin typeface="Courier New"/>
                <a:ea typeface="Courier New"/>
                <a:cs typeface="Courier New"/>
                <a:sym typeface="Courier New"/>
              </a:rPr>
              <a:t>671</a:t>
            </a:r>
            <a:r>
              <a:rPr b="1" i="1" lang="en" sz="1800">
                <a:solidFill>
                  <a:srgbClr val="ABB2BF"/>
                </a:solidFill>
                <a:latin typeface="Courier New"/>
                <a:ea typeface="Courier New"/>
                <a:cs typeface="Courier New"/>
                <a:sym typeface="Courier New"/>
              </a:rPr>
              <a:t>, </a:t>
            </a:r>
            <a:r>
              <a:rPr b="1" i="1" lang="en" sz="1800">
                <a:solidFill>
                  <a:srgbClr val="E06C75"/>
                </a:solidFill>
                <a:latin typeface="Courier New"/>
                <a:ea typeface="Courier New"/>
                <a:cs typeface="Courier New"/>
                <a:sym typeface="Courier New"/>
              </a:rPr>
              <a:t>413</a:t>
            </a:r>
            <a:r>
              <a:rPr b="1" i="1" lang="en" sz="1800">
                <a:solidFill>
                  <a:srgbClr val="ABB2BF"/>
                </a:solidFill>
                <a:latin typeface="Courier New"/>
                <a:ea typeface="Courier New"/>
                <a:cs typeface="Courier New"/>
                <a:sym typeface="Courier New"/>
              </a:rPr>
              <a:t>) = 1</a:t>
            </a:r>
            <a:endParaRPr b="1" i="1" sz="18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i="1" lang="en" sz="1800">
                <a:solidFill>
                  <a:srgbClr val="ABB2BF"/>
                </a:solidFill>
                <a:latin typeface="Courier New"/>
                <a:ea typeface="Courier New"/>
                <a:cs typeface="Courier New"/>
                <a:sym typeface="Courier New"/>
              </a:rPr>
              <a:t>gcd(</a:t>
            </a:r>
            <a:r>
              <a:rPr b="1" i="1" lang="en" sz="1800">
                <a:solidFill>
                  <a:srgbClr val="E06C75"/>
                </a:solidFill>
                <a:latin typeface="Courier New"/>
                <a:ea typeface="Courier New"/>
                <a:cs typeface="Courier New"/>
                <a:sym typeface="Courier New"/>
              </a:rPr>
              <a:t>671</a:t>
            </a:r>
            <a:r>
              <a:rPr b="1" i="1" lang="en" sz="1800">
                <a:solidFill>
                  <a:srgbClr val="ABB2BF"/>
                </a:solidFill>
                <a:latin typeface="Courier New"/>
                <a:ea typeface="Courier New"/>
                <a:cs typeface="Courier New"/>
                <a:sym typeface="Courier New"/>
              </a:rPr>
              <a:t>, </a:t>
            </a:r>
            <a:r>
              <a:rPr b="1" i="1" lang="en" sz="1800">
                <a:solidFill>
                  <a:srgbClr val="E06C75"/>
                </a:solidFill>
                <a:latin typeface="Courier New"/>
                <a:ea typeface="Courier New"/>
                <a:cs typeface="Courier New"/>
                <a:sym typeface="Courier New"/>
              </a:rPr>
              <a:t>901</a:t>
            </a:r>
            <a:r>
              <a:rPr b="1" i="1" lang="en" sz="1800">
                <a:solidFill>
                  <a:srgbClr val="ABB2BF"/>
                </a:solidFill>
                <a:latin typeface="Courier New"/>
                <a:ea typeface="Courier New"/>
                <a:cs typeface="Courier New"/>
                <a:sym typeface="Courier New"/>
              </a:rPr>
              <a:t>) = 1</a:t>
            </a:r>
            <a:endParaRPr b="1" i="1" sz="1800">
              <a:solidFill>
                <a:srgbClr val="ABB2BF"/>
              </a:solidFill>
              <a:latin typeface="Courier New"/>
              <a:ea typeface="Courier New"/>
              <a:cs typeface="Courier New"/>
              <a:sym typeface="Courier New"/>
            </a:endParaRPr>
          </a:p>
          <a:p>
            <a:pPr indent="0" lvl="0" marL="0" rtl="0" algn="l">
              <a:lnSpc>
                <a:spcPct val="150000"/>
              </a:lnSpc>
              <a:spcBef>
                <a:spcPts val="0"/>
              </a:spcBef>
              <a:spcAft>
                <a:spcPts val="0"/>
              </a:spcAft>
              <a:buNone/>
            </a:pPr>
            <a:r>
              <a:rPr b="1" i="1" lang="en" sz="1800">
                <a:solidFill>
                  <a:srgbClr val="ABB2BF"/>
                </a:solidFill>
                <a:latin typeface="Courier New"/>
                <a:ea typeface="Courier New"/>
                <a:cs typeface="Courier New"/>
                <a:sym typeface="Courier New"/>
              </a:rPr>
              <a:t>gcd(</a:t>
            </a:r>
            <a:r>
              <a:rPr b="1" i="1" lang="en" sz="1800">
                <a:solidFill>
                  <a:srgbClr val="E06C75"/>
                </a:solidFill>
                <a:latin typeface="Courier New"/>
                <a:ea typeface="Courier New"/>
                <a:cs typeface="Courier New"/>
                <a:sym typeface="Courier New"/>
              </a:rPr>
              <a:t>413</a:t>
            </a:r>
            <a:r>
              <a:rPr b="1" i="1" lang="en" sz="1800">
                <a:solidFill>
                  <a:srgbClr val="ABB2BF"/>
                </a:solidFill>
                <a:latin typeface="Courier New"/>
                <a:ea typeface="Courier New"/>
                <a:cs typeface="Courier New"/>
                <a:sym typeface="Courier New"/>
              </a:rPr>
              <a:t>, </a:t>
            </a:r>
            <a:r>
              <a:rPr b="1" i="1" lang="en" sz="1800">
                <a:solidFill>
                  <a:srgbClr val="E06C75"/>
                </a:solidFill>
                <a:latin typeface="Courier New"/>
                <a:ea typeface="Courier New"/>
                <a:cs typeface="Courier New"/>
                <a:sym typeface="Courier New"/>
              </a:rPr>
              <a:t>901</a:t>
            </a:r>
            <a:r>
              <a:rPr b="1" i="1" lang="en" sz="1800">
                <a:solidFill>
                  <a:srgbClr val="ABB2BF"/>
                </a:solidFill>
                <a:latin typeface="Courier New"/>
                <a:ea typeface="Courier New"/>
                <a:cs typeface="Courier New"/>
                <a:sym typeface="Courier New"/>
              </a:rPr>
              <a:t>) = 1</a:t>
            </a:r>
            <a:endParaRPr b="1" i="1" sz="1800">
              <a:solidFill>
                <a:srgbClr val="ABB2BF"/>
              </a:solidFill>
              <a:latin typeface="Courier New"/>
              <a:ea typeface="Courier New"/>
              <a:cs typeface="Courier New"/>
              <a:sym typeface="Courier New"/>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Batch GCD circa 2004 AD (Bernstein)</a:t>
            </a:r>
            <a:endParaRPr/>
          </a:p>
        </p:txBody>
      </p:sp>
      <p:sp>
        <p:nvSpPr>
          <p:cNvPr id="118" name="Google Shape;118;p19"/>
          <p:cNvSpPr txBox="1"/>
          <p:nvPr>
            <p:ph idx="1" type="body"/>
          </p:nvPr>
        </p:nvSpPr>
        <p:spPr>
          <a:xfrm>
            <a:off x="311700" y="1426800"/>
            <a:ext cx="3999900" cy="300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2700"/>
              <a:t>Product Tree</a:t>
            </a:r>
            <a:endParaRPr sz="1700"/>
          </a:p>
          <a:p>
            <a:pPr indent="0" lvl="0" marL="0" rtl="0" algn="ctr">
              <a:spcBef>
                <a:spcPts val="1200"/>
              </a:spcBef>
              <a:spcAft>
                <a:spcPts val="0"/>
              </a:spcAft>
              <a:buNone/>
            </a:pPr>
            <a:r>
              <a:rPr b="1" lang="en" sz="1800"/>
              <a:t>Building:</a:t>
            </a:r>
            <a:endParaRPr b="1" sz="1800"/>
          </a:p>
          <a:p>
            <a:pPr indent="0" lvl="0" marL="0" rtl="0" algn="ctr">
              <a:spcBef>
                <a:spcPts val="1200"/>
              </a:spcBef>
              <a:spcAft>
                <a:spcPts val="1200"/>
              </a:spcAft>
              <a:buNone/>
            </a:pPr>
            <a:r>
              <a:rPr lang="en" sz="1700">
                <a:latin typeface="Roboto Mono"/>
                <a:ea typeface="Roboto Mono"/>
                <a:cs typeface="Roboto Mono"/>
                <a:sym typeface="Roboto Mono"/>
              </a:rPr>
              <a:t>child1 * child2 = parent</a:t>
            </a:r>
            <a:endParaRPr sz="1700">
              <a:latin typeface="Roboto Mono"/>
              <a:ea typeface="Roboto Mono"/>
              <a:cs typeface="Roboto Mono"/>
              <a:sym typeface="Roboto Mono"/>
            </a:endParaRPr>
          </a:p>
        </p:txBody>
      </p:sp>
      <p:sp>
        <p:nvSpPr>
          <p:cNvPr id="119" name="Google Shape;119;p19"/>
          <p:cNvSpPr txBox="1"/>
          <p:nvPr>
            <p:ph idx="1" type="body"/>
          </p:nvPr>
        </p:nvSpPr>
        <p:spPr>
          <a:xfrm>
            <a:off x="4572000" y="1426800"/>
            <a:ext cx="3999900" cy="300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2700"/>
              <a:t>Remainder Tree</a:t>
            </a:r>
            <a:endParaRPr sz="1700"/>
          </a:p>
          <a:p>
            <a:pPr indent="0" lvl="0" marL="0" rtl="0" algn="ctr">
              <a:spcBef>
                <a:spcPts val="1200"/>
              </a:spcBef>
              <a:spcAft>
                <a:spcPts val="0"/>
              </a:spcAft>
              <a:buNone/>
            </a:pPr>
            <a:r>
              <a:rPr b="1" lang="en" sz="1800"/>
              <a:t>Decomposing: </a:t>
            </a:r>
            <a:endParaRPr b="1" sz="1800"/>
          </a:p>
          <a:p>
            <a:pPr indent="0" lvl="0" marL="0" rtl="0" algn="ctr">
              <a:spcBef>
                <a:spcPts val="1200"/>
              </a:spcBef>
              <a:spcAft>
                <a:spcPts val="1200"/>
              </a:spcAft>
              <a:buNone/>
            </a:pPr>
            <a:r>
              <a:rPr lang="en" sz="1700">
                <a:latin typeface="Roboto Mono"/>
                <a:ea typeface="Roboto Mono"/>
                <a:cs typeface="Roboto Mono"/>
                <a:sym typeface="Roboto Mono"/>
              </a:rPr>
              <a:t>parent mod child</a:t>
            </a:r>
            <a:r>
              <a:rPr baseline="30000" lang="en" sz="1700">
                <a:latin typeface="Roboto Mono"/>
                <a:ea typeface="Roboto Mono"/>
                <a:cs typeface="Roboto Mono"/>
                <a:sym typeface="Roboto Mono"/>
              </a:rPr>
              <a:t>2</a:t>
            </a:r>
            <a:r>
              <a:rPr lang="en" sz="1700">
                <a:latin typeface="Roboto Mono"/>
                <a:ea typeface="Roboto Mono"/>
                <a:cs typeface="Roboto Mono"/>
                <a:sym typeface="Roboto Mono"/>
              </a:rPr>
              <a:t> = child</a:t>
            </a:r>
            <a:endParaRPr sz="1700">
              <a:latin typeface="Roboto Mono"/>
              <a:ea typeface="Roboto Mono"/>
              <a:cs typeface="Roboto Mono"/>
              <a:sym typeface="Roboto Mono"/>
            </a:endParaRPr>
          </a:p>
        </p:txBody>
      </p:sp>
      <p:sp>
        <p:nvSpPr>
          <p:cNvPr id="120" name="Google Shape;120;p19"/>
          <p:cNvSpPr txBox="1"/>
          <p:nvPr>
            <p:ph idx="1" type="body"/>
          </p:nvPr>
        </p:nvSpPr>
        <p:spPr>
          <a:xfrm>
            <a:off x="725850" y="3376875"/>
            <a:ext cx="7692300" cy="1139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2700"/>
              <a:t>Remainder Tree Leaves</a:t>
            </a:r>
            <a:endParaRPr b="1" sz="1800"/>
          </a:p>
          <a:p>
            <a:pPr indent="0" lvl="0" marL="0" rtl="0" algn="ctr">
              <a:spcBef>
                <a:spcPts val="1200"/>
              </a:spcBef>
              <a:spcAft>
                <a:spcPts val="1200"/>
              </a:spcAft>
              <a:buNone/>
            </a:pPr>
            <a:r>
              <a:rPr lang="en" sz="1700">
                <a:solidFill>
                  <a:schemeClr val="accent4"/>
                </a:solidFill>
              </a:rPr>
              <a:t>gcd</a:t>
            </a:r>
            <a:r>
              <a:rPr lang="en" sz="1700"/>
              <a:t>( remainder/</a:t>
            </a:r>
            <a:r>
              <a:rPr lang="en" sz="1700">
                <a:solidFill>
                  <a:srgbClr val="E06C75"/>
                </a:solidFill>
              </a:rPr>
              <a:t>product</a:t>
            </a:r>
            <a:r>
              <a:rPr lang="en" sz="1700"/>
              <a:t>, </a:t>
            </a:r>
            <a:r>
              <a:rPr lang="en" sz="1700">
                <a:solidFill>
                  <a:srgbClr val="E06C75"/>
                </a:solidFill>
              </a:rPr>
              <a:t>product </a:t>
            </a:r>
            <a:r>
              <a:rPr lang="en" sz="1700"/>
              <a:t>) = </a:t>
            </a:r>
            <a:r>
              <a:rPr lang="en" sz="1700">
                <a:solidFill>
                  <a:srgbClr val="4DAFE4"/>
                </a:solidFill>
              </a:rPr>
              <a:t>shared_factor</a:t>
            </a:r>
            <a:endParaRPr sz="1700">
              <a:solidFill>
                <a:srgbClr val="4DAFE4"/>
              </a:solidFill>
              <a:latin typeface="Roboto Mono"/>
              <a:ea typeface="Roboto Mono"/>
              <a:cs typeface="Roboto Mono"/>
              <a:sym typeface="Roboto Mono"/>
            </a:endParaRPr>
          </a:p>
        </p:txBody>
      </p:sp>
      <p:cxnSp>
        <p:nvCxnSpPr>
          <p:cNvPr id="121" name="Google Shape;121;p19"/>
          <p:cNvCxnSpPr/>
          <p:nvPr/>
        </p:nvCxnSpPr>
        <p:spPr>
          <a:xfrm flipH="1" rot="10800000">
            <a:off x="3703625" y="1751100"/>
            <a:ext cx="1284900" cy="3900"/>
          </a:xfrm>
          <a:prstGeom prst="straightConnector1">
            <a:avLst/>
          </a:prstGeom>
          <a:noFill/>
          <a:ln cap="flat" cmpd="sng" w="38100">
            <a:solidFill>
              <a:schemeClr val="lt2"/>
            </a:solidFill>
            <a:prstDash val="solid"/>
            <a:round/>
            <a:headEnd len="med" w="med" type="none"/>
            <a:tailEnd len="med" w="med" type="triangl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Product Tree</a:t>
            </a:r>
            <a:endParaRPr/>
          </a:p>
        </p:txBody>
      </p:sp>
      <p:cxnSp>
        <p:nvCxnSpPr>
          <p:cNvPr id="127" name="Google Shape;127;p20"/>
          <p:cNvCxnSpPr>
            <a:stCxn id="128" idx="2"/>
            <a:endCxn id="129" idx="0"/>
          </p:cNvCxnSpPr>
          <p:nvPr/>
        </p:nvCxnSpPr>
        <p:spPr>
          <a:xfrm flipH="1" rot="-5400000">
            <a:off x="5123325" y="1724200"/>
            <a:ext cx="574500" cy="1863300"/>
          </a:xfrm>
          <a:prstGeom prst="bentConnector3">
            <a:avLst>
              <a:gd fmla="val 49995" name="adj1"/>
            </a:avLst>
          </a:prstGeom>
          <a:noFill/>
          <a:ln cap="flat" cmpd="sng" w="9525">
            <a:solidFill>
              <a:schemeClr val="lt2"/>
            </a:solidFill>
            <a:prstDash val="solid"/>
            <a:round/>
            <a:headEnd len="med" w="med" type="diamond"/>
            <a:tailEnd len="med" w="med" type="diamond"/>
          </a:ln>
        </p:spPr>
      </p:cxnSp>
      <p:cxnSp>
        <p:nvCxnSpPr>
          <p:cNvPr id="130" name="Google Shape;130;p20"/>
          <p:cNvCxnSpPr>
            <a:stCxn id="131" idx="2"/>
            <a:endCxn id="132" idx="0"/>
          </p:cNvCxnSpPr>
          <p:nvPr/>
        </p:nvCxnSpPr>
        <p:spPr>
          <a:xfrm flipH="1" rot="-5400000">
            <a:off x="2868900" y="3460238"/>
            <a:ext cx="711000" cy="845400"/>
          </a:xfrm>
          <a:prstGeom prst="bentConnector3">
            <a:avLst>
              <a:gd fmla="val 50000" name="adj1"/>
            </a:avLst>
          </a:prstGeom>
          <a:noFill/>
          <a:ln cap="flat" cmpd="sng" w="9525">
            <a:solidFill>
              <a:schemeClr val="lt2"/>
            </a:solidFill>
            <a:prstDash val="solid"/>
            <a:round/>
            <a:headEnd len="med" w="med" type="diamond"/>
            <a:tailEnd len="med" w="med" type="diamond"/>
          </a:ln>
        </p:spPr>
      </p:cxnSp>
      <p:cxnSp>
        <p:nvCxnSpPr>
          <p:cNvPr id="133" name="Google Shape;133;p20"/>
          <p:cNvCxnSpPr>
            <a:stCxn id="134" idx="0"/>
            <a:endCxn id="131" idx="2"/>
          </p:cNvCxnSpPr>
          <p:nvPr/>
        </p:nvCxnSpPr>
        <p:spPr>
          <a:xfrm rot="-5400000">
            <a:off x="2023650" y="3460238"/>
            <a:ext cx="711000" cy="845400"/>
          </a:xfrm>
          <a:prstGeom prst="bentConnector3">
            <a:avLst>
              <a:gd fmla="val 50000" name="adj1"/>
            </a:avLst>
          </a:prstGeom>
          <a:noFill/>
          <a:ln cap="flat" cmpd="sng" w="9525">
            <a:solidFill>
              <a:schemeClr val="lt2"/>
            </a:solidFill>
            <a:prstDash val="solid"/>
            <a:round/>
            <a:headEnd len="med" w="med" type="diamond"/>
            <a:tailEnd len="med" w="med" type="diamond"/>
          </a:ln>
        </p:spPr>
      </p:cxnSp>
      <p:cxnSp>
        <p:nvCxnSpPr>
          <p:cNvPr id="135" name="Google Shape;135;p20"/>
          <p:cNvCxnSpPr>
            <a:stCxn id="129" idx="2"/>
            <a:endCxn id="136" idx="0"/>
          </p:cNvCxnSpPr>
          <p:nvPr/>
        </p:nvCxnSpPr>
        <p:spPr>
          <a:xfrm flipH="1" rot="-5400000">
            <a:off x="6409500" y="3460238"/>
            <a:ext cx="711000" cy="845400"/>
          </a:xfrm>
          <a:prstGeom prst="bentConnector3">
            <a:avLst>
              <a:gd fmla="val 50000" name="adj1"/>
            </a:avLst>
          </a:prstGeom>
          <a:noFill/>
          <a:ln cap="flat" cmpd="sng" w="9525">
            <a:solidFill>
              <a:schemeClr val="lt2"/>
            </a:solidFill>
            <a:prstDash val="solid"/>
            <a:round/>
            <a:headEnd len="med" w="med" type="diamond"/>
            <a:tailEnd len="med" w="med" type="diamond"/>
          </a:ln>
        </p:spPr>
      </p:cxnSp>
      <p:cxnSp>
        <p:nvCxnSpPr>
          <p:cNvPr id="137" name="Google Shape;137;p20"/>
          <p:cNvCxnSpPr>
            <a:stCxn id="138" idx="0"/>
            <a:endCxn id="129" idx="2"/>
          </p:cNvCxnSpPr>
          <p:nvPr/>
        </p:nvCxnSpPr>
        <p:spPr>
          <a:xfrm rot="-5400000">
            <a:off x="5564250" y="3460238"/>
            <a:ext cx="711000" cy="845400"/>
          </a:xfrm>
          <a:prstGeom prst="bentConnector3">
            <a:avLst>
              <a:gd fmla="val 50000" name="adj1"/>
            </a:avLst>
          </a:prstGeom>
          <a:noFill/>
          <a:ln cap="flat" cmpd="sng" w="9525">
            <a:solidFill>
              <a:schemeClr val="lt2"/>
            </a:solidFill>
            <a:prstDash val="solid"/>
            <a:round/>
            <a:headEnd len="med" w="med" type="diamond"/>
            <a:tailEnd len="med" w="med" type="diamond"/>
          </a:ln>
        </p:spPr>
      </p:cxnSp>
      <p:cxnSp>
        <p:nvCxnSpPr>
          <p:cNvPr id="139" name="Google Shape;139;p20"/>
          <p:cNvCxnSpPr>
            <a:stCxn id="131" idx="0"/>
            <a:endCxn id="128" idx="2"/>
          </p:cNvCxnSpPr>
          <p:nvPr/>
        </p:nvCxnSpPr>
        <p:spPr>
          <a:xfrm rot="-5400000">
            <a:off x="3353100" y="1817138"/>
            <a:ext cx="574500" cy="1677300"/>
          </a:xfrm>
          <a:prstGeom prst="bentConnector3">
            <a:avLst>
              <a:gd fmla="val 49995" name="adj1"/>
            </a:avLst>
          </a:prstGeom>
          <a:noFill/>
          <a:ln cap="flat" cmpd="sng" w="9525">
            <a:solidFill>
              <a:schemeClr val="lt2"/>
            </a:solidFill>
            <a:prstDash val="solid"/>
            <a:round/>
            <a:headEnd len="med" w="med" type="diamond"/>
            <a:tailEnd len="med" w="med" type="diamond"/>
          </a:ln>
        </p:spPr>
      </p:cxnSp>
      <p:sp>
        <p:nvSpPr>
          <p:cNvPr id="128" name="Google Shape;128;p20"/>
          <p:cNvSpPr txBox="1"/>
          <p:nvPr/>
        </p:nvSpPr>
        <p:spPr>
          <a:xfrm>
            <a:off x="2965275" y="1784200"/>
            <a:ext cx="30273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98C379"/>
                </a:solidFill>
                <a:latin typeface="Roboto"/>
                <a:ea typeface="Roboto"/>
                <a:cs typeface="Roboto"/>
                <a:sym typeface="Roboto"/>
              </a:rPr>
              <a:t>117103588987</a:t>
            </a:r>
            <a:endParaRPr sz="2400">
              <a:solidFill>
                <a:srgbClr val="98C379"/>
              </a:solidFill>
              <a:latin typeface="Roboto"/>
              <a:ea typeface="Roboto"/>
              <a:cs typeface="Roboto"/>
              <a:sym typeface="Roboto"/>
            </a:endParaRPr>
          </a:p>
        </p:txBody>
      </p:sp>
      <p:sp>
        <p:nvSpPr>
          <p:cNvPr id="131" name="Google Shape;131;p20"/>
          <p:cNvSpPr txBox="1"/>
          <p:nvPr/>
        </p:nvSpPr>
        <p:spPr>
          <a:xfrm>
            <a:off x="2032650" y="2943038"/>
            <a:ext cx="15381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chemeClr val="lt2"/>
                </a:solidFill>
                <a:latin typeface="Roboto"/>
                <a:ea typeface="Roboto"/>
                <a:cs typeface="Roboto"/>
                <a:sym typeface="Roboto"/>
              </a:rPr>
              <a:t>314699</a:t>
            </a:r>
            <a:endParaRPr sz="2400">
              <a:solidFill>
                <a:schemeClr val="lt2"/>
              </a:solidFill>
              <a:latin typeface="Roboto"/>
              <a:ea typeface="Roboto"/>
              <a:cs typeface="Roboto"/>
              <a:sym typeface="Roboto"/>
            </a:endParaRPr>
          </a:p>
        </p:txBody>
      </p:sp>
      <p:sp>
        <p:nvSpPr>
          <p:cNvPr id="129" name="Google Shape;129;p20"/>
          <p:cNvSpPr txBox="1"/>
          <p:nvPr/>
        </p:nvSpPr>
        <p:spPr>
          <a:xfrm>
            <a:off x="5573250" y="2943038"/>
            <a:ext cx="15381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chemeClr val="lt2"/>
                </a:solidFill>
                <a:latin typeface="Roboto"/>
                <a:ea typeface="Roboto"/>
                <a:cs typeface="Roboto"/>
                <a:sym typeface="Roboto"/>
              </a:rPr>
              <a:t>372113</a:t>
            </a:r>
            <a:endParaRPr sz="2400">
              <a:solidFill>
                <a:schemeClr val="lt2"/>
              </a:solidFill>
              <a:latin typeface="Roboto"/>
              <a:ea typeface="Roboto"/>
              <a:cs typeface="Roboto"/>
              <a:sym typeface="Roboto"/>
            </a:endParaRPr>
          </a:p>
        </p:txBody>
      </p:sp>
      <p:sp>
        <p:nvSpPr>
          <p:cNvPr id="136" name="Google Shape;136;p20"/>
          <p:cNvSpPr txBox="1"/>
          <p:nvPr/>
        </p:nvSpPr>
        <p:spPr>
          <a:xfrm>
            <a:off x="6418500" y="4238438"/>
            <a:ext cx="15381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E06C75"/>
                </a:solidFill>
                <a:latin typeface="Roboto"/>
                <a:ea typeface="Roboto"/>
                <a:cs typeface="Roboto"/>
                <a:sym typeface="Roboto"/>
              </a:rPr>
              <a:t>901</a:t>
            </a:r>
            <a:endParaRPr sz="2400">
              <a:solidFill>
                <a:srgbClr val="E06C75"/>
              </a:solidFill>
              <a:latin typeface="Roboto"/>
              <a:ea typeface="Roboto"/>
              <a:cs typeface="Roboto"/>
              <a:sym typeface="Roboto"/>
            </a:endParaRPr>
          </a:p>
        </p:txBody>
      </p:sp>
      <p:sp>
        <p:nvSpPr>
          <p:cNvPr id="138" name="Google Shape;138;p20"/>
          <p:cNvSpPr txBox="1"/>
          <p:nvPr/>
        </p:nvSpPr>
        <p:spPr>
          <a:xfrm>
            <a:off x="4728000" y="4238438"/>
            <a:ext cx="15381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E06C75"/>
                </a:solidFill>
                <a:latin typeface="Roboto"/>
                <a:ea typeface="Roboto"/>
                <a:cs typeface="Roboto"/>
                <a:sym typeface="Roboto"/>
              </a:rPr>
              <a:t>413</a:t>
            </a:r>
            <a:endParaRPr sz="2400">
              <a:solidFill>
                <a:srgbClr val="E06C75"/>
              </a:solidFill>
              <a:latin typeface="Roboto"/>
              <a:ea typeface="Roboto"/>
              <a:cs typeface="Roboto"/>
              <a:sym typeface="Roboto"/>
            </a:endParaRPr>
          </a:p>
        </p:txBody>
      </p:sp>
      <p:sp>
        <p:nvSpPr>
          <p:cNvPr id="132" name="Google Shape;132;p20"/>
          <p:cNvSpPr txBox="1"/>
          <p:nvPr/>
        </p:nvSpPr>
        <p:spPr>
          <a:xfrm>
            <a:off x="2877900" y="4238438"/>
            <a:ext cx="15381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E06C75"/>
                </a:solidFill>
                <a:latin typeface="Roboto"/>
                <a:ea typeface="Roboto"/>
                <a:cs typeface="Roboto"/>
                <a:sym typeface="Roboto"/>
              </a:rPr>
              <a:t>671</a:t>
            </a:r>
            <a:endParaRPr sz="2400">
              <a:solidFill>
                <a:srgbClr val="E06C75"/>
              </a:solidFill>
              <a:latin typeface="Roboto"/>
              <a:ea typeface="Roboto"/>
              <a:cs typeface="Roboto"/>
              <a:sym typeface="Roboto"/>
            </a:endParaRPr>
          </a:p>
        </p:txBody>
      </p:sp>
      <p:sp>
        <p:nvSpPr>
          <p:cNvPr id="134" name="Google Shape;134;p20"/>
          <p:cNvSpPr txBox="1"/>
          <p:nvPr/>
        </p:nvSpPr>
        <p:spPr>
          <a:xfrm>
            <a:off x="1187400" y="4238438"/>
            <a:ext cx="15381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E06C75"/>
                </a:solidFill>
                <a:latin typeface="Roboto"/>
                <a:ea typeface="Roboto"/>
                <a:cs typeface="Roboto"/>
                <a:sym typeface="Roboto"/>
              </a:rPr>
              <a:t>469</a:t>
            </a:r>
            <a:endParaRPr sz="2400">
              <a:solidFill>
                <a:srgbClr val="E06C75"/>
              </a:solidFill>
              <a:latin typeface="Roboto"/>
              <a:ea typeface="Roboto"/>
              <a:cs typeface="Roboto"/>
              <a:sym typeface="Roboto"/>
            </a:endParaRPr>
          </a:p>
        </p:txBody>
      </p:sp>
      <p:sp>
        <p:nvSpPr>
          <p:cNvPr id="140" name="Google Shape;140;p20"/>
          <p:cNvSpPr txBox="1"/>
          <p:nvPr>
            <p:ph idx="1" type="body"/>
          </p:nvPr>
        </p:nvSpPr>
        <p:spPr>
          <a:xfrm>
            <a:off x="311700" y="10177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ABB2BF"/>
                </a:solidFill>
              </a:rPr>
              <a:t>Prime products: (</a:t>
            </a:r>
            <a:r>
              <a:rPr lang="en">
                <a:solidFill>
                  <a:srgbClr val="4DAFE4"/>
                </a:solidFill>
              </a:rPr>
              <a:t>7</a:t>
            </a:r>
            <a:r>
              <a:rPr lang="en"/>
              <a:t> x 67) = </a:t>
            </a:r>
            <a:r>
              <a:rPr lang="en">
                <a:solidFill>
                  <a:srgbClr val="E06C75"/>
                </a:solidFill>
              </a:rPr>
              <a:t>469</a:t>
            </a:r>
            <a:r>
              <a:rPr lang="en"/>
              <a:t>; (11 x 61) = </a:t>
            </a:r>
            <a:r>
              <a:rPr lang="en">
                <a:solidFill>
                  <a:srgbClr val="E06C75"/>
                </a:solidFill>
              </a:rPr>
              <a:t>671</a:t>
            </a:r>
            <a:r>
              <a:rPr lang="en"/>
              <a:t>; (</a:t>
            </a:r>
            <a:r>
              <a:rPr lang="en">
                <a:solidFill>
                  <a:srgbClr val="4DAFE4"/>
                </a:solidFill>
              </a:rPr>
              <a:t>7</a:t>
            </a:r>
            <a:r>
              <a:rPr lang="en"/>
              <a:t> x 59) = </a:t>
            </a:r>
            <a:r>
              <a:rPr lang="en">
                <a:solidFill>
                  <a:srgbClr val="E06C75"/>
                </a:solidFill>
              </a:rPr>
              <a:t>413</a:t>
            </a:r>
            <a:r>
              <a:rPr lang="en"/>
              <a:t>; (17 x 53) = </a:t>
            </a:r>
            <a:r>
              <a:rPr lang="en">
                <a:solidFill>
                  <a:srgbClr val="E06C75"/>
                </a:solidFill>
              </a:rPr>
              <a:t>901</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Remainder Tree</a:t>
            </a:r>
            <a:endParaRPr i="1" sz="2000">
              <a:solidFill>
                <a:schemeClr val="lt2"/>
              </a:solidFill>
            </a:endParaRPr>
          </a:p>
        </p:txBody>
      </p:sp>
      <p:cxnSp>
        <p:nvCxnSpPr>
          <p:cNvPr id="146" name="Google Shape;146;p21"/>
          <p:cNvCxnSpPr>
            <a:stCxn id="147" idx="2"/>
            <a:endCxn id="148" idx="0"/>
          </p:cNvCxnSpPr>
          <p:nvPr/>
        </p:nvCxnSpPr>
        <p:spPr>
          <a:xfrm flipH="1" rot="-5400000">
            <a:off x="5424075" y="1171425"/>
            <a:ext cx="398700" cy="2289000"/>
          </a:xfrm>
          <a:prstGeom prst="bentConnector3">
            <a:avLst>
              <a:gd fmla="val 49991" name="adj1"/>
            </a:avLst>
          </a:prstGeom>
          <a:noFill/>
          <a:ln cap="flat" cmpd="sng" w="9525">
            <a:solidFill>
              <a:schemeClr val="lt2"/>
            </a:solidFill>
            <a:prstDash val="solid"/>
            <a:round/>
            <a:headEnd len="med" w="med" type="diamond"/>
            <a:tailEnd len="med" w="med" type="diamond"/>
          </a:ln>
        </p:spPr>
      </p:cxnSp>
      <p:cxnSp>
        <p:nvCxnSpPr>
          <p:cNvPr id="149" name="Google Shape;149;p21"/>
          <p:cNvCxnSpPr>
            <a:stCxn id="150" idx="2"/>
            <a:endCxn id="151" idx="0"/>
          </p:cNvCxnSpPr>
          <p:nvPr/>
        </p:nvCxnSpPr>
        <p:spPr>
          <a:xfrm flipH="1" rot="-5400000">
            <a:off x="2844675" y="2779800"/>
            <a:ext cx="446100" cy="1085700"/>
          </a:xfrm>
          <a:prstGeom prst="bentConnector3">
            <a:avLst>
              <a:gd fmla="val 49983" name="adj1"/>
            </a:avLst>
          </a:prstGeom>
          <a:noFill/>
          <a:ln cap="flat" cmpd="sng" w="9525">
            <a:solidFill>
              <a:schemeClr val="lt2"/>
            </a:solidFill>
            <a:prstDash val="solid"/>
            <a:round/>
            <a:headEnd len="med" w="med" type="diamond"/>
            <a:tailEnd len="med" w="med" type="diamond"/>
          </a:ln>
        </p:spPr>
      </p:cxnSp>
      <p:cxnSp>
        <p:nvCxnSpPr>
          <p:cNvPr id="152" name="Google Shape;152;p21"/>
          <p:cNvCxnSpPr>
            <a:stCxn id="153" idx="0"/>
            <a:endCxn id="150" idx="2"/>
          </p:cNvCxnSpPr>
          <p:nvPr/>
        </p:nvCxnSpPr>
        <p:spPr>
          <a:xfrm rot="-5400000">
            <a:off x="1718325" y="2739000"/>
            <a:ext cx="445800" cy="1167300"/>
          </a:xfrm>
          <a:prstGeom prst="bentConnector3">
            <a:avLst>
              <a:gd fmla="val 50017" name="adj1"/>
            </a:avLst>
          </a:prstGeom>
          <a:noFill/>
          <a:ln cap="flat" cmpd="sng" w="9525">
            <a:solidFill>
              <a:schemeClr val="lt2"/>
            </a:solidFill>
            <a:prstDash val="solid"/>
            <a:round/>
            <a:headEnd len="med" w="med" type="diamond"/>
            <a:tailEnd len="med" w="med" type="diamond"/>
          </a:ln>
        </p:spPr>
      </p:cxnSp>
      <p:cxnSp>
        <p:nvCxnSpPr>
          <p:cNvPr id="154" name="Google Shape;154;p21"/>
          <p:cNvCxnSpPr>
            <a:stCxn id="148" idx="2"/>
            <a:endCxn id="155" idx="0"/>
          </p:cNvCxnSpPr>
          <p:nvPr/>
        </p:nvCxnSpPr>
        <p:spPr>
          <a:xfrm flipH="1" rot="-5400000">
            <a:off x="7080600" y="2787000"/>
            <a:ext cx="446100" cy="1071300"/>
          </a:xfrm>
          <a:prstGeom prst="bentConnector3">
            <a:avLst>
              <a:gd fmla="val 49983" name="adj1"/>
            </a:avLst>
          </a:prstGeom>
          <a:noFill/>
          <a:ln cap="flat" cmpd="sng" w="9525">
            <a:solidFill>
              <a:schemeClr val="lt2"/>
            </a:solidFill>
            <a:prstDash val="solid"/>
            <a:round/>
            <a:headEnd len="med" w="med" type="diamond"/>
            <a:tailEnd len="med" w="med" type="diamond"/>
          </a:ln>
        </p:spPr>
      </p:cxnSp>
      <p:cxnSp>
        <p:nvCxnSpPr>
          <p:cNvPr id="156" name="Google Shape;156;p21"/>
          <p:cNvCxnSpPr>
            <a:stCxn id="157" idx="0"/>
            <a:endCxn id="148" idx="2"/>
          </p:cNvCxnSpPr>
          <p:nvPr/>
        </p:nvCxnSpPr>
        <p:spPr>
          <a:xfrm rot="-5400000">
            <a:off x="5979600" y="2757000"/>
            <a:ext cx="445800" cy="1131300"/>
          </a:xfrm>
          <a:prstGeom prst="bentConnector3">
            <a:avLst>
              <a:gd fmla="val 50017" name="adj1"/>
            </a:avLst>
          </a:prstGeom>
          <a:noFill/>
          <a:ln cap="flat" cmpd="sng" w="9525">
            <a:solidFill>
              <a:schemeClr val="lt2"/>
            </a:solidFill>
            <a:prstDash val="solid"/>
            <a:round/>
            <a:headEnd len="med" w="med" type="diamond"/>
            <a:tailEnd len="med" w="med" type="diamond"/>
          </a:ln>
        </p:spPr>
      </p:cxnSp>
      <p:cxnSp>
        <p:nvCxnSpPr>
          <p:cNvPr id="158" name="Google Shape;158;p21"/>
          <p:cNvCxnSpPr>
            <a:stCxn id="150" idx="0"/>
            <a:endCxn id="147" idx="2"/>
          </p:cNvCxnSpPr>
          <p:nvPr/>
        </p:nvCxnSpPr>
        <p:spPr>
          <a:xfrm rot="-5400000">
            <a:off x="3302625" y="1338750"/>
            <a:ext cx="398700" cy="1954200"/>
          </a:xfrm>
          <a:prstGeom prst="bentConnector3">
            <a:avLst>
              <a:gd fmla="val 49991" name="adj1"/>
            </a:avLst>
          </a:prstGeom>
          <a:noFill/>
          <a:ln cap="flat" cmpd="sng" w="9525">
            <a:solidFill>
              <a:schemeClr val="lt2"/>
            </a:solidFill>
            <a:prstDash val="solid"/>
            <a:round/>
            <a:headEnd len="med" w="med" type="diamond"/>
            <a:tailEnd len="med" w="med" type="diamond"/>
          </a:ln>
        </p:spPr>
      </p:cxnSp>
      <p:sp>
        <p:nvSpPr>
          <p:cNvPr id="147" name="Google Shape;147;p21"/>
          <p:cNvSpPr txBox="1"/>
          <p:nvPr/>
        </p:nvSpPr>
        <p:spPr>
          <a:xfrm>
            <a:off x="2965275" y="1532175"/>
            <a:ext cx="30273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98C379"/>
                </a:solidFill>
                <a:latin typeface="Roboto"/>
                <a:ea typeface="Roboto"/>
                <a:cs typeface="Roboto"/>
                <a:sym typeface="Roboto"/>
              </a:rPr>
              <a:t>117103588987</a:t>
            </a:r>
            <a:endParaRPr sz="1800">
              <a:solidFill>
                <a:srgbClr val="98C379"/>
              </a:solidFill>
              <a:latin typeface="Roboto"/>
              <a:ea typeface="Roboto"/>
              <a:cs typeface="Roboto"/>
              <a:sym typeface="Roboto"/>
            </a:endParaRPr>
          </a:p>
        </p:txBody>
      </p:sp>
      <p:sp>
        <p:nvSpPr>
          <p:cNvPr id="150" name="Google Shape;150;p21"/>
          <p:cNvSpPr txBox="1"/>
          <p:nvPr/>
        </p:nvSpPr>
        <p:spPr>
          <a:xfrm>
            <a:off x="1067025" y="2515200"/>
            <a:ext cx="29157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117103588987 mod (</a:t>
            </a:r>
            <a:r>
              <a:rPr lang="en">
                <a:solidFill>
                  <a:schemeClr val="lt2"/>
                </a:solidFill>
                <a:latin typeface="Roboto"/>
                <a:ea typeface="Roboto"/>
                <a:cs typeface="Roboto"/>
                <a:sym typeface="Roboto"/>
              </a:rPr>
              <a:t>314699)</a:t>
            </a:r>
            <a:r>
              <a:rPr baseline="30000" lang="en">
                <a:solidFill>
                  <a:schemeClr val="lt2"/>
                </a:solidFill>
                <a:latin typeface="Roboto"/>
                <a:ea typeface="Roboto"/>
                <a:cs typeface="Roboto"/>
                <a:sym typeface="Roboto"/>
              </a:rPr>
              <a:t>2 </a:t>
            </a:r>
            <a:r>
              <a:rPr lang="en">
                <a:solidFill>
                  <a:schemeClr val="lt2"/>
                </a:solidFill>
                <a:latin typeface="Roboto"/>
                <a:ea typeface="Roboto"/>
                <a:cs typeface="Roboto"/>
                <a:sym typeface="Roboto"/>
              </a:rPr>
              <a:t>= 18068128386</a:t>
            </a:r>
            <a:endParaRPr>
              <a:solidFill>
                <a:schemeClr val="lt2"/>
              </a:solidFill>
              <a:latin typeface="Roboto"/>
              <a:ea typeface="Roboto"/>
              <a:cs typeface="Roboto"/>
              <a:sym typeface="Roboto"/>
            </a:endParaRPr>
          </a:p>
        </p:txBody>
      </p:sp>
      <p:sp>
        <p:nvSpPr>
          <p:cNvPr id="148" name="Google Shape;148;p21"/>
          <p:cNvSpPr txBox="1"/>
          <p:nvPr/>
        </p:nvSpPr>
        <p:spPr>
          <a:xfrm>
            <a:off x="5372250" y="2515200"/>
            <a:ext cx="27915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117103588987 mod (372113)</a:t>
            </a:r>
            <a:r>
              <a:rPr baseline="30000" lang="en">
                <a:solidFill>
                  <a:schemeClr val="lt2"/>
                </a:solidFill>
                <a:latin typeface="Roboto"/>
                <a:ea typeface="Roboto"/>
                <a:cs typeface="Roboto"/>
                <a:sym typeface="Roboto"/>
              </a:rPr>
              <a:t>2 </a:t>
            </a:r>
            <a:r>
              <a:rPr lang="en">
                <a:solidFill>
                  <a:schemeClr val="lt2"/>
                </a:solidFill>
                <a:latin typeface="Roboto"/>
                <a:ea typeface="Roboto"/>
                <a:cs typeface="Roboto"/>
                <a:sym typeface="Roboto"/>
              </a:rPr>
              <a:t>= 117103588987</a:t>
            </a:r>
            <a:endParaRPr sz="2400">
              <a:solidFill>
                <a:schemeClr val="lt2"/>
              </a:solidFill>
              <a:latin typeface="Roboto"/>
              <a:ea typeface="Roboto"/>
              <a:cs typeface="Roboto"/>
              <a:sym typeface="Roboto"/>
            </a:endParaRPr>
          </a:p>
        </p:txBody>
      </p:sp>
      <p:sp>
        <p:nvSpPr>
          <p:cNvPr id="155" name="Google Shape;155;p21"/>
          <p:cNvSpPr txBox="1"/>
          <p:nvPr/>
        </p:nvSpPr>
        <p:spPr>
          <a:xfrm>
            <a:off x="6930325" y="3545550"/>
            <a:ext cx="18177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117103588987 mod (</a:t>
            </a:r>
            <a:r>
              <a:rPr lang="en">
                <a:solidFill>
                  <a:srgbClr val="E06C75"/>
                </a:solidFill>
                <a:latin typeface="Roboto"/>
                <a:ea typeface="Roboto"/>
                <a:cs typeface="Roboto"/>
                <a:sym typeface="Roboto"/>
              </a:rPr>
              <a:t>901</a:t>
            </a:r>
            <a:r>
              <a:rPr lang="en">
                <a:solidFill>
                  <a:schemeClr val="lt2"/>
                </a:solidFill>
                <a:latin typeface="Roboto"/>
                <a:ea typeface="Roboto"/>
                <a:cs typeface="Roboto"/>
                <a:sym typeface="Roboto"/>
              </a:rPr>
              <a:t>)</a:t>
            </a:r>
            <a:r>
              <a:rPr baseline="30000" lang="en">
                <a:solidFill>
                  <a:schemeClr val="lt2"/>
                </a:solidFill>
                <a:latin typeface="Roboto"/>
                <a:ea typeface="Roboto"/>
                <a:cs typeface="Roboto"/>
                <a:sym typeface="Roboto"/>
              </a:rPr>
              <a:t>2 </a:t>
            </a:r>
            <a:r>
              <a:rPr lang="en">
                <a:solidFill>
                  <a:schemeClr val="lt2"/>
                </a:solidFill>
                <a:latin typeface="Roboto"/>
                <a:ea typeface="Roboto"/>
                <a:cs typeface="Roboto"/>
                <a:sym typeface="Roboto"/>
              </a:rPr>
              <a:t>= 482936</a:t>
            </a:r>
            <a:endParaRPr sz="2400">
              <a:solidFill>
                <a:srgbClr val="E06C75"/>
              </a:solidFill>
              <a:latin typeface="Roboto"/>
              <a:ea typeface="Roboto"/>
              <a:cs typeface="Roboto"/>
              <a:sym typeface="Roboto"/>
            </a:endParaRPr>
          </a:p>
        </p:txBody>
      </p:sp>
      <p:sp>
        <p:nvSpPr>
          <p:cNvPr id="157" name="Google Shape;157;p21"/>
          <p:cNvSpPr txBox="1"/>
          <p:nvPr/>
        </p:nvSpPr>
        <p:spPr>
          <a:xfrm>
            <a:off x="4728000" y="3545550"/>
            <a:ext cx="18177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117103588987</a:t>
            </a:r>
            <a:r>
              <a:rPr lang="en">
                <a:solidFill>
                  <a:schemeClr val="lt2"/>
                </a:solidFill>
                <a:latin typeface="Roboto"/>
                <a:ea typeface="Roboto"/>
                <a:cs typeface="Roboto"/>
                <a:sym typeface="Roboto"/>
              </a:rPr>
              <a:t> mod (</a:t>
            </a:r>
            <a:r>
              <a:rPr lang="en">
                <a:solidFill>
                  <a:srgbClr val="E06C75"/>
                </a:solidFill>
                <a:latin typeface="Roboto"/>
                <a:ea typeface="Roboto"/>
                <a:cs typeface="Roboto"/>
                <a:sym typeface="Roboto"/>
              </a:rPr>
              <a:t>413</a:t>
            </a:r>
            <a:r>
              <a:rPr lang="en">
                <a:solidFill>
                  <a:schemeClr val="lt2"/>
                </a:solidFill>
                <a:latin typeface="Roboto"/>
                <a:ea typeface="Roboto"/>
                <a:cs typeface="Roboto"/>
                <a:sym typeface="Roboto"/>
              </a:rPr>
              <a:t>)</a:t>
            </a:r>
            <a:r>
              <a:rPr baseline="30000" lang="en">
                <a:solidFill>
                  <a:schemeClr val="lt2"/>
                </a:solidFill>
                <a:latin typeface="Roboto"/>
                <a:ea typeface="Roboto"/>
                <a:cs typeface="Roboto"/>
                <a:sym typeface="Roboto"/>
              </a:rPr>
              <a:t>2 </a:t>
            </a:r>
            <a:r>
              <a:rPr lang="en">
                <a:solidFill>
                  <a:schemeClr val="lt2"/>
                </a:solidFill>
                <a:latin typeface="Roboto"/>
                <a:ea typeface="Roboto"/>
                <a:cs typeface="Roboto"/>
                <a:sym typeface="Roboto"/>
              </a:rPr>
              <a:t>= 124313</a:t>
            </a:r>
            <a:endParaRPr sz="2400">
              <a:solidFill>
                <a:srgbClr val="E06C75"/>
              </a:solidFill>
              <a:latin typeface="Roboto"/>
              <a:ea typeface="Roboto"/>
              <a:cs typeface="Roboto"/>
              <a:sym typeface="Roboto"/>
            </a:endParaRPr>
          </a:p>
        </p:txBody>
      </p:sp>
      <p:sp>
        <p:nvSpPr>
          <p:cNvPr id="151" name="Google Shape;151;p21"/>
          <p:cNvSpPr txBox="1"/>
          <p:nvPr/>
        </p:nvSpPr>
        <p:spPr>
          <a:xfrm>
            <a:off x="2742425" y="3545550"/>
            <a:ext cx="17364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18068128386 mod (</a:t>
            </a:r>
            <a:r>
              <a:rPr lang="en">
                <a:solidFill>
                  <a:srgbClr val="E06C75"/>
                </a:solidFill>
                <a:latin typeface="Roboto"/>
                <a:ea typeface="Roboto"/>
                <a:cs typeface="Roboto"/>
                <a:sym typeface="Roboto"/>
              </a:rPr>
              <a:t>671</a:t>
            </a:r>
            <a:r>
              <a:rPr lang="en">
                <a:solidFill>
                  <a:schemeClr val="lt2"/>
                </a:solidFill>
                <a:latin typeface="Roboto"/>
                <a:ea typeface="Roboto"/>
                <a:cs typeface="Roboto"/>
                <a:sym typeface="Roboto"/>
              </a:rPr>
              <a:t>)</a:t>
            </a:r>
            <a:r>
              <a:rPr baseline="30000" lang="en">
                <a:solidFill>
                  <a:schemeClr val="lt2"/>
                </a:solidFill>
                <a:latin typeface="Roboto"/>
                <a:ea typeface="Roboto"/>
                <a:cs typeface="Roboto"/>
                <a:sym typeface="Roboto"/>
              </a:rPr>
              <a:t>2 </a:t>
            </a:r>
            <a:r>
              <a:rPr lang="en">
                <a:solidFill>
                  <a:schemeClr val="lt2"/>
                </a:solidFill>
                <a:latin typeface="Roboto"/>
                <a:ea typeface="Roboto"/>
                <a:cs typeface="Roboto"/>
                <a:sym typeface="Roboto"/>
              </a:rPr>
              <a:t>= 407297</a:t>
            </a:r>
            <a:endParaRPr sz="2400">
              <a:solidFill>
                <a:srgbClr val="E06C75"/>
              </a:solidFill>
              <a:latin typeface="Roboto"/>
              <a:ea typeface="Roboto"/>
              <a:cs typeface="Roboto"/>
              <a:sym typeface="Roboto"/>
            </a:endParaRPr>
          </a:p>
        </p:txBody>
      </p:sp>
      <p:sp>
        <p:nvSpPr>
          <p:cNvPr id="153" name="Google Shape;153;p21"/>
          <p:cNvSpPr txBox="1"/>
          <p:nvPr/>
        </p:nvSpPr>
        <p:spPr>
          <a:xfrm>
            <a:off x="448725" y="3545550"/>
            <a:ext cx="18177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Roboto"/>
                <a:ea typeface="Roboto"/>
                <a:cs typeface="Roboto"/>
                <a:sym typeface="Roboto"/>
              </a:rPr>
              <a:t>18068128386</a:t>
            </a:r>
            <a:r>
              <a:rPr lang="en">
                <a:solidFill>
                  <a:schemeClr val="lt2"/>
                </a:solidFill>
                <a:latin typeface="Roboto"/>
                <a:ea typeface="Roboto"/>
                <a:cs typeface="Roboto"/>
                <a:sym typeface="Roboto"/>
              </a:rPr>
              <a:t> mod (</a:t>
            </a:r>
            <a:r>
              <a:rPr lang="en">
                <a:solidFill>
                  <a:srgbClr val="E06C75"/>
                </a:solidFill>
                <a:latin typeface="Roboto"/>
                <a:ea typeface="Roboto"/>
                <a:cs typeface="Roboto"/>
                <a:sym typeface="Roboto"/>
              </a:rPr>
              <a:t>469</a:t>
            </a:r>
            <a:r>
              <a:rPr lang="en">
                <a:solidFill>
                  <a:schemeClr val="lt2"/>
                </a:solidFill>
                <a:latin typeface="Roboto"/>
                <a:ea typeface="Roboto"/>
                <a:cs typeface="Roboto"/>
                <a:sym typeface="Roboto"/>
              </a:rPr>
              <a:t>)</a:t>
            </a:r>
            <a:r>
              <a:rPr baseline="30000" lang="en">
                <a:solidFill>
                  <a:schemeClr val="lt2"/>
                </a:solidFill>
                <a:latin typeface="Roboto"/>
                <a:ea typeface="Roboto"/>
                <a:cs typeface="Roboto"/>
                <a:sym typeface="Roboto"/>
              </a:rPr>
              <a:t>2 </a:t>
            </a:r>
            <a:r>
              <a:rPr lang="en">
                <a:solidFill>
                  <a:schemeClr val="lt2"/>
                </a:solidFill>
                <a:latin typeface="Roboto"/>
                <a:ea typeface="Roboto"/>
                <a:cs typeface="Roboto"/>
                <a:sym typeface="Roboto"/>
              </a:rPr>
              <a:t>= 91924</a:t>
            </a:r>
            <a:endParaRPr sz="2400">
              <a:solidFill>
                <a:srgbClr val="E06C75"/>
              </a:solidFill>
              <a:latin typeface="Roboto"/>
              <a:ea typeface="Roboto"/>
              <a:cs typeface="Roboto"/>
              <a:sym typeface="Roboto"/>
            </a:endParaRPr>
          </a:p>
        </p:txBody>
      </p:sp>
      <p:sp>
        <p:nvSpPr>
          <p:cNvPr id="159" name="Google Shape;159;p21"/>
          <p:cNvSpPr txBox="1"/>
          <p:nvPr/>
        </p:nvSpPr>
        <p:spPr>
          <a:xfrm>
            <a:off x="213075" y="4356775"/>
            <a:ext cx="22890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accent4"/>
                </a:solidFill>
                <a:latin typeface="Roboto"/>
                <a:ea typeface="Roboto"/>
                <a:cs typeface="Roboto"/>
                <a:sym typeface="Roboto"/>
              </a:rPr>
              <a:t>gcd</a:t>
            </a:r>
            <a:r>
              <a:rPr lang="en">
                <a:solidFill>
                  <a:schemeClr val="lt2"/>
                </a:solidFill>
                <a:latin typeface="Roboto"/>
                <a:ea typeface="Roboto"/>
                <a:cs typeface="Roboto"/>
                <a:sym typeface="Roboto"/>
              </a:rPr>
              <a:t>(</a:t>
            </a:r>
            <a:r>
              <a:rPr lang="en">
                <a:solidFill>
                  <a:schemeClr val="lt2"/>
                </a:solidFill>
                <a:latin typeface="Roboto"/>
                <a:ea typeface="Roboto"/>
                <a:cs typeface="Roboto"/>
                <a:sym typeface="Roboto"/>
              </a:rPr>
              <a:t>91924 / </a:t>
            </a:r>
            <a:r>
              <a:rPr lang="en">
                <a:solidFill>
                  <a:srgbClr val="E06C75"/>
                </a:solidFill>
                <a:latin typeface="Roboto"/>
                <a:ea typeface="Roboto"/>
                <a:cs typeface="Roboto"/>
                <a:sym typeface="Roboto"/>
              </a:rPr>
              <a:t>469</a:t>
            </a:r>
            <a:r>
              <a:rPr lang="en">
                <a:solidFill>
                  <a:schemeClr val="lt2"/>
                </a:solidFill>
                <a:latin typeface="Roboto"/>
                <a:ea typeface="Roboto"/>
                <a:cs typeface="Roboto"/>
                <a:sym typeface="Roboto"/>
              </a:rPr>
              <a:t>, </a:t>
            </a:r>
            <a:r>
              <a:rPr lang="en">
                <a:solidFill>
                  <a:srgbClr val="E06C75"/>
                </a:solidFill>
                <a:latin typeface="Roboto"/>
                <a:ea typeface="Roboto"/>
                <a:cs typeface="Roboto"/>
                <a:sym typeface="Roboto"/>
              </a:rPr>
              <a:t>469</a:t>
            </a:r>
            <a:r>
              <a:rPr lang="en">
                <a:solidFill>
                  <a:schemeClr val="lt2"/>
                </a:solidFill>
                <a:latin typeface="Roboto"/>
                <a:ea typeface="Roboto"/>
                <a:cs typeface="Roboto"/>
                <a:sym typeface="Roboto"/>
              </a:rPr>
              <a:t>)</a:t>
            </a:r>
            <a:endParaRPr>
              <a:solidFill>
                <a:schemeClr val="lt2"/>
              </a:solidFill>
              <a:latin typeface="Roboto"/>
              <a:ea typeface="Roboto"/>
              <a:cs typeface="Roboto"/>
              <a:sym typeface="Roboto"/>
            </a:endParaRPr>
          </a:p>
          <a:p>
            <a:pPr indent="0" lvl="0" marL="0" rtl="0" algn="ctr">
              <a:spcBef>
                <a:spcPts val="0"/>
              </a:spcBef>
              <a:spcAft>
                <a:spcPts val="0"/>
              </a:spcAft>
              <a:buNone/>
            </a:pPr>
            <a:r>
              <a:rPr lang="en">
                <a:solidFill>
                  <a:schemeClr val="lt2"/>
                </a:solidFill>
                <a:latin typeface="Roboto"/>
                <a:ea typeface="Roboto"/>
                <a:cs typeface="Roboto"/>
                <a:sym typeface="Roboto"/>
              </a:rPr>
              <a:t>= </a:t>
            </a:r>
            <a:r>
              <a:rPr b="1" lang="en">
                <a:solidFill>
                  <a:srgbClr val="61AFEF"/>
                </a:solidFill>
                <a:latin typeface="Roboto"/>
                <a:ea typeface="Roboto"/>
                <a:cs typeface="Roboto"/>
                <a:sym typeface="Roboto"/>
              </a:rPr>
              <a:t>7</a:t>
            </a:r>
            <a:endParaRPr b="1" sz="2400">
              <a:solidFill>
                <a:srgbClr val="61AFEF"/>
              </a:solidFill>
              <a:latin typeface="Roboto"/>
              <a:ea typeface="Roboto"/>
              <a:cs typeface="Roboto"/>
              <a:sym typeface="Roboto"/>
            </a:endParaRPr>
          </a:p>
        </p:txBody>
      </p:sp>
      <p:sp>
        <p:nvSpPr>
          <p:cNvPr id="160" name="Google Shape;160;p21"/>
          <p:cNvSpPr txBox="1"/>
          <p:nvPr/>
        </p:nvSpPr>
        <p:spPr>
          <a:xfrm>
            <a:off x="2466125" y="4356775"/>
            <a:ext cx="22890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accent4"/>
                </a:solidFill>
                <a:latin typeface="Roboto"/>
                <a:ea typeface="Roboto"/>
                <a:cs typeface="Roboto"/>
                <a:sym typeface="Roboto"/>
              </a:rPr>
              <a:t>gcd</a:t>
            </a:r>
            <a:r>
              <a:rPr lang="en">
                <a:solidFill>
                  <a:schemeClr val="lt2"/>
                </a:solidFill>
                <a:latin typeface="Roboto"/>
                <a:ea typeface="Roboto"/>
                <a:cs typeface="Roboto"/>
                <a:sym typeface="Roboto"/>
              </a:rPr>
              <a:t>(</a:t>
            </a:r>
            <a:r>
              <a:rPr lang="en">
                <a:solidFill>
                  <a:schemeClr val="lt2"/>
                </a:solidFill>
                <a:latin typeface="Roboto"/>
                <a:ea typeface="Roboto"/>
                <a:cs typeface="Roboto"/>
                <a:sym typeface="Roboto"/>
              </a:rPr>
              <a:t>407297</a:t>
            </a:r>
            <a:r>
              <a:rPr lang="en">
                <a:solidFill>
                  <a:schemeClr val="lt2"/>
                </a:solidFill>
                <a:latin typeface="Roboto"/>
                <a:ea typeface="Roboto"/>
                <a:cs typeface="Roboto"/>
                <a:sym typeface="Roboto"/>
              </a:rPr>
              <a:t> / </a:t>
            </a:r>
            <a:r>
              <a:rPr lang="en">
                <a:solidFill>
                  <a:srgbClr val="E06C75"/>
                </a:solidFill>
                <a:latin typeface="Roboto"/>
                <a:ea typeface="Roboto"/>
                <a:cs typeface="Roboto"/>
                <a:sym typeface="Roboto"/>
              </a:rPr>
              <a:t>671</a:t>
            </a:r>
            <a:r>
              <a:rPr lang="en">
                <a:solidFill>
                  <a:schemeClr val="lt2"/>
                </a:solidFill>
                <a:latin typeface="Roboto"/>
                <a:ea typeface="Roboto"/>
                <a:cs typeface="Roboto"/>
                <a:sym typeface="Roboto"/>
              </a:rPr>
              <a:t>, </a:t>
            </a:r>
            <a:r>
              <a:rPr lang="en">
                <a:solidFill>
                  <a:srgbClr val="E06C75"/>
                </a:solidFill>
                <a:latin typeface="Roboto"/>
                <a:ea typeface="Roboto"/>
                <a:cs typeface="Roboto"/>
                <a:sym typeface="Roboto"/>
              </a:rPr>
              <a:t>671</a:t>
            </a:r>
            <a:r>
              <a:rPr lang="en">
                <a:solidFill>
                  <a:schemeClr val="lt2"/>
                </a:solidFill>
                <a:latin typeface="Roboto"/>
                <a:ea typeface="Roboto"/>
                <a:cs typeface="Roboto"/>
                <a:sym typeface="Roboto"/>
              </a:rPr>
              <a:t>)</a:t>
            </a:r>
            <a:endParaRPr>
              <a:solidFill>
                <a:schemeClr val="lt2"/>
              </a:solidFill>
              <a:latin typeface="Roboto"/>
              <a:ea typeface="Roboto"/>
              <a:cs typeface="Roboto"/>
              <a:sym typeface="Roboto"/>
            </a:endParaRPr>
          </a:p>
          <a:p>
            <a:pPr indent="0" lvl="0" marL="0" rtl="0" algn="ctr">
              <a:spcBef>
                <a:spcPts val="0"/>
              </a:spcBef>
              <a:spcAft>
                <a:spcPts val="0"/>
              </a:spcAft>
              <a:buNone/>
            </a:pPr>
            <a:r>
              <a:rPr lang="en">
                <a:solidFill>
                  <a:schemeClr val="lt2"/>
                </a:solidFill>
                <a:latin typeface="Roboto"/>
                <a:ea typeface="Roboto"/>
                <a:cs typeface="Roboto"/>
                <a:sym typeface="Roboto"/>
              </a:rPr>
              <a:t>= </a:t>
            </a:r>
            <a:r>
              <a:rPr lang="en">
                <a:solidFill>
                  <a:schemeClr val="lt2"/>
                </a:solidFill>
                <a:latin typeface="Roboto"/>
                <a:ea typeface="Roboto"/>
                <a:cs typeface="Roboto"/>
                <a:sym typeface="Roboto"/>
              </a:rPr>
              <a:t>1</a:t>
            </a:r>
            <a:endParaRPr sz="2400">
              <a:solidFill>
                <a:schemeClr val="lt2"/>
              </a:solidFill>
              <a:latin typeface="Roboto"/>
              <a:ea typeface="Roboto"/>
              <a:cs typeface="Roboto"/>
              <a:sym typeface="Roboto"/>
            </a:endParaRPr>
          </a:p>
        </p:txBody>
      </p:sp>
      <p:sp>
        <p:nvSpPr>
          <p:cNvPr id="161" name="Google Shape;161;p21"/>
          <p:cNvSpPr txBox="1"/>
          <p:nvPr/>
        </p:nvSpPr>
        <p:spPr>
          <a:xfrm>
            <a:off x="4492350" y="4356775"/>
            <a:ext cx="22890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accent4"/>
                </a:solidFill>
                <a:latin typeface="Roboto"/>
                <a:ea typeface="Roboto"/>
                <a:cs typeface="Roboto"/>
                <a:sym typeface="Roboto"/>
              </a:rPr>
              <a:t>gcd</a:t>
            </a:r>
            <a:r>
              <a:rPr lang="en">
                <a:solidFill>
                  <a:schemeClr val="lt2"/>
                </a:solidFill>
                <a:latin typeface="Roboto"/>
                <a:ea typeface="Roboto"/>
                <a:cs typeface="Roboto"/>
                <a:sym typeface="Roboto"/>
              </a:rPr>
              <a:t>(</a:t>
            </a:r>
            <a:r>
              <a:rPr lang="en">
                <a:solidFill>
                  <a:schemeClr val="lt2"/>
                </a:solidFill>
                <a:latin typeface="Roboto"/>
                <a:ea typeface="Roboto"/>
                <a:cs typeface="Roboto"/>
                <a:sym typeface="Roboto"/>
              </a:rPr>
              <a:t>124313</a:t>
            </a:r>
            <a:r>
              <a:rPr lang="en">
                <a:solidFill>
                  <a:schemeClr val="lt2"/>
                </a:solidFill>
                <a:latin typeface="Roboto"/>
                <a:ea typeface="Roboto"/>
                <a:cs typeface="Roboto"/>
                <a:sym typeface="Roboto"/>
              </a:rPr>
              <a:t> / </a:t>
            </a:r>
            <a:r>
              <a:rPr lang="en">
                <a:solidFill>
                  <a:srgbClr val="E06C75"/>
                </a:solidFill>
                <a:latin typeface="Roboto"/>
                <a:ea typeface="Roboto"/>
                <a:cs typeface="Roboto"/>
                <a:sym typeface="Roboto"/>
              </a:rPr>
              <a:t>413</a:t>
            </a:r>
            <a:r>
              <a:rPr lang="en">
                <a:solidFill>
                  <a:schemeClr val="lt2"/>
                </a:solidFill>
                <a:latin typeface="Roboto"/>
                <a:ea typeface="Roboto"/>
                <a:cs typeface="Roboto"/>
                <a:sym typeface="Roboto"/>
              </a:rPr>
              <a:t>, </a:t>
            </a:r>
            <a:r>
              <a:rPr lang="en">
                <a:solidFill>
                  <a:srgbClr val="E06C75"/>
                </a:solidFill>
                <a:latin typeface="Roboto"/>
                <a:ea typeface="Roboto"/>
                <a:cs typeface="Roboto"/>
                <a:sym typeface="Roboto"/>
              </a:rPr>
              <a:t>413</a:t>
            </a:r>
            <a:r>
              <a:rPr lang="en">
                <a:solidFill>
                  <a:schemeClr val="lt2"/>
                </a:solidFill>
                <a:latin typeface="Roboto"/>
                <a:ea typeface="Roboto"/>
                <a:cs typeface="Roboto"/>
                <a:sym typeface="Roboto"/>
              </a:rPr>
              <a:t>)</a:t>
            </a:r>
            <a:endParaRPr>
              <a:solidFill>
                <a:schemeClr val="lt2"/>
              </a:solidFill>
              <a:latin typeface="Roboto"/>
              <a:ea typeface="Roboto"/>
              <a:cs typeface="Roboto"/>
              <a:sym typeface="Roboto"/>
            </a:endParaRPr>
          </a:p>
          <a:p>
            <a:pPr indent="0" lvl="0" marL="0" rtl="0" algn="ctr">
              <a:spcBef>
                <a:spcPts val="0"/>
              </a:spcBef>
              <a:spcAft>
                <a:spcPts val="0"/>
              </a:spcAft>
              <a:buNone/>
            </a:pPr>
            <a:r>
              <a:rPr lang="en">
                <a:solidFill>
                  <a:schemeClr val="lt2"/>
                </a:solidFill>
                <a:latin typeface="Roboto"/>
                <a:ea typeface="Roboto"/>
                <a:cs typeface="Roboto"/>
                <a:sym typeface="Roboto"/>
              </a:rPr>
              <a:t>= </a:t>
            </a:r>
            <a:r>
              <a:rPr b="1" lang="en">
                <a:solidFill>
                  <a:srgbClr val="61AFEF"/>
                </a:solidFill>
                <a:latin typeface="Roboto"/>
                <a:ea typeface="Roboto"/>
                <a:cs typeface="Roboto"/>
                <a:sym typeface="Roboto"/>
              </a:rPr>
              <a:t>7</a:t>
            </a:r>
            <a:endParaRPr b="1" sz="2400">
              <a:solidFill>
                <a:srgbClr val="61AFEF"/>
              </a:solidFill>
              <a:latin typeface="Roboto"/>
              <a:ea typeface="Roboto"/>
              <a:cs typeface="Roboto"/>
              <a:sym typeface="Roboto"/>
            </a:endParaRPr>
          </a:p>
        </p:txBody>
      </p:sp>
      <p:sp>
        <p:nvSpPr>
          <p:cNvPr id="162" name="Google Shape;162;p21"/>
          <p:cNvSpPr txBox="1"/>
          <p:nvPr/>
        </p:nvSpPr>
        <p:spPr>
          <a:xfrm>
            <a:off x="6694675" y="4356775"/>
            <a:ext cx="2289000" cy="584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accent4"/>
                </a:solidFill>
                <a:latin typeface="Roboto"/>
                <a:ea typeface="Roboto"/>
                <a:cs typeface="Roboto"/>
                <a:sym typeface="Roboto"/>
              </a:rPr>
              <a:t>gcd</a:t>
            </a:r>
            <a:r>
              <a:rPr lang="en">
                <a:solidFill>
                  <a:schemeClr val="lt2"/>
                </a:solidFill>
                <a:latin typeface="Roboto"/>
                <a:ea typeface="Roboto"/>
                <a:cs typeface="Roboto"/>
                <a:sym typeface="Roboto"/>
              </a:rPr>
              <a:t>(</a:t>
            </a:r>
            <a:r>
              <a:rPr lang="en">
                <a:solidFill>
                  <a:schemeClr val="lt2"/>
                </a:solidFill>
                <a:latin typeface="Roboto"/>
                <a:ea typeface="Roboto"/>
                <a:cs typeface="Roboto"/>
                <a:sym typeface="Roboto"/>
              </a:rPr>
              <a:t>482936</a:t>
            </a:r>
            <a:r>
              <a:rPr lang="en">
                <a:solidFill>
                  <a:schemeClr val="lt2"/>
                </a:solidFill>
                <a:latin typeface="Roboto"/>
                <a:ea typeface="Roboto"/>
                <a:cs typeface="Roboto"/>
                <a:sym typeface="Roboto"/>
              </a:rPr>
              <a:t> / </a:t>
            </a:r>
            <a:r>
              <a:rPr lang="en">
                <a:solidFill>
                  <a:srgbClr val="E06C75"/>
                </a:solidFill>
                <a:latin typeface="Roboto"/>
                <a:ea typeface="Roboto"/>
                <a:cs typeface="Roboto"/>
                <a:sym typeface="Roboto"/>
              </a:rPr>
              <a:t>901</a:t>
            </a:r>
            <a:r>
              <a:rPr lang="en">
                <a:solidFill>
                  <a:schemeClr val="lt2"/>
                </a:solidFill>
                <a:latin typeface="Roboto"/>
                <a:ea typeface="Roboto"/>
                <a:cs typeface="Roboto"/>
                <a:sym typeface="Roboto"/>
              </a:rPr>
              <a:t>, </a:t>
            </a:r>
            <a:r>
              <a:rPr lang="en">
                <a:solidFill>
                  <a:srgbClr val="E06C75"/>
                </a:solidFill>
                <a:latin typeface="Roboto"/>
                <a:ea typeface="Roboto"/>
                <a:cs typeface="Roboto"/>
                <a:sym typeface="Roboto"/>
              </a:rPr>
              <a:t>901</a:t>
            </a:r>
            <a:r>
              <a:rPr lang="en">
                <a:solidFill>
                  <a:schemeClr val="lt2"/>
                </a:solidFill>
                <a:latin typeface="Roboto"/>
                <a:ea typeface="Roboto"/>
                <a:cs typeface="Roboto"/>
                <a:sym typeface="Roboto"/>
              </a:rPr>
              <a:t>)</a:t>
            </a:r>
            <a:endParaRPr>
              <a:solidFill>
                <a:schemeClr val="lt2"/>
              </a:solidFill>
              <a:latin typeface="Roboto"/>
              <a:ea typeface="Roboto"/>
              <a:cs typeface="Roboto"/>
              <a:sym typeface="Roboto"/>
            </a:endParaRPr>
          </a:p>
          <a:p>
            <a:pPr indent="0" lvl="0" marL="0" rtl="0" algn="ctr">
              <a:spcBef>
                <a:spcPts val="0"/>
              </a:spcBef>
              <a:spcAft>
                <a:spcPts val="0"/>
              </a:spcAft>
              <a:buNone/>
            </a:pPr>
            <a:r>
              <a:rPr lang="en">
                <a:solidFill>
                  <a:schemeClr val="lt2"/>
                </a:solidFill>
                <a:latin typeface="Roboto"/>
                <a:ea typeface="Roboto"/>
                <a:cs typeface="Roboto"/>
                <a:sym typeface="Roboto"/>
              </a:rPr>
              <a:t>= </a:t>
            </a:r>
            <a:r>
              <a:rPr lang="en">
                <a:solidFill>
                  <a:schemeClr val="lt2"/>
                </a:solidFill>
                <a:latin typeface="Roboto"/>
                <a:ea typeface="Roboto"/>
                <a:cs typeface="Roboto"/>
                <a:sym typeface="Roboto"/>
              </a:rPr>
              <a:t>1</a:t>
            </a:r>
            <a:endParaRPr sz="2400">
              <a:solidFill>
                <a:schemeClr val="lt2"/>
              </a:solidFill>
              <a:latin typeface="Roboto"/>
              <a:ea typeface="Roboto"/>
              <a:cs typeface="Roboto"/>
              <a:sym typeface="Roboto"/>
            </a:endParaRPr>
          </a:p>
        </p:txBody>
      </p:sp>
      <p:cxnSp>
        <p:nvCxnSpPr>
          <p:cNvPr id="163" name="Google Shape;163;p21"/>
          <p:cNvCxnSpPr/>
          <p:nvPr/>
        </p:nvCxnSpPr>
        <p:spPr>
          <a:xfrm>
            <a:off x="1357575" y="4127137"/>
            <a:ext cx="0" cy="230400"/>
          </a:xfrm>
          <a:prstGeom prst="straightConnector1">
            <a:avLst/>
          </a:prstGeom>
          <a:noFill/>
          <a:ln cap="flat" cmpd="sng" w="9525">
            <a:solidFill>
              <a:schemeClr val="lt2"/>
            </a:solidFill>
            <a:prstDash val="solid"/>
            <a:round/>
            <a:headEnd len="med" w="med" type="none"/>
            <a:tailEnd len="med" w="med" type="triangle"/>
          </a:ln>
        </p:spPr>
      </p:cxnSp>
      <p:cxnSp>
        <p:nvCxnSpPr>
          <p:cNvPr id="164" name="Google Shape;164;p21"/>
          <p:cNvCxnSpPr/>
          <p:nvPr/>
        </p:nvCxnSpPr>
        <p:spPr>
          <a:xfrm>
            <a:off x="3610625" y="4129960"/>
            <a:ext cx="0" cy="230400"/>
          </a:xfrm>
          <a:prstGeom prst="straightConnector1">
            <a:avLst/>
          </a:prstGeom>
          <a:noFill/>
          <a:ln cap="flat" cmpd="sng" w="9525">
            <a:solidFill>
              <a:schemeClr val="lt2"/>
            </a:solidFill>
            <a:prstDash val="solid"/>
            <a:round/>
            <a:headEnd len="med" w="med" type="none"/>
            <a:tailEnd len="med" w="med" type="triangle"/>
          </a:ln>
        </p:spPr>
      </p:cxnSp>
      <p:cxnSp>
        <p:nvCxnSpPr>
          <p:cNvPr id="165" name="Google Shape;165;p21"/>
          <p:cNvCxnSpPr/>
          <p:nvPr/>
        </p:nvCxnSpPr>
        <p:spPr>
          <a:xfrm>
            <a:off x="5636850" y="4127100"/>
            <a:ext cx="0" cy="230400"/>
          </a:xfrm>
          <a:prstGeom prst="straightConnector1">
            <a:avLst/>
          </a:prstGeom>
          <a:noFill/>
          <a:ln cap="flat" cmpd="sng" w="9525">
            <a:solidFill>
              <a:schemeClr val="lt2"/>
            </a:solidFill>
            <a:prstDash val="solid"/>
            <a:round/>
            <a:headEnd len="med" w="med" type="none"/>
            <a:tailEnd len="med" w="med" type="triangle"/>
          </a:ln>
        </p:spPr>
      </p:cxnSp>
      <p:cxnSp>
        <p:nvCxnSpPr>
          <p:cNvPr id="166" name="Google Shape;166;p21"/>
          <p:cNvCxnSpPr/>
          <p:nvPr/>
        </p:nvCxnSpPr>
        <p:spPr>
          <a:xfrm>
            <a:off x="7839175" y="4129960"/>
            <a:ext cx="0" cy="230400"/>
          </a:xfrm>
          <a:prstGeom prst="straightConnector1">
            <a:avLst/>
          </a:prstGeom>
          <a:noFill/>
          <a:ln cap="flat" cmpd="sng" w="9525">
            <a:solidFill>
              <a:schemeClr val="lt2"/>
            </a:solidFill>
            <a:prstDash val="solid"/>
            <a:round/>
            <a:headEnd len="med" w="med" type="none"/>
            <a:tailEnd len="med" w="med" type="triangle"/>
          </a:ln>
        </p:spPr>
      </p:cxnSp>
      <p:sp>
        <p:nvSpPr>
          <p:cNvPr id="167" name="Google Shape;167;p21"/>
          <p:cNvSpPr txBox="1"/>
          <p:nvPr>
            <p:ph idx="1" type="body"/>
          </p:nvPr>
        </p:nvSpPr>
        <p:spPr>
          <a:xfrm>
            <a:off x="311700" y="10177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ABB2BF"/>
                </a:solidFill>
              </a:rPr>
              <a:t>Prime products: (</a:t>
            </a:r>
            <a:r>
              <a:rPr lang="en">
                <a:solidFill>
                  <a:srgbClr val="4DAFE4"/>
                </a:solidFill>
              </a:rPr>
              <a:t>7</a:t>
            </a:r>
            <a:r>
              <a:rPr lang="en"/>
              <a:t> x 67) = </a:t>
            </a:r>
            <a:r>
              <a:rPr lang="en">
                <a:solidFill>
                  <a:srgbClr val="E06C75"/>
                </a:solidFill>
              </a:rPr>
              <a:t>469</a:t>
            </a:r>
            <a:r>
              <a:rPr lang="en"/>
              <a:t>; (11 x 61) = </a:t>
            </a:r>
            <a:r>
              <a:rPr lang="en">
                <a:solidFill>
                  <a:srgbClr val="E06C75"/>
                </a:solidFill>
              </a:rPr>
              <a:t>671</a:t>
            </a:r>
            <a:r>
              <a:rPr lang="en"/>
              <a:t>; (</a:t>
            </a:r>
            <a:r>
              <a:rPr lang="en">
                <a:solidFill>
                  <a:srgbClr val="4DAFE4"/>
                </a:solidFill>
              </a:rPr>
              <a:t>7</a:t>
            </a:r>
            <a:r>
              <a:rPr lang="en"/>
              <a:t> x 59) = </a:t>
            </a:r>
            <a:r>
              <a:rPr lang="en">
                <a:solidFill>
                  <a:srgbClr val="E06C75"/>
                </a:solidFill>
              </a:rPr>
              <a:t>413</a:t>
            </a:r>
            <a:r>
              <a:rPr lang="en"/>
              <a:t>; (17 x 53) = </a:t>
            </a:r>
            <a:r>
              <a:rPr lang="en">
                <a:solidFill>
                  <a:srgbClr val="E06C75"/>
                </a:solidFill>
              </a:rPr>
              <a:t>901</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