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63" r:id="rId18"/>
    <p:sldId id="273" r:id="rId19"/>
    <p:sldId id="275" r:id="rId20"/>
    <p:sldId id="276" r:id="rId21"/>
    <p:sldId id="277" r:id="rId22"/>
    <p:sldId id="278" r:id="rId23"/>
    <p:sldId id="274"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86115" autoAdjust="0"/>
  </p:normalViewPr>
  <p:slideViewPr>
    <p:cSldViewPr snapToGrid="0" showGuides="1">
      <p:cViewPr varScale="1">
        <p:scale>
          <a:sx n="99" d="100"/>
          <a:sy n="99" d="100"/>
        </p:scale>
        <p:origin x="102"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82CE6-785C-40F3-BBC2-BBB660FD8BCF}" type="datetimeFigureOut">
              <a:rPr lang="sv-SE" smtClean="0"/>
              <a:t>2021-07-11</a:t>
            </a:fld>
            <a:endParaRPr lang="sv-S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A84D6A-FAD7-4134-AF5E-8CB4FC7C4836}" type="slidenum">
              <a:rPr lang="sv-SE" smtClean="0"/>
              <a:t>‹#›</a:t>
            </a:fld>
            <a:endParaRPr lang="sv-SE" dirty="0"/>
          </a:p>
        </p:txBody>
      </p:sp>
    </p:spTree>
    <p:extLst>
      <p:ext uri="{BB962C8B-B14F-4D97-AF65-F5344CB8AC3E}">
        <p14:creationId xmlns:p14="http://schemas.microsoft.com/office/powerpoint/2010/main" val="3805375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Lots of slides and lots of information. This will go fast so don’t forget</a:t>
            </a:r>
            <a:r>
              <a:rPr lang="en-GB" baseline="0" dirty="0" smtClean="0"/>
              <a:t> to note down interesting slides if you want to go back to actually understand what I said ;)</a:t>
            </a:r>
          </a:p>
          <a:p>
            <a:r>
              <a:rPr lang="en-GB" baseline="0" dirty="0" smtClean="0"/>
              <a:t>System components and point out functions that need protection, information to secure and secure communication.</a:t>
            </a:r>
            <a:endParaRPr lang="en-GB" dirty="0"/>
          </a:p>
        </p:txBody>
      </p:sp>
      <p:sp>
        <p:nvSpPr>
          <p:cNvPr id="4" name="Slide Number Placeholder 3"/>
          <p:cNvSpPr>
            <a:spLocks noGrp="1"/>
          </p:cNvSpPr>
          <p:nvPr>
            <p:ph type="sldNum" sz="quarter" idx="10"/>
          </p:nvPr>
        </p:nvSpPr>
        <p:spPr/>
        <p:txBody>
          <a:bodyPr/>
          <a:lstStyle/>
          <a:p>
            <a:fld id="{F9A84D6A-FAD7-4134-AF5E-8CB4FC7C4836}" type="slidenum">
              <a:rPr lang="sv-SE" smtClean="0"/>
              <a:t>2</a:t>
            </a:fld>
            <a:endParaRPr lang="sv-SE" dirty="0"/>
          </a:p>
        </p:txBody>
      </p:sp>
    </p:spTree>
    <p:extLst>
      <p:ext uri="{BB962C8B-B14F-4D97-AF65-F5344CB8AC3E}">
        <p14:creationId xmlns:p14="http://schemas.microsoft.com/office/powerpoint/2010/main" val="3945714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A84D6A-FAD7-4134-AF5E-8CB4FC7C4836}" type="slidenum">
              <a:rPr lang="sv-SE" smtClean="0"/>
              <a:t>12</a:t>
            </a:fld>
            <a:endParaRPr lang="sv-SE" dirty="0"/>
          </a:p>
        </p:txBody>
      </p:sp>
    </p:spTree>
    <p:extLst>
      <p:ext uri="{BB962C8B-B14F-4D97-AF65-F5344CB8AC3E}">
        <p14:creationId xmlns:p14="http://schemas.microsoft.com/office/powerpoint/2010/main" val="3691756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A84D6A-FAD7-4134-AF5E-8CB4FC7C4836}" type="slidenum">
              <a:rPr lang="sv-SE" smtClean="0"/>
              <a:t>13</a:t>
            </a:fld>
            <a:endParaRPr lang="sv-SE" dirty="0"/>
          </a:p>
        </p:txBody>
      </p:sp>
    </p:spTree>
    <p:extLst>
      <p:ext uri="{BB962C8B-B14F-4D97-AF65-F5344CB8AC3E}">
        <p14:creationId xmlns:p14="http://schemas.microsoft.com/office/powerpoint/2010/main" val="1147793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A84D6A-FAD7-4134-AF5E-8CB4FC7C4836}" type="slidenum">
              <a:rPr lang="sv-SE" smtClean="0"/>
              <a:t>14</a:t>
            </a:fld>
            <a:endParaRPr lang="sv-SE" dirty="0"/>
          </a:p>
        </p:txBody>
      </p:sp>
    </p:spTree>
    <p:extLst>
      <p:ext uri="{BB962C8B-B14F-4D97-AF65-F5344CB8AC3E}">
        <p14:creationId xmlns:p14="http://schemas.microsoft.com/office/powerpoint/2010/main" val="3904716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A84D6A-FAD7-4134-AF5E-8CB4FC7C4836}" type="slidenum">
              <a:rPr lang="sv-SE" smtClean="0"/>
              <a:t>15</a:t>
            </a:fld>
            <a:endParaRPr lang="sv-SE" dirty="0"/>
          </a:p>
        </p:txBody>
      </p:sp>
    </p:spTree>
    <p:extLst>
      <p:ext uri="{BB962C8B-B14F-4D97-AF65-F5344CB8AC3E}">
        <p14:creationId xmlns:p14="http://schemas.microsoft.com/office/powerpoint/2010/main" val="3808177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A84D6A-FAD7-4134-AF5E-8CB4FC7C4836}" type="slidenum">
              <a:rPr lang="sv-SE" smtClean="0"/>
              <a:t>16</a:t>
            </a:fld>
            <a:endParaRPr lang="sv-SE" dirty="0"/>
          </a:p>
        </p:txBody>
      </p:sp>
    </p:spTree>
    <p:extLst>
      <p:ext uri="{BB962C8B-B14F-4D97-AF65-F5344CB8AC3E}">
        <p14:creationId xmlns:p14="http://schemas.microsoft.com/office/powerpoint/2010/main" val="2284191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A84D6A-FAD7-4134-AF5E-8CB4FC7C4836}" type="slidenum">
              <a:rPr lang="sv-SE" smtClean="0"/>
              <a:t>28</a:t>
            </a:fld>
            <a:endParaRPr lang="sv-SE" dirty="0"/>
          </a:p>
        </p:txBody>
      </p:sp>
    </p:spTree>
    <p:extLst>
      <p:ext uri="{BB962C8B-B14F-4D97-AF65-F5344CB8AC3E}">
        <p14:creationId xmlns:p14="http://schemas.microsoft.com/office/powerpoint/2010/main" val="2921339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Many</a:t>
            </a:r>
            <a:r>
              <a:rPr lang="en-GB" baseline="0" dirty="0" smtClean="0"/>
              <a:t> tokens and long </a:t>
            </a:r>
            <a:r>
              <a:rPr lang="en-GB" baseline="0" dirty="0" err="1" smtClean="0"/>
              <a:t>backchains</a:t>
            </a:r>
            <a:r>
              <a:rPr lang="en-GB" baseline="0" dirty="0" smtClean="0"/>
              <a:t>, 24/7 service and service, restore backup and missing transactions, secure design of offline, authorization, not missing anything regarding information security (access control, operation security, incident management) including IT security and compliance.</a:t>
            </a:r>
            <a:endParaRPr lang="en-GB" dirty="0"/>
          </a:p>
        </p:txBody>
      </p:sp>
      <p:sp>
        <p:nvSpPr>
          <p:cNvPr id="4" name="Slide Number Placeholder 3"/>
          <p:cNvSpPr>
            <a:spLocks noGrp="1"/>
          </p:cNvSpPr>
          <p:nvPr>
            <p:ph type="sldNum" sz="quarter" idx="10"/>
          </p:nvPr>
        </p:nvSpPr>
        <p:spPr/>
        <p:txBody>
          <a:bodyPr/>
          <a:lstStyle/>
          <a:p>
            <a:fld id="{F9A84D6A-FAD7-4134-AF5E-8CB4FC7C4836}" type="slidenum">
              <a:rPr lang="sv-SE" smtClean="0"/>
              <a:t>29</a:t>
            </a:fld>
            <a:endParaRPr lang="sv-SE" dirty="0"/>
          </a:p>
        </p:txBody>
      </p:sp>
    </p:spTree>
    <p:extLst>
      <p:ext uri="{BB962C8B-B14F-4D97-AF65-F5344CB8AC3E}">
        <p14:creationId xmlns:p14="http://schemas.microsoft.com/office/powerpoint/2010/main" val="2530480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A84D6A-FAD7-4134-AF5E-8CB4FC7C4836}" type="slidenum">
              <a:rPr lang="sv-SE" smtClean="0"/>
              <a:t>30</a:t>
            </a:fld>
            <a:endParaRPr lang="sv-SE" dirty="0"/>
          </a:p>
        </p:txBody>
      </p:sp>
    </p:spTree>
    <p:extLst>
      <p:ext uri="{BB962C8B-B14F-4D97-AF65-F5344CB8AC3E}">
        <p14:creationId xmlns:p14="http://schemas.microsoft.com/office/powerpoint/2010/main" val="591877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A84D6A-FAD7-4134-AF5E-8CB4FC7C4836}" type="slidenum">
              <a:rPr lang="sv-SE" smtClean="0"/>
              <a:t>31</a:t>
            </a:fld>
            <a:endParaRPr lang="sv-SE" dirty="0"/>
          </a:p>
        </p:txBody>
      </p:sp>
    </p:spTree>
    <p:extLst>
      <p:ext uri="{BB962C8B-B14F-4D97-AF65-F5344CB8AC3E}">
        <p14:creationId xmlns:p14="http://schemas.microsoft.com/office/powerpoint/2010/main" val="4273480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A84D6A-FAD7-4134-AF5E-8CB4FC7C4836}" type="slidenum">
              <a:rPr lang="sv-SE" smtClean="0"/>
              <a:t>32</a:t>
            </a:fld>
            <a:endParaRPr lang="sv-SE" dirty="0"/>
          </a:p>
        </p:txBody>
      </p:sp>
    </p:spTree>
    <p:extLst>
      <p:ext uri="{BB962C8B-B14F-4D97-AF65-F5344CB8AC3E}">
        <p14:creationId xmlns:p14="http://schemas.microsoft.com/office/powerpoint/2010/main" val="4220400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Commercial</a:t>
            </a:r>
            <a:r>
              <a:rPr lang="en-GB" baseline="0" dirty="0" smtClean="0"/>
              <a:t> banks – Widespread Digital ID and payment service called Swish. Swish is connected to one of your bank accounts and easy person to persons transfers and now payment in many stores. </a:t>
            </a:r>
            <a:endParaRPr lang="en-GB" dirty="0"/>
          </a:p>
        </p:txBody>
      </p:sp>
      <p:sp>
        <p:nvSpPr>
          <p:cNvPr id="4" name="Slide Number Placeholder 3"/>
          <p:cNvSpPr>
            <a:spLocks noGrp="1"/>
          </p:cNvSpPr>
          <p:nvPr>
            <p:ph type="sldNum" sz="quarter" idx="10"/>
          </p:nvPr>
        </p:nvSpPr>
        <p:spPr/>
        <p:txBody>
          <a:bodyPr/>
          <a:lstStyle/>
          <a:p>
            <a:fld id="{F9A84D6A-FAD7-4134-AF5E-8CB4FC7C4836}" type="slidenum">
              <a:rPr lang="sv-SE" smtClean="0"/>
              <a:t>4</a:t>
            </a:fld>
            <a:endParaRPr lang="sv-SE" dirty="0"/>
          </a:p>
        </p:txBody>
      </p:sp>
    </p:spTree>
    <p:extLst>
      <p:ext uri="{BB962C8B-B14F-4D97-AF65-F5344CB8AC3E}">
        <p14:creationId xmlns:p14="http://schemas.microsoft.com/office/powerpoint/2010/main" val="1871503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A84D6A-FAD7-4134-AF5E-8CB4FC7C4836}" type="slidenum">
              <a:rPr lang="sv-SE" smtClean="0"/>
              <a:t>5</a:t>
            </a:fld>
            <a:endParaRPr lang="sv-SE" dirty="0"/>
          </a:p>
        </p:txBody>
      </p:sp>
    </p:spTree>
    <p:extLst>
      <p:ext uri="{BB962C8B-B14F-4D97-AF65-F5344CB8AC3E}">
        <p14:creationId xmlns:p14="http://schemas.microsoft.com/office/powerpoint/2010/main" val="3892237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prototype was built on Corda 4.5 and its</a:t>
            </a:r>
            <a:r>
              <a:rPr lang="en-GB" baseline="0" dirty="0" smtClean="0"/>
              <a:t> </a:t>
            </a:r>
            <a:r>
              <a:rPr lang="en-GB" dirty="0" smtClean="0"/>
              <a:t>Token SDK. Most of</a:t>
            </a:r>
            <a:r>
              <a:rPr lang="en-GB" baseline="0" dirty="0" smtClean="0"/>
              <a:t> the information is simplified and the bugs in the prototype design is verified on Corda 4.7.</a:t>
            </a:r>
            <a:endParaRPr lang="en-GB" dirty="0"/>
          </a:p>
        </p:txBody>
      </p:sp>
      <p:sp>
        <p:nvSpPr>
          <p:cNvPr id="4" name="Slide Number Placeholder 3"/>
          <p:cNvSpPr>
            <a:spLocks noGrp="1"/>
          </p:cNvSpPr>
          <p:nvPr>
            <p:ph type="sldNum" sz="quarter" idx="10"/>
          </p:nvPr>
        </p:nvSpPr>
        <p:spPr/>
        <p:txBody>
          <a:bodyPr/>
          <a:lstStyle/>
          <a:p>
            <a:fld id="{F9A84D6A-FAD7-4134-AF5E-8CB4FC7C4836}" type="slidenum">
              <a:rPr lang="sv-SE" smtClean="0"/>
              <a:t>6</a:t>
            </a:fld>
            <a:endParaRPr lang="sv-SE" dirty="0"/>
          </a:p>
        </p:txBody>
      </p:sp>
    </p:spTree>
    <p:extLst>
      <p:ext uri="{BB962C8B-B14F-4D97-AF65-F5344CB8AC3E}">
        <p14:creationId xmlns:p14="http://schemas.microsoft.com/office/powerpoint/2010/main" val="2590684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A84D6A-FAD7-4134-AF5E-8CB4FC7C4836}" type="slidenum">
              <a:rPr lang="sv-SE" smtClean="0"/>
              <a:t>7</a:t>
            </a:fld>
            <a:endParaRPr lang="sv-SE" dirty="0"/>
          </a:p>
        </p:txBody>
      </p:sp>
    </p:spTree>
    <p:extLst>
      <p:ext uri="{BB962C8B-B14F-4D97-AF65-F5344CB8AC3E}">
        <p14:creationId xmlns:p14="http://schemas.microsoft.com/office/powerpoint/2010/main" val="2974606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A84D6A-FAD7-4134-AF5E-8CB4FC7C4836}" type="slidenum">
              <a:rPr lang="sv-SE" smtClean="0"/>
              <a:t>8</a:t>
            </a:fld>
            <a:endParaRPr lang="sv-SE" dirty="0"/>
          </a:p>
        </p:txBody>
      </p:sp>
    </p:spTree>
    <p:extLst>
      <p:ext uri="{BB962C8B-B14F-4D97-AF65-F5344CB8AC3E}">
        <p14:creationId xmlns:p14="http://schemas.microsoft.com/office/powerpoint/2010/main" val="631302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A84D6A-FAD7-4134-AF5E-8CB4FC7C4836}" type="slidenum">
              <a:rPr lang="sv-SE" smtClean="0"/>
              <a:t>9</a:t>
            </a:fld>
            <a:endParaRPr lang="sv-SE" dirty="0"/>
          </a:p>
        </p:txBody>
      </p:sp>
    </p:spTree>
    <p:extLst>
      <p:ext uri="{BB962C8B-B14F-4D97-AF65-F5344CB8AC3E}">
        <p14:creationId xmlns:p14="http://schemas.microsoft.com/office/powerpoint/2010/main" val="1752897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A84D6A-FAD7-4134-AF5E-8CB4FC7C4836}" type="slidenum">
              <a:rPr lang="sv-SE" smtClean="0"/>
              <a:t>10</a:t>
            </a:fld>
            <a:endParaRPr lang="sv-SE" dirty="0"/>
          </a:p>
        </p:txBody>
      </p:sp>
    </p:spTree>
    <p:extLst>
      <p:ext uri="{BB962C8B-B14F-4D97-AF65-F5344CB8AC3E}">
        <p14:creationId xmlns:p14="http://schemas.microsoft.com/office/powerpoint/2010/main" val="3629930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A84D6A-FAD7-4134-AF5E-8CB4FC7C4836}" type="slidenum">
              <a:rPr lang="sv-SE" smtClean="0"/>
              <a:t>11</a:t>
            </a:fld>
            <a:endParaRPr lang="sv-SE" dirty="0"/>
          </a:p>
        </p:txBody>
      </p:sp>
    </p:spTree>
    <p:extLst>
      <p:ext uri="{BB962C8B-B14F-4D97-AF65-F5344CB8AC3E}">
        <p14:creationId xmlns:p14="http://schemas.microsoft.com/office/powerpoint/2010/main" val="3538106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39" y="383383"/>
            <a:ext cx="6081713" cy="6081713"/>
          </a:xfrm>
          <a:prstGeom prst="rect">
            <a:avLst/>
          </a:prstGeom>
        </p:spPr>
      </p:pic>
      <p:sp>
        <p:nvSpPr>
          <p:cNvPr id="2" name="Rubrik 1"/>
          <p:cNvSpPr>
            <a:spLocks noGrp="1"/>
          </p:cNvSpPr>
          <p:nvPr>
            <p:ph type="ctrTitle"/>
          </p:nvPr>
        </p:nvSpPr>
        <p:spPr>
          <a:xfrm>
            <a:off x="831600" y="1440000"/>
            <a:ext cx="4547644" cy="2387600"/>
          </a:xfrm>
        </p:spPr>
        <p:txBody>
          <a:bodyPr anchor="t" anchorCtr="0">
            <a:normAutofit/>
          </a:bodyPr>
          <a:lstStyle>
            <a:lvl1pPr algn="l">
              <a:defRPr sz="4600" baseline="0">
                <a:solidFill>
                  <a:schemeClr val="bg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7596560" y="2916000"/>
            <a:ext cx="4222748"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v-SE" dirty="0"/>
          </a:p>
        </p:txBody>
      </p:sp>
      <p:sp>
        <p:nvSpPr>
          <p:cNvPr id="4" name="Platshållare för datum 3"/>
          <p:cNvSpPr>
            <a:spLocks noGrp="1"/>
          </p:cNvSpPr>
          <p:nvPr>
            <p:ph type="dt" sz="half" idx="10"/>
          </p:nvPr>
        </p:nvSpPr>
        <p:spPr/>
        <p:txBody>
          <a:bodyPr/>
          <a:lstStyle/>
          <a:p>
            <a:fld id="{CA3590F1-864B-4758-A4EA-5B304F5EFFE3}" type="datetime1">
              <a:rPr lang="en-GB" smtClean="0"/>
              <a:t>11/07/2021</a:t>
            </a:fld>
            <a:endParaRPr lang="en-GB" dirty="0"/>
          </a:p>
        </p:txBody>
      </p:sp>
      <p:sp>
        <p:nvSpPr>
          <p:cNvPr id="5" name="Platshållare för sidfot 4"/>
          <p:cNvSpPr>
            <a:spLocks noGrp="1"/>
          </p:cNvSpPr>
          <p:nvPr>
            <p:ph type="ftr" sz="quarter" idx="11"/>
          </p:nvPr>
        </p:nvSpPr>
        <p:spPr/>
        <p:txBody>
          <a:bodyPr/>
          <a:lstStyle/>
          <a:p>
            <a:r>
              <a:rPr lang="en-GB" smtClean="0"/>
              <a:t>&amp;page</a:t>
            </a:r>
            <a:endParaRPr lang="en-GB"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dirty="0"/>
          </a:p>
        </p:txBody>
      </p:sp>
    </p:spTree>
    <p:extLst>
      <p:ext uri="{BB962C8B-B14F-4D97-AF65-F5344CB8AC3E}">
        <p14:creationId xmlns:p14="http://schemas.microsoft.com/office/powerpoint/2010/main" val="27743377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diagram">
    <p:spTree>
      <p:nvGrpSpPr>
        <p:cNvPr id="1" name=""/>
        <p:cNvGrpSpPr/>
        <p:nvPr/>
      </p:nvGrpSpPr>
      <p:grpSpPr>
        <a:xfrm>
          <a:off x="0" y="0"/>
          <a:ext cx="0" cy="0"/>
          <a:chOff x="0" y="0"/>
          <a:chExt cx="0" cy="0"/>
        </a:xfrm>
      </p:grpSpPr>
      <p:sp>
        <p:nvSpPr>
          <p:cNvPr id="2" name="Rubrik 1"/>
          <p:cNvSpPr>
            <a:spLocks noGrp="1"/>
          </p:cNvSpPr>
          <p:nvPr>
            <p:ph type="title"/>
          </p:nvPr>
        </p:nvSpPr>
        <p:spPr>
          <a:xfrm>
            <a:off x="1439999" y="365125"/>
            <a:ext cx="9301026" cy="1325563"/>
          </a:xfrm>
        </p:spPr>
        <p:txBody>
          <a:bodyPr/>
          <a:lstStyle/>
          <a:p>
            <a:r>
              <a:rPr lang="en-US" smtClean="0"/>
              <a:t>Click to edit Master title style</a:t>
            </a:r>
            <a:endParaRPr lang="sv-SE" dirty="0"/>
          </a:p>
        </p:txBody>
      </p:sp>
      <p:sp>
        <p:nvSpPr>
          <p:cNvPr id="3" name="Platshållare för text 2"/>
          <p:cNvSpPr>
            <a:spLocks noGrp="1"/>
          </p:cNvSpPr>
          <p:nvPr>
            <p:ph type="body" idx="1"/>
          </p:nvPr>
        </p:nvSpPr>
        <p:spPr>
          <a:xfrm>
            <a:off x="1450980" y="1681163"/>
            <a:ext cx="2952000" cy="823912"/>
          </a:xfrm>
        </p:spPr>
        <p:txBody>
          <a:bodyPr anchor="b">
            <a:normAutofit/>
          </a:bodyPr>
          <a:lstStyle>
            <a:lvl1pPr marL="0" indent="0">
              <a:spcBef>
                <a:spcPts val="0"/>
              </a:spcBef>
              <a:spcAft>
                <a:spcPts val="0"/>
              </a:spcAft>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Platshållare för innehåll 3"/>
          <p:cNvSpPr>
            <a:spLocks noGrp="1"/>
          </p:cNvSpPr>
          <p:nvPr>
            <p:ph sz="half" idx="2"/>
          </p:nvPr>
        </p:nvSpPr>
        <p:spPr>
          <a:xfrm>
            <a:off x="1450978" y="2671200"/>
            <a:ext cx="2952000" cy="3351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text 4"/>
          <p:cNvSpPr>
            <a:spLocks noGrp="1"/>
          </p:cNvSpPr>
          <p:nvPr>
            <p:ph type="body" sz="quarter" idx="3"/>
          </p:nvPr>
        </p:nvSpPr>
        <p:spPr>
          <a:xfrm>
            <a:off x="4652989" y="1681163"/>
            <a:ext cx="2952000" cy="823912"/>
          </a:xfrm>
        </p:spPr>
        <p:txBody>
          <a:bodyPr anchor="b">
            <a:normAutofit/>
          </a:bodyPr>
          <a:lstStyle>
            <a:lvl1pPr marL="0" indent="0">
              <a:spcBef>
                <a:spcPts val="0"/>
              </a:spcBef>
              <a:spcAft>
                <a:spcPts val="0"/>
              </a:spcAft>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Platshållare för innehåll 5"/>
          <p:cNvSpPr>
            <a:spLocks noGrp="1"/>
          </p:cNvSpPr>
          <p:nvPr>
            <p:ph sz="quarter" idx="4"/>
          </p:nvPr>
        </p:nvSpPr>
        <p:spPr>
          <a:xfrm>
            <a:off x="4652989" y="2671200"/>
            <a:ext cx="2952000" cy="3351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datum 6"/>
          <p:cNvSpPr>
            <a:spLocks noGrp="1"/>
          </p:cNvSpPr>
          <p:nvPr>
            <p:ph type="dt" sz="half" idx="10"/>
          </p:nvPr>
        </p:nvSpPr>
        <p:spPr/>
        <p:txBody>
          <a:bodyPr/>
          <a:lstStyle/>
          <a:p>
            <a:fld id="{C2D08BEC-DDC9-4549-80F1-CAC26A34C40D}" type="datetime1">
              <a:rPr lang="en-GB" smtClean="0"/>
              <a:t>11/07/2021</a:t>
            </a:fld>
            <a:endParaRPr lang="en-GB" dirty="0"/>
          </a:p>
        </p:txBody>
      </p:sp>
      <p:sp>
        <p:nvSpPr>
          <p:cNvPr id="8" name="Platshållare för sidfot 7"/>
          <p:cNvSpPr>
            <a:spLocks noGrp="1"/>
          </p:cNvSpPr>
          <p:nvPr>
            <p:ph type="ftr" sz="quarter" idx="11"/>
          </p:nvPr>
        </p:nvSpPr>
        <p:spPr/>
        <p:txBody>
          <a:bodyPr/>
          <a:lstStyle/>
          <a:p>
            <a:r>
              <a:rPr lang="en-GB" smtClean="0"/>
              <a:t>&amp;page</a:t>
            </a:r>
            <a:endParaRPr lang="en-GB" dirty="0"/>
          </a:p>
        </p:txBody>
      </p:sp>
      <p:sp>
        <p:nvSpPr>
          <p:cNvPr id="9" name="Platshållare för bildnummer 8"/>
          <p:cNvSpPr>
            <a:spLocks noGrp="1"/>
          </p:cNvSpPr>
          <p:nvPr>
            <p:ph type="sldNum" sz="quarter" idx="12"/>
          </p:nvPr>
        </p:nvSpPr>
        <p:spPr/>
        <p:txBody>
          <a:bodyPr/>
          <a:lstStyle/>
          <a:p>
            <a:fld id="{CA5690A7-9BD4-4FE6-99BD-60038F9BBBDF}" type="slidenum">
              <a:rPr lang="en-GB" smtClean="0"/>
              <a:t>‹#›</a:t>
            </a:fld>
            <a:endParaRPr lang="en-GB" dirty="0"/>
          </a:p>
        </p:txBody>
      </p:sp>
      <p:sp>
        <p:nvSpPr>
          <p:cNvPr id="11" name="Platshållare för text 7"/>
          <p:cNvSpPr>
            <a:spLocks noGrp="1"/>
          </p:cNvSpPr>
          <p:nvPr>
            <p:ph type="body" sz="quarter" idx="14" hasCustomPrompt="1"/>
          </p:nvPr>
        </p:nvSpPr>
        <p:spPr>
          <a:xfrm>
            <a:off x="1439861" y="6120000"/>
            <a:ext cx="4572000" cy="738000"/>
          </a:xfrm>
        </p:spPr>
        <p:txBody>
          <a:bodyPr tIns="0" bIns="0">
            <a:normAutofit/>
          </a:bodyPr>
          <a:lstStyle>
            <a:lvl1pPr marL="0" indent="0">
              <a:buNone/>
              <a:defRPr sz="1200"/>
            </a:lvl1pPr>
          </a:lstStyle>
          <a:p>
            <a:pPr lvl="0"/>
            <a:r>
              <a:rPr lang="sv-SE" dirty="0"/>
              <a:t>Skriv anmärkning här</a:t>
            </a:r>
          </a:p>
        </p:txBody>
      </p:sp>
      <p:sp>
        <p:nvSpPr>
          <p:cNvPr id="12" name="Platshållare för text 7"/>
          <p:cNvSpPr>
            <a:spLocks noGrp="1"/>
          </p:cNvSpPr>
          <p:nvPr>
            <p:ph type="body" sz="quarter" idx="15" hasCustomPrompt="1"/>
          </p:nvPr>
        </p:nvSpPr>
        <p:spPr>
          <a:xfrm>
            <a:off x="6173318" y="6120000"/>
            <a:ext cx="4572000" cy="738000"/>
          </a:xfrm>
        </p:spPr>
        <p:txBody>
          <a:bodyPr tIns="0" bIns="0">
            <a:normAutofit/>
          </a:bodyPr>
          <a:lstStyle>
            <a:lvl1pPr marL="0" indent="0" algn="r">
              <a:buNone/>
              <a:defRPr sz="1200"/>
            </a:lvl1pPr>
          </a:lstStyle>
          <a:p>
            <a:pPr lvl="0"/>
            <a:r>
              <a:rPr lang="sv-SE" dirty="0"/>
              <a:t>Skriv källa här</a:t>
            </a:r>
          </a:p>
        </p:txBody>
      </p:sp>
      <p:sp>
        <p:nvSpPr>
          <p:cNvPr id="13" name="Platshållare för text 4"/>
          <p:cNvSpPr>
            <a:spLocks noGrp="1"/>
          </p:cNvSpPr>
          <p:nvPr>
            <p:ph type="body" sz="quarter" idx="16"/>
          </p:nvPr>
        </p:nvSpPr>
        <p:spPr>
          <a:xfrm>
            <a:off x="7790613" y="1690688"/>
            <a:ext cx="2952000" cy="823912"/>
          </a:xfrm>
        </p:spPr>
        <p:txBody>
          <a:bodyPr anchor="b">
            <a:normAutofit/>
          </a:bodyPr>
          <a:lstStyle>
            <a:lvl1pPr marL="0" indent="0">
              <a:spcBef>
                <a:spcPts val="0"/>
              </a:spcBef>
              <a:spcAft>
                <a:spcPts val="0"/>
              </a:spcAft>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4" name="Platshållare för innehåll 5"/>
          <p:cNvSpPr>
            <a:spLocks noGrp="1"/>
          </p:cNvSpPr>
          <p:nvPr>
            <p:ph sz="quarter" idx="17"/>
          </p:nvPr>
        </p:nvSpPr>
        <p:spPr>
          <a:xfrm>
            <a:off x="7790613" y="2680725"/>
            <a:ext cx="2952000" cy="3351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2470791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diagram">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5" name="Platshållare för datum 4"/>
          <p:cNvSpPr>
            <a:spLocks noGrp="1"/>
          </p:cNvSpPr>
          <p:nvPr>
            <p:ph type="dt" sz="half" idx="10"/>
          </p:nvPr>
        </p:nvSpPr>
        <p:spPr/>
        <p:txBody>
          <a:bodyPr/>
          <a:lstStyle/>
          <a:p>
            <a:fld id="{DAE6EE8B-3DD4-4DFF-915E-7318AA323454}" type="datetime1">
              <a:rPr lang="en-GB" smtClean="0"/>
              <a:t>11/07/2021</a:t>
            </a:fld>
            <a:endParaRPr lang="en-GB" dirty="0"/>
          </a:p>
        </p:txBody>
      </p:sp>
      <p:sp>
        <p:nvSpPr>
          <p:cNvPr id="6" name="Platshållare för sidfot 5"/>
          <p:cNvSpPr>
            <a:spLocks noGrp="1"/>
          </p:cNvSpPr>
          <p:nvPr>
            <p:ph type="ftr" sz="quarter" idx="11"/>
          </p:nvPr>
        </p:nvSpPr>
        <p:spPr/>
        <p:txBody>
          <a:bodyPr/>
          <a:lstStyle/>
          <a:p>
            <a:r>
              <a:rPr lang="en-GB" smtClean="0"/>
              <a:t>&amp;page</a:t>
            </a:r>
            <a:endParaRPr lang="en-GB" dirty="0"/>
          </a:p>
        </p:txBody>
      </p:sp>
      <p:sp>
        <p:nvSpPr>
          <p:cNvPr id="7" name="Platshållare för bildnummer 6"/>
          <p:cNvSpPr>
            <a:spLocks noGrp="1"/>
          </p:cNvSpPr>
          <p:nvPr>
            <p:ph type="sldNum" sz="quarter" idx="12"/>
          </p:nvPr>
        </p:nvSpPr>
        <p:spPr/>
        <p:txBody>
          <a:bodyPr/>
          <a:lstStyle/>
          <a:p>
            <a:fld id="{CA5690A7-9BD4-4FE6-99BD-60038F9BBBDF}" type="slidenum">
              <a:rPr lang="en-GB" smtClean="0"/>
              <a:t>‹#›</a:t>
            </a:fld>
            <a:endParaRPr lang="en-GB" dirty="0"/>
          </a:p>
        </p:txBody>
      </p:sp>
      <p:sp>
        <p:nvSpPr>
          <p:cNvPr id="4" name="Platshållare för innehåll 3"/>
          <p:cNvSpPr>
            <a:spLocks noGrp="1"/>
          </p:cNvSpPr>
          <p:nvPr>
            <p:ph sz="quarter" idx="13" hasCustomPrompt="1"/>
          </p:nvPr>
        </p:nvSpPr>
        <p:spPr>
          <a:xfrm>
            <a:off x="1450973" y="1707754"/>
            <a:ext cx="4464000" cy="2139147"/>
          </a:xfrm>
        </p:spPr>
        <p:txBody>
          <a:bodyPr/>
          <a:lstStyle/>
          <a:p>
            <a:pPr lvl="0"/>
            <a:r>
              <a:rPr lang="sv-SE" dirty="0"/>
              <a:t>Klistra in diagram här</a:t>
            </a:r>
          </a:p>
        </p:txBody>
      </p:sp>
      <p:sp>
        <p:nvSpPr>
          <p:cNvPr id="10" name="Platshållare för innehåll 3"/>
          <p:cNvSpPr>
            <a:spLocks noGrp="1"/>
          </p:cNvSpPr>
          <p:nvPr>
            <p:ph sz="quarter" idx="14" hasCustomPrompt="1"/>
          </p:nvPr>
        </p:nvSpPr>
        <p:spPr>
          <a:xfrm>
            <a:off x="1450973" y="3971721"/>
            <a:ext cx="4464000" cy="2139147"/>
          </a:xfrm>
        </p:spPr>
        <p:txBody>
          <a:bodyPr/>
          <a:lstStyle/>
          <a:p>
            <a:pPr lvl="0"/>
            <a:r>
              <a:rPr lang="sv-SE" dirty="0"/>
              <a:t>Klistra in diagram här</a:t>
            </a:r>
          </a:p>
        </p:txBody>
      </p:sp>
      <p:sp>
        <p:nvSpPr>
          <p:cNvPr id="11" name="Platshållare för innehåll 3"/>
          <p:cNvSpPr>
            <a:spLocks noGrp="1"/>
          </p:cNvSpPr>
          <p:nvPr>
            <p:ph sz="quarter" idx="15" hasCustomPrompt="1"/>
          </p:nvPr>
        </p:nvSpPr>
        <p:spPr>
          <a:xfrm>
            <a:off x="6273922" y="1707754"/>
            <a:ext cx="4464000" cy="2139147"/>
          </a:xfrm>
        </p:spPr>
        <p:txBody>
          <a:bodyPr/>
          <a:lstStyle/>
          <a:p>
            <a:pPr lvl="0"/>
            <a:r>
              <a:rPr lang="sv-SE" dirty="0"/>
              <a:t>Klistra in diagram här</a:t>
            </a:r>
          </a:p>
        </p:txBody>
      </p:sp>
      <p:sp>
        <p:nvSpPr>
          <p:cNvPr id="12" name="Platshållare för innehåll 3"/>
          <p:cNvSpPr>
            <a:spLocks noGrp="1"/>
          </p:cNvSpPr>
          <p:nvPr>
            <p:ph sz="quarter" idx="16" hasCustomPrompt="1"/>
          </p:nvPr>
        </p:nvSpPr>
        <p:spPr>
          <a:xfrm>
            <a:off x="6273922" y="3971721"/>
            <a:ext cx="4464000" cy="2139147"/>
          </a:xfrm>
        </p:spPr>
        <p:txBody>
          <a:bodyPr/>
          <a:lstStyle/>
          <a:p>
            <a:pPr lvl="0"/>
            <a:r>
              <a:rPr lang="sv-SE" dirty="0"/>
              <a:t>Klistra in diagram här</a:t>
            </a:r>
          </a:p>
        </p:txBody>
      </p:sp>
      <p:sp>
        <p:nvSpPr>
          <p:cNvPr id="13" name="Platshållare för text 7"/>
          <p:cNvSpPr>
            <a:spLocks noGrp="1"/>
          </p:cNvSpPr>
          <p:nvPr>
            <p:ph type="body" sz="quarter" idx="17" hasCustomPrompt="1"/>
          </p:nvPr>
        </p:nvSpPr>
        <p:spPr>
          <a:xfrm>
            <a:off x="1439861" y="6120000"/>
            <a:ext cx="4572000" cy="738000"/>
          </a:xfrm>
        </p:spPr>
        <p:txBody>
          <a:bodyPr tIns="0" bIns="0">
            <a:normAutofit/>
          </a:bodyPr>
          <a:lstStyle>
            <a:lvl1pPr marL="0" indent="0">
              <a:buNone/>
              <a:defRPr sz="1200"/>
            </a:lvl1pPr>
          </a:lstStyle>
          <a:p>
            <a:pPr lvl="0"/>
            <a:r>
              <a:rPr lang="sv-SE" dirty="0"/>
              <a:t>Skriv anmärkning här</a:t>
            </a:r>
          </a:p>
        </p:txBody>
      </p:sp>
      <p:sp>
        <p:nvSpPr>
          <p:cNvPr id="14" name="Platshållare för text 7"/>
          <p:cNvSpPr>
            <a:spLocks noGrp="1"/>
          </p:cNvSpPr>
          <p:nvPr>
            <p:ph type="body" sz="quarter" idx="18" hasCustomPrompt="1"/>
          </p:nvPr>
        </p:nvSpPr>
        <p:spPr>
          <a:xfrm>
            <a:off x="6173254" y="6120000"/>
            <a:ext cx="4572000" cy="738000"/>
          </a:xfrm>
        </p:spPr>
        <p:txBody>
          <a:bodyPr tIns="0" bIns="0">
            <a:normAutofit/>
          </a:bodyPr>
          <a:lstStyle>
            <a:lvl1pPr marL="0" indent="0" algn="r">
              <a:buNone/>
              <a:defRPr sz="1200"/>
            </a:lvl1pPr>
          </a:lstStyle>
          <a:p>
            <a:pPr lvl="0"/>
            <a:r>
              <a:rPr lang="sv-SE" dirty="0"/>
              <a:t>Skriv källa här</a:t>
            </a:r>
          </a:p>
        </p:txBody>
      </p:sp>
    </p:spTree>
    <p:extLst>
      <p:ext uri="{BB962C8B-B14F-4D97-AF65-F5344CB8AC3E}">
        <p14:creationId xmlns:p14="http://schemas.microsoft.com/office/powerpoint/2010/main" val="535441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4" name="Platshållare för datum 3"/>
          <p:cNvSpPr>
            <a:spLocks noGrp="1"/>
          </p:cNvSpPr>
          <p:nvPr>
            <p:ph type="dt" sz="half" idx="10"/>
          </p:nvPr>
        </p:nvSpPr>
        <p:spPr/>
        <p:txBody>
          <a:bodyPr/>
          <a:lstStyle/>
          <a:p>
            <a:fld id="{F8C8E5ED-C531-4C4B-920B-F6A14530C26D}" type="datetime1">
              <a:rPr lang="en-GB" smtClean="0"/>
              <a:t>11/07/2021</a:t>
            </a:fld>
            <a:endParaRPr lang="en-GB" dirty="0"/>
          </a:p>
        </p:txBody>
      </p:sp>
      <p:sp>
        <p:nvSpPr>
          <p:cNvPr id="5" name="Platshållare för sidfot 4"/>
          <p:cNvSpPr>
            <a:spLocks noGrp="1"/>
          </p:cNvSpPr>
          <p:nvPr>
            <p:ph type="ftr" sz="quarter" idx="11"/>
          </p:nvPr>
        </p:nvSpPr>
        <p:spPr/>
        <p:txBody>
          <a:bodyPr/>
          <a:lstStyle/>
          <a:p>
            <a:r>
              <a:rPr lang="en-GB" smtClean="0"/>
              <a:t>&amp;page</a:t>
            </a:r>
            <a:endParaRPr lang="en-GB"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dirty="0"/>
          </a:p>
        </p:txBody>
      </p:sp>
      <p:sp>
        <p:nvSpPr>
          <p:cNvPr id="8" name="Platshållare för bild 7"/>
          <p:cNvSpPr>
            <a:spLocks noGrp="1"/>
          </p:cNvSpPr>
          <p:nvPr>
            <p:ph type="pic" sz="quarter" idx="13"/>
          </p:nvPr>
        </p:nvSpPr>
        <p:spPr>
          <a:xfrm>
            <a:off x="1458112" y="1825625"/>
            <a:ext cx="9290050" cy="4297363"/>
          </a:xfrm>
        </p:spPr>
        <p:txBody>
          <a:bodyPr/>
          <a:lstStyle/>
          <a:p>
            <a:r>
              <a:rPr lang="en-US" dirty="0" smtClean="0"/>
              <a:t>Click icon to add picture</a:t>
            </a:r>
            <a:endParaRPr lang="sv-SE" dirty="0"/>
          </a:p>
        </p:txBody>
      </p:sp>
    </p:spTree>
    <p:extLst>
      <p:ext uri="{BB962C8B-B14F-4D97-AF65-F5344CB8AC3E}">
        <p14:creationId xmlns:p14="http://schemas.microsoft.com/office/powerpoint/2010/main" val="255795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innehåll 2"/>
          <p:cNvSpPr>
            <a:spLocks noGrp="1"/>
          </p:cNvSpPr>
          <p:nvPr>
            <p:ph sz="half" idx="1"/>
          </p:nvPr>
        </p:nvSpPr>
        <p:spPr>
          <a:xfrm>
            <a:off x="1439999" y="1825625"/>
            <a:ext cx="4356000" cy="4356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datum 4"/>
          <p:cNvSpPr>
            <a:spLocks noGrp="1"/>
          </p:cNvSpPr>
          <p:nvPr>
            <p:ph type="dt" sz="half" idx="10"/>
          </p:nvPr>
        </p:nvSpPr>
        <p:spPr/>
        <p:txBody>
          <a:bodyPr/>
          <a:lstStyle/>
          <a:p>
            <a:fld id="{08293B6E-1B88-443A-8174-A8F8141EC62A}" type="datetime1">
              <a:rPr lang="en-GB" smtClean="0"/>
              <a:t>11/07/2021</a:t>
            </a:fld>
            <a:endParaRPr lang="en-GB" dirty="0"/>
          </a:p>
        </p:txBody>
      </p:sp>
      <p:sp>
        <p:nvSpPr>
          <p:cNvPr id="6" name="Platshållare för sidfot 5"/>
          <p:cNvSpPr>
            <a:spLocks noGrp="1"/>
          </p:cNvSpPr>
          <p:nvPr>
            <p:ph type="ftr" sz="quarter" idx="11"/>
          </p:nvPr>
        </p:nvSpPr>
        <p:spPr/>
        <p:txBody>
          <a:bodyPr/>
          <a:lstStyle/>
          <a:p>
            <a:r>
              <a:rPr lang="en-GB" smtClean="0"/>
              <a:t>&amp;page</a:t>
            </a:r>
            <a:endParaRPr lang="en-GB" dirty="0"/>
          </a:p>
        </p:txBody>
      </p:sp>
      <p:sp>
        <p:nvSpPr>
          <p:cNvPr id="7" name="Platshållare för bildnummer 6"/>
          <p:cNvSpPr>
            <a:spLocks noGrp="1"/>
          </p:cNvSpPr>
          <p:nvPr>
            <p:ph type="sldNum" sz="quarter" idx="12"/>
          </p:nvPr>
        </p:nvSpPr>
        <p:spPr/>
        <p:txBody>
          <a:bodyPr/>
          <a:lstStyle/>
          <a:p>
            <a:fld id="{CA5690A7-9BD4-4FE6-99BD-60038F9BBBDF}" type="slidenum">
              <a:rPr lang="en-GB" smtClean="0"/>
              <a:t>‹#›</a:t>
            </a:fld>
            <a:endParaRPr lang="en-GB" dirty="0"/>
          </a:p>
        </p:txBody>
      </p:sp>
      <p:sp>
        <p:nvSpPr>
          <p:cNvPr id="9" name="Platshållare för bild 8"/>
          <p:cNvSpPr>
            <a:spLocks noGrp="1"/>
          </p:cNvSpPr>
          <p:nvPr>
            <p:ph type="pic" sz="quarter" idx="13"/>
          </p:nvPr>
        </p:nvSpPr>
        <p:spPr>
          <a:xfrm>
            <a:off x="6385025" y="1825525"/>
            <a:ext cx="4356000" cy="4356100"/>
          </a:xfrm>
        </p:spPr>
        <p:txBody>
          <a:bodyPr/>
          <a:lstStyle/>
          <a:p>
            <a:r>
              <a:rPr lang="en-US" dirty="0" smtClean="0"/>
              <a:t>Click icon to add picture</a:t>
            </a:r>
            <a:endParaRPr lang="sv-SE" dirty="0"/>
          </a:p>
        </p:txBody>
      </p:sp>
    </p:spTree>
    <p:extLst>
      <p:ext uri="{BB962C8B-B14F-4D97-AF65-F5344CB8AC3E}">
        <p14:creationId xmlns:p14="http://schemas.microsoft.com/office/powerpoint/2010/main" val="3708975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och bild (run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innehåll 2"/>
          <p:cNvSpPr>
            <a:spLocks noGrp="1"/>
          </p:cNvSpPr>
          <p:nvPr>
            <p:ph sz="half" idx="1"/>
          </p:nvPr>
        </p:nvSpPr>
        <p:spPr>
          <a:xfrm>
            <a:off x="1439999" y="1825625"/>
            <a:ext cx="4356000" cy="4356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datum 4"/>
          <p:cNvSpPr>
            <a:spLocks noGrp="1"/>
          </p:cNvSpPr>
          <p:nvPr>
            <p:ph type="dt" sz="half" idx="10"/>
          </p:nvPr>
        </p:nvSpPr>
        <p:spPr/>
        <p:txBody>
          <a:bodyPr/>
          <a:lstStyle/>
          <a:p>
            <a:fld id="{796A79A8-8680-4DBE-B841-4BE2ED58A5AC}" type="datetime1">
              <a:rPr lang="en-GB" smtClean="0"/>
              <a:t>11/07/2021</a:t>
            </a:fld>
            <a:endParaRPr lang="en-GB" dirty="0"/>
          </a:p>
        </p:txBody>
      </p:sp>
      <p:sp>
        <p:nvSpPr>
          <p:cNvPr id="6" name="Platshållare för sidfot 5"/>
          <p:cNvSpPr>
            <a:spLocks noGrp="1"/>
          </p:cNvSpPr>
          <p:nvPr>
            <p:ph type="ftr" sz="quarter" idx="11"/>
          </p:nvPr>
        </p:nvSpPr>
        <p:spPr/>
        <p:txBody>
          <a:bodyPr/>
          <a:lstStyle/>
          <a:p>
            <a:r>
              <a:rPr lang="en-GB" smtClean="0"/>
              <a:t>&amp;page</a:t>
            </a:r>
            <a:endParaRPr lang="en-GB" dirty="0"/>
          </a:p>
        </p:txBody>
      </p:sp>
      <p:sp>
        <p:nvSpPr>
          <p:cNvPr id="7" name="Platshållare för bildnummer 6"/>
          <p:cNvSpPr>
            <a:spLocks noGrp="1"/>
          </p:cNvSpPr>
          <p:nvPr>
            <p:ph type="sldNum" sz="quarter" idx="12"/>
          </p:nvPr>
        </p:nvSpPr>
        <p:spPr/>
        <p:txBody>
          <a:bodyPr/>
          <a:lstStyle/>
          <a:p>
            <a:fld id="{CA5690A7-9BD4-4FE6-99BD-60038F9BBBDF}" type="slidenum">
              <a:rPr lang="en-GB" smtClean="0"/>
              <a:t>‹#›</a:t>
            </a:fld>
            <a:endParaRPr lang="en-GB" dirty="0"/>
          </a:p>
        </p:txBody>
      </p:sp>
      <p:sp>
        <p:nvSpPr>
          <p:cNvPr id="9" name="Platshållare för bild 8"/>
          <p:cNvSpPr>
            <a:spLocks noGrp="1"/>
          </p:cNvSpPr>
          <p:nvPr>
            <p:ph type="pic" sz="quarter" idx="13"/>
          </p:nvPr>
        </p:nvSpPr>
        <p:spPr>
          <a:xfrm>
            <a:off x="6385025" y="1825525"/>
            <a:ext cx="4356000" cy="4356100"/>
          </a:xfrm>
          <a:prstGeom prst="ellipse">
            <a:avLst/>
          </a:prstGeom>
        </p:spPr>
        <p:txBody>
          <a:bodyPr/>
          <a:lstStyle/>
          <a:p>
            <a:r>
              <a:rPr lang="en-US" dirty="0" smtClean="0"/>
              <a:t>Click icon to add picture</a:t>
            </a:r>
            <a:endParaRPr lang="sv-SE" dirty="0"/>
          </a:p>
        </p:txBody>
      </p:sp>
    </p:spTree>
    <p:extLst>
      <p:ext uri="{BB962C8B-B14F-4D97-AF65-F5344CB8AC3E}">
        <p14:creationId xmlns:p14="http://schemas.microsoft.com/office/powerpoint/2010/main" val="734082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bild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5" name="Platshållare för datum 4"/>
          <p:cNvSpPr>
            <a:spLocks noGrp="1"/>
          </p:cNvSpPr>
          <p:nvPr>
            <p:ph type="dt" sz="half" idx="10"/>
          </p:nvPr>
        </p:nvSpPr>
        <p:spPr/>
        <p:txBody>
          <a:bodyPr/>
          <a:lstStyle/>
          <a:p>
            <a:fld id="{ACC011DE-F47D-47AA-A493-91BB2BF3BE44}" type="datetime1">
              <a:rPr lang="en-GB" smtClean="0"/>
              <a:t>11/07/2021</a:t>
            </a:fld>
            <a:endParaRPr lang="en-GB" dirty="0"/>
          </a:p>
        </p:txBody>
      </p:sp>
      <p:sp>
        <p:nvSpPr>
          <p:cNvPr id="6" name="Platshållare för sidfot 5"/>
          <p:cNvSpPr>
            <a:spLocks noGrp="1"/>
          </p:cNvSpPr>
          <p:nvPr>
            <p:ph type="ftr" sz="quarter" idx="11"/>
          </p:nvPr>
        </p:nvSpPr>
        <p:spPr/>
        <p:txBody>
          <a:bodyPr/>
          <a:lstStyle/>
          <a:p>
            <a:r>
              <a:rPr lang="en-GB" smtClean="0"/>
              <a:t>&amp;page</a:t>
            </a:r>
            <a:endParaRPr lang="en-GB" dirty="0"/>
          </a:p>
        </p:txBody>
      </p:sp>
      <p:sp>
        <p:nvSpPr>
          <p:cNvPr id="7" name="Platshållare för bildnummer 6"/>
          <p:cNvSpPr>
            <a:spLocks noGrp="1"/>
          </p:cNvSpPr>
          <p:nvPr>
            <p:ph type="sldNum" sz="quarter" idx="12"/>
          </p:nvPr>
        </p:nvSpPr>
        <p:spPr/>
        <p:txBody>
          <a:bodyPr/>
          <a:lstStyle/>
          <a:p>
            <a:fld id="{CA5690A7-9BD4-4FE6-99BD-60038F9BBBDF}" type="slidenum">
              <a:rPr lang="en-GB" smtClean="0"/>
              <a:t>‹#›</a:t>
            </a:fld>
            <a:endParaRPr lang="en-GB" dirty="0"/>
          </a:p>
        </p:txBody>
      </p:sp>
      <p:sp>
        <p:nvSpPr>
          <p:cNvPr id="9" name="Platshållare för bild 8"/>
          <p:cNvSpPr>
            <a:spLocks noGrp="1"/>
          </p:cNvSpPr>
          <p:nvPr>
            <p:ph type="pic" sz="quarter" idx="13"/>
          </p:nvPr>
        </p:nvSpPr>
        <p:spPr>
          <a:xfrm>
            <a:off x="6385025" y="1825525"/>
            <a:ext cx="4356000" cy="4356100"/>
          </a:xfrm>
        </p:spPr>
        <p:txBody>
          <a:bodyPr/>
          <a:lstStyle/>
          <a:p>
            <a:r>
              <a:rPr lang="en-US" dirty="0" smtClean="0"/>
              <a:t>Click icon to add picture</a:t>
            </a:r>
            <a:endParaRPr lang="sv-SE" dirty="0"/>
          </a:p>
        </p:txBody>
      </p:sp>
      <p:sp>
        <p:nvSpPr>
          <p:cNvPr id="8" name="Platshållare för bild 8"/>
          <p:cNvSpPr>
            <a:spLocks noGrp="1"/>
          </p:cNvSpPr>
          <p:nvPr>
            <p:ph type="pic" sz="quarter" idx="14"/>
          </p:nvPr>
        </p:nvSpPr>
        <p:spPr>
          <a:xfrm>
            <a:off x="1450975" y="1825525"/>
            <a:ext cx="4356000" cy="4356100"/>
          </a:xfrm>
        </p:spPr>
        <p:txBody>
          <a:bodyPr/>
          <a:lstStyle/>
          <a:p>
            <a:r>
              <a:rPr lang="en-US" dirty="0" smtClean="0"/>
              <a:t>Click icon to add picture</a:t>
            </a:r>
            <a:endParaRPr lang="sv-SE" dirty="0"/>
          </a:p>
        </p:txBody>
      </p:sp>
    </p:spTree>
    <p:extLst>
      <p:ext uri="{BB962C8B-B14F-4D97-AF65-F5344CB8AC3E}">
        <p14:creationId xmlns:p14="http://schemas.microsoft.com/office/powerpoint/2010/main" val="3954626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bild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5" name="Platshållare för datum 4"/>
          <p:cNvSpPr>
            <a:spLocks noGrp="1"/>
          </p:cNvSpPr>
          <p:nvPr>
            <p:ph type="dt" sz="half" idx="10"/>
          </p:nvPr>
        </p:nvSpPr>
        <p:spPr/>
        <p:txBody>
          <a:bodyPr/>
          <a:lstStyle/>
          <a:p>
            <a:fld id="{0E648703-FF53-4A88-B340-4E288F8E9FE3}" type="datetime1">
              <a:rPr lang="en-GB" smtClean="0"/>
              <a:t>11/07/2021</a:t>
            </a:fld>
            <a:endParaRPr lang="en-GB" dirty="0"/>
          </a:p>
        </p:txBody>
      </p:sp>
      <p:sp>
        <p:nvSpPr>
          <p:cNvPr id="6" name="Platshållare för sidfot 5"/>
          <p:cNvSpPr>
            <a:spLocks noGrp="1"/>
          </p:cNvSpPr>
          <p:nvPr>
            <p:ph type="ftr" sz="quarter" idx="11"/>
          </p:nvPr>
        </p:nvSpPr>
        <p:spPr/>
        <p:txBody>
          <a:bodyPr/>
          <a:lstStyle/>
          <a:p>
            <a:r>
              <a:rPr lang="en-GB" smtClean="0"/>
              <a:t>&amp;page</a:t>
            </a:r>
            <a:endParaRPr lang="en-GB" dirty="0"/>
          </a:p>
        </p:txBody>
      </p:sp>
      <p:sp>
        <p:nvSpPr>
          <p:cNvPr id="7" name="Platshållare för bildnummer 6"/>
          <p:cNvSpPr>
            <a:spLocks noGrp="1"/>
          </p:cNvSpPr>
          <p:nvPr>
            <p:ph type="sldNum" sz="quarter" idx="12"/>
          </p:nvPr>
        </p:nvSpPr>
        <p:spPr/>
        <p:txBody>
          <a:bodyPr/>
          <a:lstStyle/>
          <a:p>
            <a:fld id="{CA5690A7-9BD4-4FE6-99BD-60038F9BBBDF}" type="slidenum">
              <a:rPr lang="en-GB" smtClean="0"/>
              <a:t>‹#›</a:t>
            </a:fld>
            <a:endParaRPr lang="en-GB" dirty="0"/>
          </a:p>
        </p:txBody>
      </p:sp>
      <p:sp>
        <p:nvSpPr>
          <p:cNvPr id="9" name="Platshållare för bild 8"/>
          <p:cNvSpPr>
            <a:spLocks noGrp="1"/>
          </p:cNvSpPr>
          <p:nvPr>
            <p:ph type="pic" sz="quarter" idx="13"/>
          </p:nvPr>
        </p:nvSpPr>
        <p:spPr>
          <a:xfrm>
            <a:off x="7858885" y="1980803"/>
            <a:ext cx="2882140" cy="2882206"/>
          </a:xfrm>
        </p:spPr>
        <p:txBody>
          <a:bodyPr/>
          <a:lstStyle/>
          <a:p>
            <a:r>
              <a:rPr lang="en-US" dirty="0" smtClean="0"/>
              <a:t>Click icon to add picture</a:t>
            </a:r>
            <a:endParaRPr lang="sv-SE" dirty="0"/>
          </a:p>
        </p:txBody>
      </p:sp>
      <p:sp>
        <p:nvSpPr>
          <p:cNvPr id="8" name="Platshållare för bild 8"/>
          <p:cNvSpPr>
            <a:spLocks noGrp="1"/>
          </p:cNvSpPr>
          <p:nvPr>
            <p:ph type="pic" sz="quarter" idx="14"/>
          </p:nvPr>
        </p:nvSpPr>
        <p:spPr>
          <a:xfrm>
            <a:off x="1450976" y="1980803"/>
            <a:ext cx="2882140" cy="2882206"/>
          </a:xfrm>
        </p:spPr>
        <p:txBody>
          <a:bodyPr/>
          <a:lstStyle/>
          <a:p>
            <a:r>
              <a:rPr lang="en-US" dirty="0" smtClean="0"/>
              <a:t>Click icon to add picture</a:t>
            </a:r>
            <a:endParaRPr lang="sv-SE" dirty="0"/>
          </a:p>
        </p:txBody>
      </p:sp>
      <p:sp>
        <p:nvSpPr>
          <p:cNvPr id="10" name="Platshållare för bild 8"/>
          <p:cNvSpPr>
            <a:spLocks noGrp="1"/>
          </p:cNvSpPr>
          <p:nvPr>
            <p:ph type="pic" sz="quarter" idx="15"/>
          </p:nvPr>
        </p:nvSpPr>
        <p:spPr>
          <a:xfrm>
            <a:off x="4654931" y="1980803"/>
            <a:ext cx="2882140" cy="2882206"/>
          </a:xfrm>
        </p:spPr>
        <p:txBody>
          <a:bodyPr/>
          <a:lstStyle/>
          <a:p>
            <a:r>
              <a:rPr lang="en-US" dirty="0" smtClean="0"/>
              <a:t>Click icon to add picture</a:t>
            </a:r>
            <a:endParaRPr lang="sv-SE" dirty="0"/>
          </a:p>
        </p:txBody>
      </p:sp>
      <p:sp>
        <p:nvSpPr>
          <p:cNvPr id="4" name="Platshållare för text 3"/>
          <p:cNvSpPr>
            <a:spLocks noGrp="1"/>
          </p:cNvSpPr>
          <p:nvPr>
            <p:ph type="body" sz="quarter" idx="16"/>
          </p:nvPr>
        </p:nvSpPr>
        <p:spPr>
          <a:xfrm>
            <a:off x="1439863" y="5040000"/>
            <a:ext cx="2894012" cy="1147883"/>
          </a:xfrm>
        </p:spPr>
        <p:txBody>
          <a:bodyPr/>
          <a:lstStyle>
            <a:lvl1pPr marL="0" indent="0">
              <a:buNone/>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1" name="Platshållare för text 3"/>
          <p:cNvSpPr>
            <a:spLocks noGrp="1"/>
          </p:cNvSpPr>
          <p:nvPr>
            <p:ph type="body" sz="quarter" idx="17"/>
          </p:nvPr>
        </p:nvSpPr>
        <p:spPr>
          <a:xfrm>
            <a:off x="4648994" y="5040000"/>
            <a:ext cx="2894012" cy="1147884"/>
          </a:xfrm>
        </p:spPr>
        <p:txBody>
          <a:bodyPr/>
          <a:lstStyle>
            <a:lvl1pPr marL="0" indent="0">
              <a:buNone/>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2" name="Platshållare för text 3"/>
          <p:cNvSpPr>
            <a:spLocks noGrp="1"/>
          </p:cNvSpPr>
          <p:nvPr>
            <p:ph type="body" sz="quarter" idx="18"/>
          </p:nvPr>
        </p:nvSpPr>
        <p:spPr>
          <a:xfrm>
            <a:off x="7858125" y="5040000"/>
            <a:ext cx="2894012" cy="1153837"/>
          </a:xfrm>
        </p:spPr>
        <p:txBody>
          <a:bodyPr/>
          <a:lstStyle>
            <a:lvl1pPr marL="0" indent="0">
              <a:buNone/>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1092657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bilder (run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5" name="Platshållare för datum 4"/>
          <p:cNvSpPr>
            <a:spLocks noGrp="1"/>
          </p:cNvSpPr>
          <p:nvPr>
            <p:ph type="dt" sz="half" idx="10"/>
          </p:nvPr>
        </p:nvSpPr>
        <p:spPr/>
        <p:txBody>
          <a:bodyPr/>
          <a:lstStyle/>
          <a:p>
            <a:fld id="{415E8A40-171A-4D2E-9D63-7870760A7361}" type="datetime1">
              <a:rPr lang="en-GB" smtClean="0"/>
              <a:t>11/07/2021</a:t>
            </a:fld>
            <a:endParaRPr lang="en-GB" dirty="0"/>
          </a:p>
        </p:txBody>
      </p:sp>
      <p:sp>
        <p:nvSpPr>
          <p:cNvPr id="6" name="Platshållare för sidfot 5"/>
          <p:cNvSpPr>
            <a:spLocks noGrp="1"/>
          </p:cNvSpPr>
          <p:nvPr>
            <p:ph type="ftr" sz="quarter" idx="11"/>
          </p:nvPr>
        </p:nvSpPr>
        <p:spPr/>
        <p:txBody>
          <a:bodyPr/>
          <a:lstStyle/>
          <a:p>
            <a:r>
              <a:rPr lang="en-GB" smtClean="0"/>
              <a:t>&amp;page</a:t>
            </a:r>
            <a:endParaRPr lang="en-GB" dirty="0"/>
          </a:p>
        </p:txBody>
      </p:sp>
      <p:sp>
        <p:nvSpPr>
          <p:cNvPr id="7" name="Platshållare för bildnummer 6"/>
          <p:cNvSpPr>
            <a:spLocks noGrp="1"/>
          </p:cNvSpPr>
          <p:nvPr>
            <p:ph type="sldNum" sz="quarter" idx="12"/>
          </p:nvPr>
        </p:nvSpPr>
        <p:spPr/>
        <p:txBody>
          <a:bodyPr/>
          <a:lstStyle/>
          <a:p>
            <a:fld id="{CA5690A7-9BD4-4FE6-99BD-60038F9BBBDF}" type="slidenum">
              <a:rPr lang="en-GB" smtClean="0"/>
              <a:t>‹#›</a:t>
            </a:fld>
            <a:endParaRPr lang="en-GB" dirty="0"/>
          </a:p>
        </p:txBody>
      </p:sp>
      <p:sp>
        <p:nvSpPr>
          <p:cNvPr id="9" name="Platshållare för bild 8"/>
          <p:cNvSpPr>
            <a:spLocks noGrp="1"/>
          </p:cNvSpPr>
          <p:nvPr>
            <p:ph type="pic" sz="quarter" idx="13"/>
          </p:nvPr>
        </p:nvSpPr>
        <p:spPr>
          <a:xfrm>
            <a:off x="7858885" y="1980000"/>
            <a:ext cx="2882140" cy="2882206"/>
          </a:xfrm>
          <a:prstGeom prst="ellipse">
            <a:avLst/>
          </a:prstGeom>
        </p:spPr>
        <p:txBody>
          <a:bodyPr/>
          <a:lstStyle/>
          <a:p>
            <a:r>
              <a:rPr lang="en-US" dirty="0" smtClean="0"/>
              <a:t>Click icon to add picture</a:t>
            </a:r>
            <a:endParaRPr lang="sv-SE" dirty="0"/>
          </a:p>
        </p:txBody>
      </p:sp>
      <p:sp>
        <p:nvSpPr>
          <p:cNvPr id="8" name="Platshållare för bild 8"/>
          <p:cNvSpPr>
            <a:spLocks noGrp="1"/>
          </p:cNvSpPr>
          <p:nvPr>
            <p:ph type="pic" sz="quarter" idx="14"/>
          </p:nvPr>
        </p:nvSpPr>
        <p:spPr>
          <a:xfrm>
            <a:off x="1450976" y="1980000"/>
            <a:ext cx="2882140" cy="2882206"/>
          </a:xfrm>
          <a:prstGeom prst="ellipse">
            <a:avLst/>
          </a:prstGeom>
        </p:spPr>
        <p:txBody>
          <a:bodyPr/>
          <a:lstStyle/>
          <a:p>
            <a:r>
              <a:rPr lang="en-US" dirty="0" smtClean="0"/>
              <a:t>Click icon to add picture</a:t>
            </a:r>
            <a:endParaRPr lang="sv-SE" dirty="0"/>
          </a:p>
        </p:txBody>
      </p:sp>
      <p:sp>
        <p:nvSpPr>
          <p:cNvPr id="10" name="Platshållare för bild 8"/>
          <p:cNvSpPr>
            <a:spLocks noGrp="1"/>
          </p:cNvSpPr>
          <p:nvPr>
            <p:ph type="pic" sz="quarter" idx="15"/>
          </p:nvPr>
        </p:nvSpPr>
        <p:spPr>
          <a:xfrm>
            <a:off x="4654931" y="1980000"/>
            <a:ext cx="2882140" cy="2882206"/>
          </a:xfrm>
          <a:prstGeom prst="ellipse">
            <a:avLst/>
          </a:prstGeom>
        </p:spPr>
        <p:txBody>
          <a:bodyPr/>
          <a:lstStyle/>
          <a:p>
            <a:r>
              <a:rPr lang="en-US" dirty="0" smtClean="0"/>
              <a:t>Click icon to add picture</a:t>
            </a:r>
            <a:endParaRPr lang="sv-SE" dirty="0"/>
          </a:p>
        </p:txBody>
      </p:sp>
      <p:sp>
        <p:nvSpPr>
          <p:cNvPr id="4" name="Platshållare för text 3"/>
          <p:cNvSpPr>
            <a:spLocks noGrp="1"/>
          </p:cNvSpPr>
          <p:nvPr>
            <p:ph type="body" sz="quarter" idx="16"/>
          </p:nvPr>
        </p:nvSpPr>
        <p:spPr>
          <a:xfrm>
            <a:off x="1439863" y="5040000"/>
            <a:ext cx="2894012" cy="1365250"/>
          </a:xfrm>
        </p:spPr>
        <p:txBody>
          <a:bodyPr/>
          <a:lstStyle>
            <a:lvl1pPr marL="0" indent="0" algn="ctr">
              <a:buNone/>
              <a:defRPr/>
            </a:lvl1pPr>
            <a:lvl2pPr algn="ctr">
              <a:defRPr/>
            </a:lvl2pPr>
            <a:lvl3pPr algn="ctr">
              <a:defRPr/>
            </a:lvl3pPr>
            <a:lvl4pPr algn="ctr">
              <a:defRPr/>
            </a:lvl4pPr>
            <a:lvl5pPr algn="ct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1" name="Platshållare för text 3"/>
          <p:cNvSpPr>
            <a:spLocks noGrp="1"/>
          </p:cNvSpPr>
          <p:nvPr>
            <p:ph type="body" sz="quarter" idx="17"/>
          </p:nvPr>
        </p:nvSpPr>
        <p:spPr>
          <a:xfrm>
            <a:off x="4648994" y="5040000"/>
            <a:ext cx="2894012" cy="1365250"/>
          </a:xfrm>
        </p:spPr>
        <p:txBody>
          <a:bodyPr/>
          <a:lstStyle>
            <a:lvl1pPr marL="0" indent="0" algn="ctr">
              <a:buNone/>
              <a:defRPr/>
            </a:lvl1pPr>
            <a:lvl2pPr algn="ctr">
              <a:defRPr/>
            </a:lvl2pPr>
            <a:lvl3pPr algn="ctr">
              <a:defRPr/>
            </a:lvl3pPr>
            <a:lvl4pPr algn="ctr">
              <a:defRPr/>
            </a:lvl4pPr>
            <a:lvl5pPr algn="ct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2" name="Platshållare för text 3"/>
          <p:cNvSpPr>
            <a:spLocks noGrp="1"/>
          </p:cNvSpPr>
          <p:nvPr>
            <p:ph type="body" sz="quarter" idx="18"/>
          </p:nvPr>
        </p:nvSpPr>
        <p:spPr>
          <a:xfrm>
            <a:off x="7858125" y="5040000"/>
            <a:ext cx="2894012" cy="1365250"/>
          </a:xfrm>
        </p:spPr>
        <p:txBody>
          <a:bodyPr/>
          <a:lstStyle>
            <a:lvl1pPr marL="0" indent="0" algn="ctr">
              <a:buNone/>
              <a:defRPr/>
            </a:lvl1pPr>
            <a:lvl2pPr algn="ctr">
              <a:defRPr/>
            </a:lvl2pPr>
            <a:lvl3pPr algn="ctr">
              <a:defRPr/>
            </a:lvl3pPr>
            <a:lvl4pPr algn="ctr">
              <a:defRPr/>
            </a:lvl4pPr>
            <a:lvl5pPr algn="ct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205694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vdelar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4" name="Platshållare för datum 3"/>
          <p:cNvSpPr>
            <a:spLocks noGrp="1"/>
          </p:cNvSpPr>
          <p:nvPr>
            <p:ph type="dt" sz="half" idx="10"/>
          </p:nvPr>
        </p:nvSpPr>
        <p:spPr/>
        <p:txBody>
          <a:bodyPr/>
          <a:lstStyle/>
          <a:p>
            <a:fld id="{B37BFF39-3384-45A8-982A-2221A827C5AB}" type="datetime1">
              <a:rPr lang="en-GB" smtClean="0"/>
              <a:t>11/07/2021</a:t>
            </a:fld>
            <a:endParaRPr lang="en-GB" dirty="0"/>
          </a:p>
        </p:txBody>
      </p:sp>
      <p:sp>
        <p:nvSpPr>
          <p:cNvPr id="5" name="Platshållare för sidfot 4"/>
          <p:cNvSpPr>
            <a:spLocks noGrp="1"/>
          </p:cNvSpPr>
          <p:nvPr>
            <p:ph type="ftr" sz="quarter" idx="11"/>
          </p:nvPr>
        </p:nvSpPr>
        <p:spPr/>
        <p:txBody>
          <a:bodyPr/>
          <a:lstStyle/>
          <a:p>
            <a:r>
              <a:rPr lang="en-GB" smtClean="0"/>
              <a:t>&amp;page</a:t>
            </a:r>
            <a:endParaRPr lang="en-GB"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dirty="0"/>
          </a:p>
        </p:txBody>
      </p:sp>
      <p:sp>
        <p:nvSpPr>
          <p:cNvPr id="15" name="Platshållare för bild 14"/>
          <p:cNvSpPr>
            <a:spLocks noGrp="1"/>
          </p:cNvSpPr>
          <p:nvPr>
            <p:ph type="pic" sz="quarter" idx="14"/>
          </p:nvPr>
        </p:nvSpPr>
        <p:spPr>
          <a:xfrm>
            <a:off x="1443037" y="1980000"/>
            <a:ext cx="2520000" cy="2520000"/>
          </a:xfrm>
          <a:solidFill>
            <a:srgbClr val="AFB6BD"/>
          </a:solidFill>
        </p:spPr>
        <p:txBody>
          <a:bodyPr/>
          <a:lstStyle/>
          <a:p>
            <a:r>
              <a:rPr lang="en-US" dirty="0" smtClean="0"/>
              <a:t>Click icon to add picture</a:t>
            </a:r>
            <a:endParaRPr lang="sv-SE" dirty="0"/>
          </a:p>
        </p:txBody>
      </p:sp>
      <p:sp>
        <p:nvSpPr>
          <p:cNvPr id="16" name="Platshållare för bild 14"/>
          <p:cNvSpPr>
            <a:spLocks noGrp="1"/>
          </p:cNvSpPr>
          <p:nvPr>
            <p:ph type="pic" sz="quarter" idx="15"/>
          </p:nvPr>
        </p:nvSpPr>
        <p:spPr>
          <a:xfrm>
            <a:off x="8221025" y="3348000"/>
            <a:ext cx="2520000" cy="2520000"/>
          </a:xfrm>
          <a:solidFill>
            <a:srgbClr val="5AC1D0"/>
          </a:solidFill>
        </p:spPr>
        <p:txBody>
          <a:bodyPr/>
          <a:lstStyle/>
          <a:p>
            <a:r>
              <a:rPr lang="en-US" dirty="0" smtClean="0"/>
              <a:t>Click icon to add picture</a:t>
            </a:r>
            <a:endParaRPr lang="sv-SE" dirty="0"/>
          </a:p>
        </p:txBody>
      </p:sp>
      <p:sp>
        <p:nvSpPr>
          <p:cNvPr id="17" name="Platshållare för bild 14"/>
          <p:cNvSpPr>
            <a:spLocks noGrp="1"/>
          </p:cNvSpPr>
          <p:nvPr>
            <p:ph type="pic" sz="quarter" idx="16"/>
          </p:nvPr>
        </p:nvSpPr>
        <p:spPr>
          <a:xfrm>
            <a:off x="4159519" y="4716844"/>
            <a:ext cx="2520000" cy="1152000"/>
          </a:xfrm>
          <a:solidFill>
            <a:schemeClr val="accent2"/>
          </a:solidFill>
        </p:spPr>
        <p:txBody>
          <a:bodyPr/>
          <a:lstStyle/>
          <a:p>
            <a:r>
              <a:rPr lang="en-US" dirty="0" smtClean="0"/>
              <a:t>Click icon to add picture</a:t>
            </a:r>
            <a:endParaRPr lang="sv-SE" dirty="0"/>
          </a:p>
        </p:txBody>
      </p:sp>
      <p:sp>
        <p:nvSpPr>
          <p:cNvPr id="18" name="Platshållare för bild 14"/>
          <p:cNvSpPr>
            <a:spLocks noGrp="1"/>
          </p:cNvSpPr>
          <p:nvPr>
            <p:ph type="pic" sz="quarter" idx="17"/>
          </p:nvPr>
        </p:nvSpPr>
        <p:spPr>
          <a:xfrm>
            <a:off x="5516031" y="1980000"/>
            <a:ext cx="2520000" cy="1152000"/>
          </a:xfrm>
          <a:solidFill>
            <a:schemeClr val="accent5"/>
          </a:solidFill>
        </p:spPr>
        <p:txBody>
          <a:bodyPr/>
          <a:lstStyle/>
          <a:p>
            <a:r>
              <a:rPr lang="en-US" dirty="0" smtClean="0"/>
              <a:t>Click icon to add picture</a:t>
            </a:r>
            <a:endParaRPr lang="sv-SE" dirty="0"/>
          </a:p>
        </p:txBody>
      </p:sp>
      <p:sp>
        <p:nvSpPr>
          <p:cNvPr id="20" name="Platshållare för text 19"/>
          <p:cNvSpPr>
            <a:spLocks noGrp="1"/>
          </p:cNvSpPr>
          <p:nvPr>
            <p:ph type="body" sz="quarter" idx="18"/>
          </p:nvPr>
        </p:nvSpPr>
        <p:spPr>
          <a:xfrm>
            <a:off x="4163534" y="1980000"/>
            <a:ext cx="1152000" cy="1152525"/>
          </a:xfrm>
          <a:solidFill>
            <a:schemeClr val="accent4"/>
          </a:solidFill>
        </p:spPr>
        <p:txBody>
          <a:bodyPr lIns="72000" tIns="72000"/>
          <a:lstStyle>
            <a:lvl1pPr marL="0" indent="0">
              <a:lnSpc>
                <a:spcPct val="100000"/>
              </a:lnSpc>
              <a:spcBef>
                <a:spcPts val="0"/>
              </a:spcBef>
              <a:spcAft>
                <a:spcPts val="0"/>
              </a:spcAft>
              <a:buNone/>
              <a:defRPr>
                <a:solidFill>
                  <a:schemeClr val="bg1"/>
                </a:solidFill>
              </a:defRPr>
            </a:lvl1pPr>
          </a:lstStyle>
          <a:p>
            <a:pPr lvl="0"/>
            <a:r>
              <a:rPr lang="en-US" smtClean="0"/>
              <a:t>Edit Master text styles</a:t>
            </a:r>
          </a:p>
        </p:txBody>
      </p:sp>
      <p:sp>
        <p:nvSpPr>
          <p:cNvPr id="21" name="Platshållare för text 19"/>
          <p:cNvSpPr>
            <a:spLocks noGrp="1"/>
          </p:cNvSpPr>
          <p:nvPr>
            <p:ph type="body" sz="quarter" idx="19"/>
          </p:nvPr>
        </p:nvSpPr>
        <p:spPr>
          <a:xfrm>
            <a:off x="8236528" y="1980000"/>
            <a:ext cx="1152000" cy="1152525"/>
          </a:xfrm>
          <a:solidFill>
            <a:srgbClr val="E9530E"/>
          </a:solidFill>
        </p:spPr>
        <p:txBody>
          <a:bodyPr lIns="72000" tIns="72000"/>
          <a:lstStyle>
            <a:lvl1pPr marL="0" indent="0">
              <a:lnSpc>
                <a:spcPct val="100000"/>
              </a:lnSpc>
              <a:spcBef>
                <a:spcPts val="0"/>
              </a:spcBef>
              <a:spcAft>
                <a:spcPts val="0"/>
              </a:spcAft>
              <a:buNone/>
              <a:defRPr>
                <a:solidFill>
                  <a:schemeClr val="bg1"/>
                </a:solidFill>
              </a:defRPr>
            </a:lvl1pPr>
          </a:lstStyle>
          <a:p>
            <a:pPr lvl="0"/>
            <a:r>
              <a:rPr lang="en-US" smtClean="0"/>
              <a:t>Edit Master text styles</a:t>
            </a:r>
          </a:p>
        </p:txBody>
      </p:sp>
      <p:sp>
        <p:nvSpPr>
          <p:cNvPr id="22" name="Platshållare för text 19"/>
          <p:cNvSpPr>
            <a:spLocks noGrp="1"/>
          </p:cNvSpPr>
          <p:nvPr>
            <p:ph type="body" sz="quarter" idx="20"/>
          </p:nvPr>
        </p:nvSpPr>
        <p:spPr>
          <a:xfrm>
            <a:off x="9589025" y="1980000"/>
            <a:ext cx="1152000" cy="1152525"/>
          </a:xfrm>
          <a:solidFill>
            <a:schemeClr val="accent1"/>
          </a:solidFill>
        </p:spPr>
        <p:txBody>
          <a:bodyPr lIns="72000" tIns="72000"/>
          <a:lstStyle>
            <a:lvl1pPr marL="0" indent="0">
              <a:lnSpc>
                <a:spcPct val="100000"/>
              </a:lnSpc>
              <a:spcBef>
                <a:spcPts val="0"/>
              </a:spcBef>
              <a:spcAft>
                <a:spcPts val="0"/>
              </a:spcAft>
              <a:buNone/>
              <a:defRPr>
                <a:solidFill>
                  <a:schemeClr val="bg1"/>
                </a:solidFill>
              </a:defRPr>
            </a:lvl1pPr>
          </a:lstStyle>
          <a:p>
            <a:pPr lvl="0"/>
            <a:r>
              <a:rPr lang="en-US" smtClean="0"/>
              <a:t>Edit Master text styles</a:t>
            </a:r>
          </a:p>
        </p:txBody>
      </p:sp>
      <p:sp>
        <p:nvSpPr>
          <p:cNvPr id="23" name="Platshållare för text 19"/>
          <p:cNvSpPr>
            <a:spLocks noGrp="1"/>
          </p:cNvSpPr>
          <p:nvPr>
            <p:ph type="body" sz="quarter" idx="21"/>
          </p:nvPr>
        </p:nvSpPr>
        <p:spPr>
          <a:xfrm>
            <a:off x="1451925" y="4716844"/>
            <a:ext cx="2520000" cy="1152525"/>
          </a:xfrm>
          <a:solidFill>
            <a:srgbClr val="5AC1D0"/>
          </a:solidFill>
        </p:spPr>
        <p:txBody>
          <a:bodyPr lIns="72000" tIns="72000"/>
          <a:lstStyle>
            <a:lvl1pPr marL="0" indent="0">
              <a:lnSpc>
                <a:spcPct val="100000"/>
              </a:lnSpc>
              <a:spcBef>
                <a:spcPts val="0"/>
              </a:spcBef>
              <a:spcAft>
                <a:spcPts val="0"/>
              </a:spcAft>
              <a:buNone/>
              <a:defRPr>
                <a:solidFill>
                  <a:schemeClr val="bg1"/>
                </a:solidFill>
              </a:defRPr>
            </a:lvl1pPr>
          </a:lstStyle>
          <a:p>
            <a:pPr lvl="0"/>
            <a:r>
              <a:rPr lang="en-US" smtClean="0"/>
              <a:t>Edit Master text styles</a:t>
            </a:r>
          </a:p>
        </p:txBody>
      </p:sp>
      <p:sp>
        <p:nvSpPr>
          <p:cNvPr id="26" name="Platshållare för text 19"/>
          <p:cNvSpPr>
            <a:spLocks noGrp="1"/>
          </p:cNvSpPr>
          <p:nvPr>
            <p:ph type="body" sz="quarter" idx="22"/>
          </p:nvPr>
        </p:nvSpPr>
        <p:spPr>
          <a:xfrm>
            <a:off x="6884031" y="4716581"/>
            <a:ext cx="1152000" cy="1152525"/>
          </a:xfrm>
          <a:solidFill>
            <a:schemeClr val="accent1">
              <a:lumMod val="20000"/>
              <a:lumOff val="80000"/>
            </a:schemeClr>
          </a:solidFill>
        </p:spPr>
        <p:txBody>
          <a:bodyPr lIns="72000" tIns="72000"/>
          <a:lstStyle>
            <a:lvl1pPr marL="0" indent="0">
              <a:lnSpc>
                <a:spcPct val="100000"/>
              </a:lnSpc>
              <a:spcBef>
                <a:spcPts val="0"/>
              </a:spcBef>
              <a:spcAft>
                <a:spcPts val="0"/>
              </a:spcAft>
              <a:buNone/>
              <a:defRPr>
                <a:solidFill>
                  <a:schemeClr val="tx1"/>
                </a:solidFill>
              </a:defRPr>
            </a:lvl1pPr>
          </a:lstStyle>
          <a:p>
            <a:pPr lvl="0"/>
            <a:r>
              <a:rPr lang="en-US" smtClean="0"/>
              <a:t>Edit Master text styles</a:t>
            </a:r>
          </a:p>
        </p:txBody>
      </p:sp>
      <p:sp>
        <p:nvSpPr>
          <p:cNvPr id="27" name="Platshållare för text 19"/>
          <p:cNvSpPr>
            <a:spLocks noGrp="1"/>
          </p:cNvSpPr>
          <p:nvPr>
            <p:ph type="body" sz="quarter" idx="23"/>
          </p:nvPr>
        </p:nvSpPr>
        <p:spPr>
          <a:xfrm>
            <a:off x="6884031" y="3348000"/>
            <a:ext cx="1152000" cy="1152525"/>
          </a:xfrm>
          <a:solidFill>
            <a:srgbClr val="ECEAE6"/>
          </a:solidFill>
        </p:spPr>
        <p:txBody>
          <a:bodyPr lIns="72000" tIns="72000"/>
          <a:lstStyle>
            <a:lvl1pPr marL="0" indent="0">
              <a:lnSpc>
                <a:spcPct val="100000"/>
              </a:lnSpc>
              <a:spcBef>
                <a:spcPts val="0"/>
              </a:spcBef>
              <a:spcAft>
                <a:spcPts val="0"/>
              </a:spcAft>
              <a:buNone/>
              <a:defRPr>
                <a:solidFill>
                  <a:schemeClr val="tx1"/>
                </a:solidFill>
              </a:defRPr>
            </a:lvl1pPr>
          </a:lstStyle>
          <a:p>
            <a:pPr lvl="0"/>
            <a:r>
              <a:rPr lang="en-US" smtClean="0"/>
              <a:t>Edit Master text styles</a:t>
            </a:r>
          </a:p>
        </p:txBody>
      </p:sp>
      <p:sp>
        <p:nvSpPr>
          <p:cNvPr id="29" name="Platshållare för text 19"/>
          <p:cNvSpPr>
            <a:spLocks noGrp="1"/>
          </p:cNvSpPr>
          <p:nvPr>
            <p:ph type="body" sz="quarter" idx="25"/>
          </p:nvPr>
        </p:nvSpPr>
        <p:spPr>
          <a:xfrm>
            <a:off x="4139999" y="3348000"/>
            <a:ext cx="2539519" cy="1152525"/>
          </a:xfrm>
          <a:solidFill>
            <a:srgbClr val="AFB6BD"/>
          </a:solidFill>
        </p:spPr>
        <p:txBody>
          <a:bodyPr lIns="72000" tIns="72000"/>
          <a:lstStyle>
            <a:lvl1pPr marL="0" indent="0">
              <a:lnSpc>
                <a:spcPct val="100000"/>
              </a:lnSpc>
              <a:spcBef>
                <a:spcPts val="0"/>
              </a:spcBef>
              <a:spcAft>
                <a:spcPts val="0"/>
              </a:spcAft>
              <a:buNone/>
              <a:defRPr>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771430586"/>
      </p:ext>
    </p:extLst>
  </p:cSld>
  <p:clrMapOvr>
    <a:masterClrMapping/>
  </p:clrMapOvr>
  <p:extLst mod="1">
    <p:ext uri="{DCECCB84-F9BA-43D5-87BE-67443E8EF086}">
      <p15:sldGuideLst xmlns:p15="http://schemas.microsoft.com/office/powerpoint/2012/main">
        <p15:guide id="1" pos="250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tor bild">
    <p:spTree>
      <p:nvGrpSpPr>
        <p:cNvPr id="1" name=""/>
        <p:cNvGrpSpPr/>
        <p:nvPr/>
      </p:nvGrpSpPr>
      <p:grpSpPr>
        <a:xfrm>
          <a:off x="0" y="0"/>
          <a:ext cx="0" cy="0"/>
          <a:chOff x="0" y="0"/>
          <a:chExt cx="0" cy="0"/>
        </a:xfrm>
      </p:grpSpPr>
      <p:sp>
        <p:nvSpPr>
          <p:cNvPr id="6" name="Platshållare för bild 5"/>
          <p:cNvSpPr>
            <a:spLocks noGrp="1"/>
          </p:cNvSpPr>
          <p:nvPr>
            <p:ph type="pic" sz="quarter" idx="13"/>
          </p:nvPr>
        </p:nvSpPr>
        <p:spPr>
          <a:xfrm>
            <a:off x="0" y="0"/>
            <a:ext cx="12195175"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1033125 w 12192000"/>
              <a:gd name="connsiteY1" fmla="*/ 3175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6350 h 6864350"/>
              <a:gd name="connsiteX1" fmla="*/ 11033125 w 12192000"/>
              <a:gd name="connsiteY1" fmla="*/ 9525 h 6864350"/>
              <a:gd name="connsiteX2" fmla="*/ 11823700 w 12192000"/>
              <a:gd name="connsiteY2" fmla="*/ 0 h 6864350"/>
              <a:gd name="connsiteX3" fmla="*/ 12192000 w 12192000"/>
              <a:gd name="connsiteY3" fmla="*/ 6350 h 6864350"/>
              <a:gd name="connsiteX4" fmla="*/ 12192000 w 12192000"/>
              <a:gd name="connsiteY4" fmla="*/ 6864350 h 6864350"/>
              <a:gd name="connsiteX5" fmla="*/ 0 w 12192000"/>
              <a:gd name="connsiteY5" fmla="*/ 6864350 h 6864350"/>
              <a:gd name="connsiteX6" fmla="*/ 0 w 12192000"/>
              <a:gd name="connsiteY6" fmla="*/ 6350 h 6864350"/>
              <a:gd name="connsiteX0" fmla="*/ 0 w 12192000"/>
              <a:gd name="connsiteY0" fmla="*/ 0 h 6858000"/>
              <a:gd name="connsiteX1" fmla="*/ 11033125 w 12192000"/>
              <a:gd name="connsiteY1" fmla="*/ 3175 h 6858000"/>
              <a:gd name="connsiteX2" fmla="*/ 11817350 w 12192000"/>
              <a:gd name="connsiteY2" fmla="*/ 0 h 6858000"/>
              <a:gd name="connsiteX3" fmla="*/ 12192000 w 12192000"/>
              <a:gd name="connsiteY3" fmla="*/ 0 h 6858000"/>
              <a:gd name="connsiteX4" fmla="*/ 12192000 w 12192000"/>
              <a:gd name="connsiteY4" fmla="*/ 6858000 h 6858000"/>
              <a:gd name="connsiteX5" fmla="*/ 0 w 12192000"/>
              <a:gd name="connsiteY5" fmla="*/ 6858000 h 6858000"/>
              <a:gd name="connsiteX6" fmla="*/ 0 w 12192000"/>
              <a:gd name="connsiteY6" fmla="*/ 0 h 6858000"/>
              <a:gd name="connsiteX0" fmla="*/ 0 w 12192000"/>
              <a:gd name="connsiteY0" fmla="*/ 0 h 6858000"/>
              <a:gd name="connsiteX1" fmla="*/ 11033125 w 12192000"/>
              <a:gd name="connsiteY1" fmla="*/ 3175 h 6858000"/>
              <a:gd name="connsiteX2" fmla="*/ 11052175 w 12192000"/>
              <a:gd name="connsiteY2" fmla="*/ 1536700 h 6858000"/>
              <a:gd name="connsiteX3" fmla="*/ 12192000 w 12192000"/>
              <a:gd name="connsiteY3" fmla="*/ 0 h 6858000"/>
              <a:gd name="connsiteX4" fmla="*/ 12192000 w 12192000"/>
              <a:gd name="connsiteY4" fmla="*/ 6858000 h 6858000"/>
              <a:gd name="connsiteX5" fmla="*/ 0 w 12192000"/>
              <a:gd name="connsiteY5" fmla="*/ 6858000 h 6858000"/>
              <a:gd name="connsiteX6" fmla="*/ 0 w 12192000"/>
              <a:gd name="connsiteY6" fmla="*/ 0 h 6858000"/>
              <a:gd name="connsiteX0" fmla="*/ 0 w 12192000"/>
              <a:gd name="connsiteY0" fmla="*/ 0 h 6858000"/>
              <a:gd name="connsiteX1" fmla="*/ 11042650 w 12192000"/>
              <a:gd name="connsiteY1" fmla="*/ 3175 h 6858000"/>
              <a:gd name="connsiteX2" fmla="*/ 11052175 w 12192000"/>
              <a:gd name="connsiteY2" fmla="*/ 1536700 h 6858000"/>
              <a:gd name="connsiteX3" fmla="*/ 12192000 w 12192000"/>
              <a:gd name="connsiteY3" fmla="*/ 0 h 6858000"/>
              <a:gd name="connsiteX4" fmla="*/ 12192000 w 12192000"/>
              <a:gd name="connsiteY4" fmla="*/ 6858000 h 6858000"/>
              <a:gd name="connsiteX5" fmla="*/ 0 w 12192000"/>
              <a:gd name="connsiteY5" fmla="*/ 6858000 h 6858000"/>
              <a:gd name="connsiteX6" fmla="*/ 0 w 12192000"/>
              <a:gd name="connsiteY6" fmla="*/ 0 h 6858000"/>
              <a:gd name="connsiteX0" fmla="*/ 0 w 12192000"/>
              <a:gd name="connsiteY0" fmla="*/ 0 h 6858000"/>
              <a:gd name="connsiteX1" fmla="*/ 11042650 w 12192000"/>
              <a:gd name="connsiteY1" fmla="*/ 3175 h 6858000"/>
              <a:gd name="connsiteX2" fmla="*/ 11052175 w 12192000"/>
              <a:gd name="connsiteY2" fmla="*/ 1536700 h 6858000"/>
              <a:gd name="connsiteX3" fmla="*/ 12192000 w 12192000"/>
              <a:gd name="connsiteY3" fmla="*/ 0 h 6858000"/>
              <a:gd name="connsiteX4" fmla="*/ 12192000 w 12192000"/>
              <a:gd name="connsiteY4" fmla="*/ 6858000 h 6858000"/>
              <a:gd name="connsiteX5" fmla="*/ 0 w 12192000"/>
              <a:gd name="connsiteY5" fmla="*/ 6858000 h 6858000"/>
              <a:gd name="connsiteX6" fmla="*/ 0 w 12192000"/>
              <a:gd name="connsiteY6" fmla="*/ 0 h 6858000"/>
              <a:gd name="connsiteX0" fmla="*/ 0 w 12192000"/>
              <a:gd name="connsiteY0" fmla="*/ 0 h 6858000"/>
              <a:gd name="connsiteX1" fmla="*/ 11042650 w 12192000"/>
              <a:gd name="connsiteY1" fmla="*/ 3175 h 6858000"/>
              <a:gd name="connsiteX2" fmla="*/ 11055350 w 12192000"/>
              <a:gd name="connsiteY2" fmla="*/ 1530350 h 6858000"/>
              <a:gd name="connsiteX3" fmla="*/ 12192000 w 12192000"/>
              <a:gd name="connsiteY3" fmla="*/ 0 h 6858000"/>
              <a:gd name="connsiteX4" fmla="*/ 12192000 w 12192000"/>
              <a:gd name="connsiteY4" fmla="*/ 6858000 h 6858000"/>
              <a:gd name="connsiteX5" fmla="*/ 0 w 12192000"/>
              <a:gd name="connsiteY5" fmla="*/ 6858000 h 6858000"/>
              <a:gd name="connsiteX6" fmla="*/ 0 w 12192000"/>
              <a:gd name="connsiteY6" fmla="*/ 0 h 6858000"/>
              <a:gd name="connsiteX0" fmla="*/ 0 w 12195175"/>
              <a:gd name="connsiteY0" fmla="*/ 0 h 6858000"/>
              <a:gd name="connsiteX1" fmla="*/ 11042650 w 12195175"/>
              <a:gd name="connsiteY1" fmla="*/ 3175 h 6858000"/>
              <a:gd name="connsiteX2" fmla="*/ 11055350 w 12195175"/>
              <a:gd name="connsiteY2" fmla="*/ 1530350 h 6858000"/>
              <a:gd name="connsiteX3" fmla="*/ 12195175 w 12195175"/>
              <a:gd name="connsiteY3" fmla="*/ 1549400 h 6858000"/>
              <a:gd name="connsiteX4" fmla="*/ 12192000 w 12195175"/>
              <a:gd name="connsiteY4" fmla="*/ 6858000 h 6858000"/>
              <a:gd name="connsiteX5" fmla="*/ 0 w 12195175"/>
              <a:gd name="connsiteY5" fmla="*/ 6858000 h 6858000"/>
              <a:gd name="connsiteX6" fmla="*/ 0 w 12195175"/>
              <a:gd name="connsiteY6" fmla="*/ 0 h 6858000"/>
              <a:gd name="connsiteX0" fmla="*/ 0 w 12195175"/>
              <a:gd name="connsiteY0" fmla="*/ 0 h 6858000"/>
              <a:gd name="connsiteX1" fmla="*/ 11042650 w 12195175"/>
              <a:gd name="connsiteY1" fmla="*/ 3175 h 6858000"/>
              <a:gd name="connsiteX2" fmla="*/ 11055350 w 12195175"/>
              <a:gd name="connsiteY2" fmla="*/ 1530350 h 6858000"/>
              <a:gd name="connsiteX3" fmla="*/ 11912600 w 12195175"/>
              <a:gd name="connsiteY3" fmla="*/ 1549400 h 6858000"/>
              <a:gd name="connsiteX4" fmla="*/ 12195175 w 12195175"/>
              <a:gd name="connsiteY4" fmla="*/ 1549400 h 6858000"/>
              <a:gd name="connsiteX5" fmla="*/ 12192000 w 12195175"/>
              <a:gd name="connsiteY5" fmla="*/ 6858000 h 6858000"/>
              <a:gd name="connsiteX6" fmla="*/ 0 w 12195175"/>
              <a:gd name="connsiteY6" fmla="*/ 6858000 h 6858000"/>
              <a:gd name="connsiteX7" fmla="*/ 0 w 12195175"/>
              <a:gd name="connsiteY7" fmla="*/ 0 h 6858000"/>
              <a:gd name="connsiteX0" fmla="*/ 0 w 12195175"/>
              <a:gd name="connsiteY0" fmla="*/ 0 h 6858000"/>
              <a:gd name="connsiteX1" fmla="*/ 11042650 w 12195175"/>
              <a:gd name="connsiteY1" fmla="*/ 3175 h 6858000"/>
              <a:gd name="connsiteX2" fmla="*/ 11055350 w 12195175"/>
              <a:gd name="connsiteY2" fmla="*/ 1530350 h 6858000"/>
              <a:gd name="connsiteX3" fmla="*/ 11823700 w 12195175"/>
              <a:gd name="connsiteY3" fmla="*/ 1552575 h 6858000"/>
              <a:gd name="connsiteX4" fmla="*/ 12195175 w 12195175"/>
              <a:gd name="connsiteY4" fmla="*/ 1549400 h 6858000"/>
              <a:gd name="connsiteX5" fmla="*/ 12192000 w 12195175"/>
              <a:gd name="connsiteY5" fmla="*/ 6858000 h 6858000"/>
              <a:gd name="connsiteX6" fmla="*/ 0 w 12195175"/>
              <a:gd name="connsiteY6" fmla="*/ 6858000 h 6858000"/>
              <a:gd name="connsiteX7" fmla="*/ 0 w 12195175"/>
              <a:gd name="connsiteY7" fmla="*/ 0 h 6858000"/>
              <a:gd name="connsiteX0" fmla="*/ 0 w 12195175"/>
              <a:gd name="connsiteY0" fmla="*/ 0 h 6858000"/>
              <a:gd name="connsiteX1" fmla="*/ 11042650 w 12195175"/>
              <a:gd name="connsiteY1" fmla="*/ 3175 h 6858000"/>
              <a:gd name="connsiteX2" fmla="*/ 11055350 w 12195175"/>
              <a:gd name="connsiteY2" fmla="*/ 1530350 h 6858000"/>
              <a:gd name="connsiteX3" fmla="*/ 11823700 w 12195175"/>
              <a:gd name="connsiteY3" fmla="*/ 1536700 h 6858000"/>
              <a:gd name="connsiteX4" fmla="*/ 12195175 w 12195175"/>
              <a:gd name="connsiteY4" fmla="*/ 1549400 h 6858000"/>
              <a:gd name="connsiteX5" fmla="*/ 12192000 w 12195175"/>
              <a:gd name="connsiteY5" fmla="*/ 6858000 h 6858000"/>
              <a:gd name="connsiteX6" fmla="*/ 0 w 12195175"/>
              <a:gd name="connsiteY6" fmla="*/ 6858000 h 6858000"/>
              <a:gd name="connsiteX7" fmla="*/ 0 w 12195175"/>
              <a:gd name="connsiteY7" fmla="*/ 0 h 6858000"/>
              <a:gd name="connsiteX0" fmla="*/ 0 w 12195175"/>
              <a:gd name="connsiteY0" fmla="*/ 0 h 6858000"/>
              <a:gd name="connsiteX1" fmla="*/ 11042650 w 12195175"/>
              <a:gd name="connsiteY1" fmla="*/ 3175 h 6858000"/>
              <a:gd name="connsiteX2" fmla="*/ 11055350 w 12195175"/>
              <a:gd name="connsiteY2" fmla="*/ 1530350 h 6858000"/>
              <a:gd name="connsiteX3" fmla="*/ 11823700 w 12195175"/>
              <a:gd name="connsiteY3" fmla="*/ 1536700 h 6858000"/>
              <a:gd name="connsiteX4" fmla="*/ 12036425 w 12195175"/>
              <a:gd name="connsiteY4" fmla="*/ 1536700 h 6858000"/>
              <a:gd name="connsiteX5" fmla="*/ 12195175 w 12195175"/>
              <a:gd name="connsiteY5" fmla="*/ 1549400 h 6858000"/>
              <a:gd name="connsiteX6" fmla="*/ 12192000 w 12195175"/>
              <a:gd name="connsiteY6" fmla="*/ 6858000 h 6858000"/>
              <a:gd name="connsiteX7" fmla="*/ 0 w 12195175"/>
              <a:gd name="connsiteY7" fmla="*/ 6858000 h 6858000"/>
              <a:gd name="connsiteX8" fmla="*/ 0 w 12195175"/>
              <a:gd name="connsiteY8" fmla="*/ 0 h 6858000"/>
              <a:gd name="connsiteX0" fmla="*/ 0 w 12195175"/>
              <a:gd name="connsiteY0" fmla="*/ 0 h 6858000"/>
              <a:gd name="connsiteX1" fmla="*/ 11042650 w 12195175"/>
              <a:gd name="connsiteY1" fmla="*/ 3175 h 6858000"/>
              <a:gd name="connsiteX2" fmla="*/ 11055350 w 12195175"/>
              <a:gd name="connsiteY2" fmla="*/ 1530350 h 6858000"/>
              <a:gd name="connsiteX3" fmla="*/ 11823700 w 12195175"/>
              <a:gd name="connsiteY3" fmla="*/ 1536700 h 6858000"/>
              <a:gd name="connsiteX4" fmla="*/ 11817350 w 12195175"/>
              <a:gd name="connsiteY4" fmla="*/ 3175 h 6858000"/>
              <a:gd name="connsiteX5" fmla="*/ 12195175 w 12195175"/>
              <a:gd name="connsiteY5" fmla="*/ 1549400 h 6858000"/>
              <a:gd name="connsiteX6" fmla="*/ 12192000 w 12195175"/>
              <a:gd name="connsiteY6" fmla="*/ 6858000 h 6858000"/>
              <a:gd name="connsiteX7" fmla="*/ 0 w 12195175"/>
              <a:gd name="connsiteY7" fmla="*/ 6858000 h 6858000"/>
              <a:gd name="connsiteX8" fmla="*/ 0 w 12195175"/>
              <a:gd name="connsiteY8" fmla="*/ 0 h 6858000"/>
              <a:gd name="connsiteX0" fmla="*/ 0 w 12195175"/>
              <a:gd name="connsiteY0" fmla="*/ 0 h 6858000"/>
              <a:gd name="connsiteX1" fmla="*/ 11042650 w 12195175"/>
              <a:gd name="connsiteY1" fmla="*/ 3175 h 6858000"/>
              <a:gd name="connsiteX2" fmla="*/ 11055350 w 12195175"/>
              <a:gd name="connsiteY2" fmla="*/ 1530350 h 6858000"/>
              <a:gd name="connsiteX3" fmla="*/ 11823700 w 12195175"/>
              <a:gd name="connsiteY3" fmla="*/ 1536700 h 6858000"/>
              <a:gd name="connsiteX4" fmla="*/ 11817350 w 12195175"/>
              <a:gd name="connsiteY4" fmla="*/ 3175 h 6858000"/>
              <a:gd name="connsiteX5" fmla="*/ 11979275 w 12195175"/>
              <a:gd name="connsiteY5" fmla="*/ 657225 h 6858000"/>
              <a:gd name="connsiteX6" fmla="*/ 12195175 w 12195175"/>
              <a:gd name="connsiteY6" fmla="*/ 1549400 h 6858000"/>
              <a:gd name="connsiteX7" fmla="*/ 12192000 w 12195175"/>
              <a:gd name="connsiteY7" fmla="*/ 6858000 h 6858000"/>
              <a:gd name="connsiteX8" fmla="*/ 0 w 12195175"/>
              <a:gd name="connsiteY8" fmla="*/ 6858000 h 6858000"/>
              <a:gd name="connsiteX9" fmla="*/ 0 w 12195175"/>
              <a:gd name="connsiteY9" fmla="*/ 0 h 6858000"/>
              <a:gd name="connsiteX0" fmla="*/ 0 w 12195175"/>
              <a:gd name="connsiteY0" fmla="*/ 0 h 6858000"/>
              <a:gd name="connsiteX1" fmla="*/ 11042650 w 12195175"/>
              <a:gd name="connsiteY1" fmla="*/ 3175 h 6858000"/>
              <a:gd name="connsiteX2" fmla="*/ 11055350 w 12195175"/>
              <a:gd name="connsiteY2" fmla="*/ 1530350 h 6858000"/>
              <a:gd name="connsiteX3" fmla="*/ 11823700 w 12195175"/>
              <a:gd name="connsiteY3" fmla="*/ 1536700 h 6858000"/>
              <a:gd name="connsiteX4" fmla="*/ 11817350 w 12195175"/>
              <a:gd name="connsiteY4" fmla="*/ 3175 h 6858000"/>
              <a:gd name="connsiteX5" fmla="*/ 12192000 w 12195175"/>
              <a:gd name="connsiteY5" fmla="*/ 3175 h 6858000"/>
              <a:gd name="connsiteX6" fmla="*/ 12195175 w 12195175"/>
              <a:gd name="connsiteY6" fmla="*/ 1549400 h 6858000"/>
              <a:gd name="connsiteX7" fmla="*/ 12192000 w 12195175"/>
              <a:gd name="connsiteY7" fmla="*/ 6858000 h 6858000"/>
              <a:gd name="connsiteX8" fmla="*/ 0 w 12195175"/>
              <a:gd name="connsiteY8" fmla="*/ 6858000 h 6858000"/>
              <a:gd name="connsiteX9" fmla="*/ 0 w 12195175"/>
              <a:gd name="connsiteY9" fmla="*/ 0 h 6858000"/>
              <a:gd name="connsiteX0" fmla="*/ 0 w 12195175"/>
              <a:gd name="connsiteY0" fmla="*/ 0 h 6858000"/>
              <a:gd name="connsiteX1" fmla="*/ 11055211 w 12195175"/>
              <a:gd name="connsiteY1" fmla="*/ 3175 h 6858000"/>
              <a:gd name="connsiteX2" fmla="*/ 11055350 w 12195175"/>
              <a:gd name="connsiteY2" fmla="*/ 1530350 h 6858000"/>
              <a:gd name="connsiteX3" fmla="*/ 11823700 w 12195175"/>
              <a:gd name="connsiteY3" fmla="*/ 1536700 h 6858000"/>
              <a:gd name="connsiteX4" fmla="*/ 11817350 w 12195175"/>
              <a:gd name="connsiteY4" fmla="*/ 3175 h 6858000"/>
              <a:gd name="connsiteX5" fmla="*/ 12192000 w 12195175"/>
              <a:gd name="connsiteY5" fmla="*/ 3175 h 6858000"/>
              <a:gd name="connsiteX6" fmla="*/ 12195175 w 12195175"/>
              <a:gd name="connsiteY6" fmla="*/ 1549400 h 6858000"/>
              <a:gd name="connsiteX7" fmla="*/ 12192000 w 12195175"/>
              <a:gd name="connsiteY7" fmla="*/ 6858000 h 6858000"/>
              <a:gd name="connsiteX8" fmla="*/ 0 w 12195175"/>
              <a:gd name="connsiteY8" fmla="*/ 6858000 h 6858000"/>
              <a:gd name="connsiteX9" fmla="*/ 0 w 12195175"/>
              <a:gd name="connsiteY9" fmla="*/ 0 h 6858000"/>
              <a:gd name="connsiteX0" fmla="*/ 0 w 12195175"/>
              <a:gd name="connsiteY0" fmla="*/ 0 h 6858000"/>
              <a:gd name="connsiteX1" fmla="*/ 11055211 w 12195175"/>
              <a:gd name="connsiteY1" fmla="*/ 3175 h 6858000"/>
              <a:gd name="connsiteX2" fmla="*/ 11055350 w 12195175"/>
              <a:gd name="connsiteY2" fmla="*/ 1530350 h 6858000"/>
              <a:gd name="connsiteX3" fmla="*/ 11823700 w 12195175"/>
              <a:gd name="connsiteY3" fmla="*/ 1536700 h 6858000"/>
              <a:gd name="connsiteX4" fmla="*/ 11804790 w 12195175"/>
              <a:gd name="connsiteY4" fmla="*/ 3175 h 6858000"/>
              <a:gd name="connsiteX5" fmla="*/ 12192000 w 12195175"/>
              <a:gd name="connsiteY5" fmla="*/ 3175 h 6858000"/>
              <a:gd name="connsiteX6" fmla="*/ 12195175 w 12195175"/>
              <a:gd name="connsiteY6" fmla="*/ 1549400 h 6858000"/>
              <a:gd name="connsiteX7" fmla="*/ 12192000 w 12195175"/>
              <a:gd name="connsiteY7" fmla="*/ 6858000 h 6858000"/>
              <a:gd name="connsiteX8" fmla="*/ 0 w 12195175"/>
              <a:gd name="connsiteY8" fmla="*/ 6858000 h 6858000"/>
              <a:gd name="connsiteX9" fmla="*/ 0 w 12195175"/>
              <a:gd name="connsiteY9" fmla="*/ 0 h 6858000"/>
              <a:gd name="connsiteX0" fmla="*/ 0 w 12195175"/>
              <a:gd name="connsiteY0" fmla="*/ 0 h 6858000"/>
              <a:gd name="connsiteX1" fmla="*/ 11055211 w 12195175"/>
              <a:gd name="connsiteY1" fmla="*/ 3175 h 6858000"/>
              <a:gd name="connsiteX2" fmla="*/ 11055350 w 12195175"/>
              <a:gd name="connsiteY2" fmla="*/ 1530350 h 6858000"/>
              <a:gd name="connsiteX3" fmla="*/ 11798579 w 12195175"/>
              <a:gd name="connsiteY3" fmla="*/ 1534188 h 6858000"/>
              <a:gd name="connsiteX4" fmla="*/ 11804790 w 12195175"/>
              <a:gd name="connsiteY4" fmla="*/ 3175 h 6858000"/>
              <a:gd name="connsiteX5" fmla="*/ 12192000 w 12195175"/>
              <a:gd name="connsiteY5" fmla="*/ 3175 h 6858000"/>
              <a:gd name="connsiteX6" fmla="*/ 12195175 w 12195175"/>
              <a:gd name="connsiteY6" fmla="*/ 1549400 h 6858000"/>
              <a:gd name="connsiteX7" fmla="*/ 12192000 w 12195175"/>
              <a:gd name="connsiteY7" fmla="*/ 6858000 h 6858000"/>
              <a:gd name="connsiteX8" fmla="*/ 0 w 12195175"/>
              <a:gd name="connsiteY8" fmla="*/ 6858000 h 6858000"/>
              <a:gd name="connsiteX9" fmla="*/ 0 w 12195175"/>
              <a:gd name="connsiteY9" fmla="*/ 0 h 6858000"/>
              <a:gd name="connsiteX0" fmla="*/ 0 w 12195175"/>
              <a:gd name="connsiteY0" fmla="*/ 0 h 6858000"/>
              <a:gd name="connsiteX1" fmla="*/ 11055211 w 12195175"/>
              <a:gd name="connsiteY1" fmla="*/ 3175 h 6858000"/>
              <a:gd name="connsiteX2" fmla="*/ 11055350 w 12195175"/>
              <a:gd name="connsiteY2" fmla="*/ 1530350 h 6858000"/>
              <a:gd name="connsiteX3" fmla="*/ 11808627 w 12195175"/>
              <a:gd name="connsiteY3" fmla="*/ 1534188 h 6858000"/>
              <a:gd name="connsiteX4" fmla="*/ 11804790 w 12195175"/>
              <a:gd name="connsiteY4" fmla="*/ 3175 h 6858000"/>
              <a:gd name="connsiteX5" fmla="*/ 12192000 w 12195175"/>
              <a:gd name="connsiteY5" fmla="*/ 3175 h 6858000"/>
              <a:gd name="connsiteX6" fmla="*/ 12195175 w 12195175"/>
              <a:gd name="connsiteY6" fmla="*/ 1549400 h 6858000"/>
              <a:gd name="connsiteX7" fmla="*/ 12192000 w 12195175"/>
              <a:gd name="connsiteY7" fmla="*/ 6858000 h 6858000"/>
              <a:gd name="connsiteX8" fmla="*/ 0 w 12195175"/>
              <a:gd name="connsiteY8" fmla="*/ 6858000 h 6858000"/>
              <a:gd name="connsiteX9" fmla="*/ 0 w 12195175"/>
              <a:gd name="connsiteY9" fmla="*/ 0 h 6858000"/>
              <a:gd name="connsiteX0" fmla="*/ 0 w 12195175"/>
              <a:gd name="connsiteY0" fmla="*/ 0 h 6858000"/>
              <a:gd name="connsiteX1" fmla="*/ 11055211 w 12195175"/>
              <a:gd name="connsiteY1" fmla="*/ 3175 h 6858000"/>
              <a:gd name="connsiteX2" fmla="*/ 11055350 w 12195175"/>
              <a:gd name="connsiteY2" fmla="*/ 1530350 h 6858000"/>
              <a:gd name="connsiteX3" fmla="*/ 11801091 w 12195175"/>
              <a:gd name="connsiteY3" fmla="*/ 1541724 h 6858000"/>
              <a:gd name="connsiteX4" fmla="*/ 11804790 w 12195175"/>
              <a:gd name="connsiteY4" fmla="*/ 3175 h 6858000"/>
              <a:gd name="connsiteX5" fmla="*/ 12192000 w 12195175"/>
              <a:gd name="connsiteY5" fmla="*/ 3175 h 6858000"/>
              <a:gd name="connsiteX6" fmla="*/ 12195175 w 12195175"/>
              <a:gd name="connsiteY6" fmla="*/ 1549400 h 6858000"/>
              <a:gd name="connsiteX7" fmla="*/ 12192000 w 12195175"/>
              <a:gd name="connsiteY7" fmla="*/ 6858000 h 6858000"/>
              <a:gd name="connsiteX8" fmla="*/ 0 w 12195175"/>
              <a:gd name="connsiteY8" fmla="*/ 6858000 h 6858000"/>
              <a:gd name="connsiteX9" fmla="*/ 0 w 12195175"/>
              <a:gd name="connsiteY9" fmla="*/ 0 h 6858000"/>
              <a:gd name="connsiteX0" fmla="*/ 0 w 12195175"/>
              <a:gd name="connsiteY0" fmla="*/ 0 h 6858000"/>
              <a:gd name="connsiteX1" fmla="*/ 11055211 w 12195175"/>
              <a:gd name="connsiteY1" fmla="*/ 3175 h 6858000"/>
              <a:gd name="connsiteX2" fmla="*/ 11055350 w 12195175"/>
              <a:gd name="connsiteY2" fmla="*/ 1530350 h 6858000"/>
              <a:gd name="connsiteX3" fmla="*/ 11798579 w 12195175"/>
              <a:gd name="connsiteY3" fmla="*/ 1531676 h 6858000"/>
              <a:gd name="connsiteX4" fmla="*/ 11804790 w 12195175"/>
              <a:gd name="connsiteY4" fmla="*/ 3175 h 6858000"/>
              <a:gd name="connsiteX5" fmla="*/ 12192000 w 12195175"/>
              <a:gd name="connsiteY5" fmla="*/ 3175 h 6858000"/>
              <a:gd name="connsiteX6" fmla="*/ 12195175 w 12195175"/>
              <a:gd name="connsiteY6" fmla="*/ 1549400 h 6858000"/>
              <a:gd name="connsiteX7" fmla="*/ 12192000 w 12195175"/>
              <a:gd name="connsiteY7" fmla="*/ 6858000 h 6858000"/>
              <a:gd name="connsiteX8" fmla="*/ 0 w 12195175"/>
              <a:gd name="connsiteY8" fmla="*/ 6858000 h 6858000"/>
              <a:gd name="connsiteX9" fmla="*/ 0 w 12195175"/>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5175" h="6858000">
                <a:moveTo>
                  <a:pt x="0" y="0"/>
                </a:moveTo>
                <a:lnTo>
                  <a:pt x="11055211" y="3175"/>
                </a:lnTo>
                <a:cubicBezTo>
                  <a:pt x="11055257" y="512233"/>
                  <a:pt x="11055304" y="1021292"/>
                  <a:pt x="11055350" y="1530350"/>
                </a:cubicBezTo>
                <a:lnTo>
                  <a:pt x="11798579" y="1531676"/>
                </a:lnTo>
                <a:cubicBezTo>
                  <a:pt x="11796462" y="1020501"/>
                  <a:pt x="11806907" y="514350"/>
                  <a:pt x="11804790" y="3175"/>
                </a:cubicBezTo>
                <a:lnTo>
                  <a:pt x="12192000" y="3175"/>
                </a:lnTo>
                <a:cubicBezTo>
                  <a:pt x="12193058" y="518583"/>
                  <a:pt x="12194117" y="1033992"/>
                  <a:pt x="12195175" y="1549400"/>
                </a:cubicBezTo>
                <a:cubicBezTo>
                  <a:pt x="12194117" y="3318933"/>
                  <a:pt x="12193058" y="5088467"/>
                  <a:pt x="12192000" y="6858000"/>
                </a:cubicBezTo>
                <a:lnTo>
                  <a:pt x="0" y="6858000"/>
                </a:lnTo>
                <a:lnTo>
                  <a:pt x="0" y="0"/>
                </a:lnTo>
                <a:close/>
              </a:path>
            </a:pathLst>
          </a:custGeom>
        </p:spPr>
        <p:txBody>
          <a:bodyPr/>
          <a:lstStyle/>
          <a:p>
            <a:r>
              <a:rPr lang="en-US" dirty="0" smtClean="0"/>
              <a:t>Click icon to add picture</a:t>
            </a:r>
            <a:endParaRPr lang="sv-SE" dirty="0"/>
          </a:p>
        </p:txBody>
      </p:sp>
      <p:sp>
        <p:nvSpPr>
          <p:cNvPr id="2" name="Platshållare för datum 1"/>
          <p:cNvSpPr>
            <a:spLocks noGrp="1"/>
          </p:cNvSpPr>
          <p:nvPr>
            <p:ph type="dt" sz="half" idx="10"/>
          </p:nvPr>
        </p:nvSpPr>
        <p:spPr/>
        <p:txBody>
          <a:bodyPr/>
          <a:lstStyle/>
          <a:p>
            <a:fld id="{8853EDD1-22DC-4609-8B34-321F2643C9D3}" type="datetime1">
              <a:rPr lang="en-GB" smtClean="0"/>
              <a:t>11/07/2021</a:t>
            </a:fld>
            <a:endParaRPr lang="en-GB" dirty="0"/>
          </a:p>
        </p:txBody>
      </p:sp>
      <p:sp>
        <p:nvSpPr>
          <p:cNvPr id="3" name="Platshållare för sidfot 2"/>
          <p:cNvSpPr>
            <a:spLocks noGrp="1"/>
          </p:cNvSpPr>
          <p:nvPr>
            <p:ph type="ftr" sz="quarter" idx="11"/>
          </p:nvPr>
        </p:nvSpPr>
        <p:spPr/>
        <p:txBody>
          <a:bodyPr/>
          <a:lstStyle/>
          <a:p>
            <a:r>
              <a:rPr lang="en-GB" smtClean="0"/>
              <a:t>&amp;page</a:t>
            </a:r>
            <a:endParaRPr lang="en-GB" dirty="0"/>
          </a:p>
        </p:txBody>
      </p:sp>
      <p:sp>
        <p:nvSpPr>
          <p:cNvPr id="4" name="Platshållare för bildnummer 3"/>
          <p:cNvSpPr>
            <a:spLocks noGrp="1"/>
          </p:cNvSpPr>
          <p:nvPr>
            <p:ph type="sldNum" sz="quarter" idx="12"/>
          </p:nvPr>
        </p:nvSpPr>
        <p:spPr/>
        <p:txBody>
          <a:bodyPr/>
          <a:lstStyle/>
          <a:p>
            <a:fld id="{CA5690A7-9BD4-4FE6-99BD-60038F9BBBDF}" type="slidenum">
              <a:rPr lang="en-GB" smtClean="0"/>
              <a:t>‹#›</a:t>
            </a:fld>
            <a:endParaRPr lang="en-GB" dirty="0"/>
          </a:p>
        </p:txBody>
      </p:sp>
    </p:spTree>
    <p:extLst>
      <p:ext uri="{BB962C8B-B14F-4D97-AF65-F5344CB8AC3E}">
        <p14:creationId xmlns:p14="http://schemas.microsoft.com/office/powerpoint/2010/main" val="299862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innehåll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p:cNvSpPr>
            <a:spLocks noGrp="1"/>
          </p:cNvSpPr>
          <p:nvPr>
            <p:ph type="dt" sz="half" idx="10"/>
          </p:nvPr>
        </p:nvSpPr>
        <p:spPr/>
        <p:txBody>
          <a:bodyPr/>
          <a:lstStyle/>
          <a:p>
            <a:fld id="{4995318B-7517-40DB-9932-F72A4D7E99B1}" type="datetime1">
              <a:rPr lang="en-GB" smtClean="0"/>
              <a:t>11/07/2021</a:t>
            </a:fld>
            <a:endParaRPr lang="en-GB" dirty="0"/>
          </a:p>
        </p:txBody>
      </p:sp>
      <p:sp>
        <p:nvSpPr>
          <p:cNvPr id="5" name="Platshållare för sidfot 4"/>
          <p:cNvSpPr>
            <a:spLocks noGrp="1"/>
          </p:cNvSpPr>
          <p:nvPr>
            <p:ph type="ftr" sz="quarter" idx="11"/>
          </p:nvPr>
        </p:nvSpPr>
        <p:spPr/>
        <p:txBody>
          <a:bodyPr/>
          <a:lstStyle/>
          <a:p>
            <a:r>
              <a:rPr lang="en-GB" smtClean="0"/>
              <a:t>&amp;page</a:t>
            </a:r>
            <a:endParaRPr lang="en-GB"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dirty="0"/>
          </a:p>
        </p:txBody>
      </p:sp>
    </p:spTree>
    <p:extLst>
      <p:ext uri="{BB962C8B-B14F-4D97-AF65-F5344CB8AC3E}">
        <p14:creationId xmlns:p14="http://schemas.microsoft.com/office/powerpoint/2010/main" val="3173926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Öppen">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39" y="383383"/>
            <a:ext cx="6081713" cy="6081713"/>
          </a:xfrm>
          <a:prstGeom prst="rect">
            <a:avLst/>
          </a:prstGeom>
        </p:spPr>
      </p:pic>
      <p:sp>
        <p:nvSpPr>
          <p:cNvPr id="2" name="Rubrik 1"/>
          <p:cNvSpPr>
            <a:spLocks noGrp="1"/>
          </p:cNvSpPr>
          <p:nvPr>
            <p:ph type="ctrTitle"/>
          </p:nvPr>
        </p:nvSpPr>
        <p:spPr>
          <a:xfrm>
            <a:off x="831600" y="1440000"/>
            <a:ext cx="4547644" cy="2387600"/>
          </a:xfrm>
        </p:spPr>
        <p:txBody>
          <a:bodyPr anchor="t" anchorCtr="0">
            <a:normAutofit/>
          </a:bodyPr>
          <a:lstStyle>
            <a:lvl1pPr algn="l">
              <a:defRPr sz="4600" baseline="0">
                <a:solidFill>
                  <a:schemeClr val="bg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7603704" y="2916000"/>
            <a:ext cx="4222748"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v-SE" dirty="0"/>
          </a:p>
        </p:txBody>
      </p:sp>
      <p:sp>
        <p:nvSpPr>
          <p:cNvPr id="4" name="Platshållare för datum 3"/>
          <p:cNvSpPr>
            <a:spLocks noGrp="1"/>
          </p:cNvSpPr>
          <p:nvPr>
            <p:ph type="dt" sz="half" idx="10"/>
          </p:nvPr>
        </p:nvSpPr>
        <p:spPr/>
        <p:txBody>
          <a:bodyPr/>
          <a:lstStyle/>
          <a:p>
            <a:fld id="{3068E20A-E366-4ECB-924E-A240D41F263C}" type="datetime1">
              <a:rPr lang="en-GB" smtClean="0"/>
              <a:t>11/07/2021</a:t>
            </a:fld>
            <a:endParaRPr lang="en-GB" dirty="0"/>
          </a:p>
        </p:txBody>
      </p:sp>
      <p:sp>
        <p:nvSpPr>
          <p:cNvPr id="5" name="Platshållare för sidfot 4"/>
          <p:cNvSpPr>
            <a:spLocks noGrp="1"/>
          </p:cNvSpPr>
          <p:nvPr>
            <p:ph type="ftr" sz="quarter" idx="11"/>
          </p:nvPr>
        </p:nvSpPr>
        <p:spPr/>
        <p:txBody>
          <a:bodyPr/>
          <a:lstStyle/>
          <a:p>
            <a:r>
              <a:rPr lang="en-GB" smtClean="0"/>
              <a:t>&amp;page</a:t>
            </a:r>
            <a:endParaRPr lang="en-GB"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dirty="0"/>
          </a:p>
        </p:txBody>
      </p:sp>
      <p:sp>
        <p:nvSpPr>
          <p:cNvPr id="14" name="textruta 13"/>
          <p:cNvSpPr txBox="1"/>
          <p:nvPr/>
        </p:nvSpPr>
        <p:spPr>
          <a:xfrm>
            <a:off x="8954219" y="6065607"/>
            <a:ext cx="2972668" cy="338554"/>
          </a:xfrm>
          <a:prstGeom prst="rect">
            <a:avLst/>
          </a:prstGeom>
          <a:noFill/>
          <a:ln>
            <a:noFill/>
          </a:ln>
        </p:spPr>
        <p:txBody>
          <a:bodyPr wrap="square" rtlCol="0">
            <a:spAutoFit/>
          </a:bodyPr>
          <a:lstStyle/>
          <a:p>
            <a:pPr algn="r"/>
            <a:r>
              <a:rPr lang="sv-SE" sz="1600" kern="0" spc="600" baseline="0" dirty="0"/>
              <a:t>ÖPPEN</a:t>
            </a:r>
          </a:p>
        </p:txBody>
      </p:sp>
    </p:spTree>
    <p:extLst>
      <p:ext uri="{BB962C8B-B14F-4D97-AF65-F5344CB8AC3E}">
        <p14:creationId xmlns:p14="http://schemas.microsoft.com/office/powerpoint/2010/main" val="507792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Begränsad">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39" y="383383"/>
            <a:ext cx="6081713" cy="6081713"/>
          </a:xfrm>
          <a:prstGeom prst="rect">
            <a:avLst/>
          </a:prstGeom>
        </p:spPr>
      </p:pic>
      <p:sp>
        <p:nvSpPr>
          <p:cNvPr id="2" name="Rubrik 1"/>
          <p:cNvSpPr>
            <a:spLocks noGrp="1"/>
          </p:cNvSpPr>
          <p:nvPr>
            <p:ph type="ctrTitle"/>
          </p:nvPr>
        </p:nvSpPr>
        <p:spPr>
          <a:xfrm>
            <a:off x="831600" y="1440000"/>
            <a:ext cx="4547644" cy="2387600"/>
          </a:xfrm>
        </p:spPr>
        <p:txBody>
          <a:bodyPr anchor="t" anchorCtr="0">
            <a:normAutofit/>
          </a:bodyPr>
          <a:lstStyle>
            <a:lvl1pPr algn="l">
              <a:defRPr sz="4600" baseline="0">
                <a:solidFill>
                  <a:schemeClr val="bg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7603704" y="2916000"/>
            <a:ext cx="4222748"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v-SE" dirty="0"/>
          </a:p>
        </p:txBody>
      </p:sp>
      <p:sp>
        <p:nvSpPr>
          <p:cNvPr id="4" name="Platshållare för datum 3"/>
          <p:cNvSpPr>
            <a:spLocks noGrp="1"/>
          </p:cNvSpPr>
          <p:nvPr>
            <p:ph type="dt" sz="half" idx="10"/>
          </p:nvPr>
        </p:nvSpPr>
        <p:spPr/>
        <p:txBody>
          <a:bodyPr/>
          <a:lstStyle/>
          <a:p>
            <a:fld id="{844D2806-F70E-442F-9D88-F3166F9477E9}" type="datetime1">
              <a:rPr lang="en-GB" smtClean="0"/>
              <a:t>11/07/2021</a:t>
            </a:fld>
            <a:endParaRPr lang="en-GB" dirty="0"/>
          </a:p>
        </p:txBody>
      </p:sp>
      <p:sp>
        <p:nvSpPr>
          <p:cNvPr id="5" name="Platshållare för sidfot 4"/>
          <p:cNvSpPr>
            <a:spLocks noGrp="1"/>
          </p:cNvSpPr>
          <p:nvPr>
            <p:ph type="ftr" sz="quarter" idx="11"/>
          </p:nvPr>
        </p:nvSpPr>
        <p:spPr/>
        <p:txBody>
          <a:bodyPr/>
          <a:lstStyle/>
          <a:p>
            <a:r>
              <a:rPr lang="en-GB" smtClean="0"/>
              <a:t>&amp;page</a:t>
            </a:r>
            <a:endParaRPr lang="en-GB"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dirty="0"/>
          </a:p>
        </p:txBody>
      </p:sp>
      <p:sp>
        <p:nvSpPr>
          <p:cNvPr id="14" name="textruta 13"/>
          <p:cNvSpPr txBox="1"/>
          <p:nvPr/>
        </p:nvSpPr>
        <p:spPr>
          <a:xfrm>
            <a:off x="8954219" y="6065607"/>
            <a:ext cx="2972668" cy="338554"/>
          </a:xfrm>
          <a:prstGeom prst="rect">
            <a:avLst/>
          </a:prstGeom>
          <a:noFill/>
          <a:ln>
            <a:noFill/>
          </a:ln>
        </p:spPr>
        <p:txBody>
          <a:bodyPr wrap="square" rtlCol="0">
            <a:spAutoFit/>
          </a:bodyPr>
          <a:lstStyle/>
          <a:p>
            <a:pPr algn="r"/>
            <a:r>
              <a:rPr lang="sv-SE" sz="1600" kern="0" spc="600" baseline="0" dirty="0"/>
              <a:t>BEGRÄNSAD</a:t>
            </a:r>
          </a:p>
        </p:txBody>
      </p:sp>
    </p:spTree>
    <p:extLst>
      <p:ext uri="{BB962C8B-B14F-4D97-AF65-F5344CB8AC3E}">
        <p14:creationId xmlns:p14="http://schemas.microsoft.com/office/powerpoint/2010/main" val="2907938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Känslig">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39" y="383383"/>
            <a:ext cx="6081713" cy="6081713"/>
          </a:xfrm>
          <a:prstGeom prst="rect">
            <a:avLst/>
          </a:prstGeom>
        </p:spPr>
      </p:pic>
      <p:sp>
        <p:nvSpPr>
          <p:cNvPr id="2" name="Rubrik 1"/>
          <p:cNvSpPr>
            <a:spLocks noGrp="1"/>
          </p:cNvSpPr>
          <p:nvPr>
            <p:ph type="ctrTitle"/>
          </p:nvPr>
        </p:nvSpPr>
        <p:spPr>
          <a:xfrm>
            <a:off x="831600" y="1440000"/>
            <a:ext cx="4547644" cy="2387600"/>
          </a:xfrm>
        </p:spPr>
        <p:txBody>
          <a:bodyPr anchor="t" anchorCtr="0">
            <a:normAutofit/>
          </a:bodyPr>
          <a:lstStyle>
            <a:lvl1pPr algn="l">
              <a:defRPr sz="4600" baseline="0">
                <a:solidFill>
                  <a:schemeClr val="bg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7603704" y="2916000"/>
            <a:ext cx="4222748"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v-SE" dirty="0"/>
          </a:p>
        </p:txBody>
      </p:sp>
      <p:sp>
        <p:nvSpPr>
          <p:cNvPr id="4" name="Platshållare för datum 3"/>
          <p:cNvSpPr>
            <a:spLocks noGrp="1"/>
          </p:cNvSpPr>
          <p:nvPr>
            <p:ph type="dt" sz="half" idx="10"/>
          </p:nvPr>
        </p:nvSpPr>
        <p:spPr/>
        <p:txBody>
          <a:bodyPr/>
          <a:lstStyle/>
          <a:p>
            <a:fld id="{12E00C6F-CA9A-4638-B7F2-041E305EE24C}" type="datetime1">
              <a:rPr lang="en-GB" smtClean="0"/>
              <a:t>11/07/2021</a:t>
            </a:fld>
            <a:endParaRPr lang="en-GB" dirty="0"/>
          </a:p>
        </p:txBody>
      </p:sp>
      <p:sp>
        <p:nvSpPr>
          <p:cNvPr id="5" name="Platshållare för sidfot 4"/>
          <p:cNvSpPr>
            <a:spLocks noGrp="1"/>
          </p:cNvSpPr>
          <p:nvPr>
            <p:ph type="ftr" sz="quarter" idx="11"/>
          </p:nvPr>
        </p:nvSpPr>
        <p:spPr/>
        <p:txBody>
          <a:bodyPr/>
          <a:lstStyle/>
          <a:p>
            <a:r>
              <a:rPr lang="en-GB" smtClean="0"/>
              <a:t>&amp;page</a:t>
            </a:r>
            <a:endParaRPr lang="en-GB"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dirty="0"/>
          </a:p>
        </p:txBody>
      </p:sp>
      <p:sp>
        <p:nvSpPr>
          <p:cNvPr id="14" name="textruta 13"/>
          <p:cNvSpPr txBox="1"/>
          <p:nvPr/>
        </p:nvSpPr>
        <p:spPr>
          <a:xfrm>
            <a:off x="8954219" y="6065607"/>
            <a:ext cx="2972668" cy="338554"/>
          </a:xfrm>
          <a:prstGeom prst="rect">
            <a:avLst/>
          </a:prstGeom>
          <a:noFill/>
          <a:ln>
            <a:noFill/>
          </a:ln>
        </p:spPr>
        <p:txBody>
          <a:bodyPr wrap="square" rtlCol="0">
            <a:spAutoFit/>
          </a:bodyPr>
          <a:lstStyle/>
          <a:p>
            <a:pPr algn="r"/>
            <a:r>
              <a:rPr lang="sv-SE" sz="1600" kern="0" spc="600" baseline="0" dirty="0"/>
              <a:t>KÄNSLIG</a:t>
            </a:r>
          </a:p>
        </p:txBody>
      </p:sp>
    </p:spTree>
    <p:extLst>
      <p:ext uri="{BB962C8B-B14F-4D97-AF65-F5344CB8AC3E}">
        <p14:creationId xmlns:p14="http://schemas.microsoft.com/office/powerpoint/2010/main" val="2363964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Mycket känslig">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39" y="383383"/>
            <a:ext cx="6081713" cy="6081713"/>
          </a:xfrm>
          <a:prstGeom prst="rect">
            <a:avLst/>
          </a:prstGeom>
        </p:spPr>
      </p:pic>
      <p:sp>
        <p:nvSpPr>
          <p:cNvPr id="2" name="Rubrik 1"/>
          <p:cNvSpPr>
            <a:spLocks noGrp="1"/>
          </p:cNvSpPr>
          <p:nvPr>
            <p:ph type="ctrTitle"/>
          </p:nvPr>
        </p:nvSpPr>
        <p:spPr>
          <a:xfrm>
            <a:off x="831600" y="1440000"/>
            <a:ext cx="4547644" cy="2387600"/>
          </a:xfrm>
        </p:spPr>
        <p:txBody>
          <a:bodyPr anchor="t" anchorCtr="0">
            <a:normAutofit/>
          </a:bodyPr>
          <a:lstStyle>
            <a:lvl1pPr algn="l">
              <a:defRPr sz="4600" baseline="0">
                <a:solidFill>
                  <a:schemeClr val="bg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7603704" y="2916000"/>
            <a:ext cx="4222748"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v-SE" dirty="0"/>
          </a:p>
        </p:txBody>
      </p:sp>
      <p:sp>
        <p:nvSpPr>
          <p:cNvPr id="4" name="Platshållare för datum 3"/>
          <p:cNvSpPr>
            <a:spLocks noGrp="1"/>
          </p:cNvSpPr>
          <p:nvPr>
            <p:ph type="dt" sz="half" idx="10"/>
          </p:nvPr>
        </p:nvSpPr>
        <p:spPr/>
        <p:txBody>
          <a:bodyPr/>
          <a:lstStyle/>
          <a:p>
            <a:fld id="{44B9FC9E-4EDF-4315-B523-41589F38307C}" type="datetime1">
              <a:rPr lang="en-GB" smtClean="0"/>
              <a:t>11/07/2021</a:t>
            </a:fld>
            <a:endParaRPr lang="en-GB" dirty="0"/>
          </a:p>
        </p:txBody>
      </p:sp>
      <p:sp>
        <p:nvSpPr>
          <p:cNvPr id="5" name="Platshållare för sidfot 4"/>
          <p:cNvSpPr>
            <a:spLocks noGrp="1"/>
          </p:cNvSpPr>
          <p:nvPr>
            <p:ph type="ftr" sz="quarter" idx="11"/>
          </p:nvPr>
        </p:nvSpPr>
        <p:spPr/>
        <p:txBody>
          <a:bodyPr/>
          <a:lstStyle/>
          <a:p>
            <a:r>
              <a:rPr lang="en-GB" smtClean="0"/>
              <a:t>&amp;page</a:t>
            </a:r>
            <a:endParaRPr lang="en-GB"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dirty="0"/>
          </a:p>
        </p:txBody>
      </p:sp>
      <p:sp>
        <p:nvSpPr>
          <p:cNvPr id="14" name="textruta 13"/>
          <p:cNvSpPr txBox="1"/>
          <p:nvPr/>
        </p:nvSpPr>
        <p:spPr>
          <a:xfrm>
            <a:off x="8954219" y="6065607"/>
            <a:ext cx="2972668" cy="338554"/>
          </a:xfrm>
          <a:prstGeom prst="rect">
            <a:avLst/>
          </a:prstGeom>
          <a:noFill/>
          <a:ln>
            <a:noFill/>
          </a:ln>
        </p:spPr>
        <p:txBody>
          <a:bodyPr wrap="square" rtlCol="0">
            <a:spAutoFit/>
          </a:bodyPr>
          <a:lstStyle/>
          <a:p>
            <a:pPr algn="r"/>
            <a:r>
              <a:rPr lang="sv-SE" sz="1600" kern="0" spc="600" baseline="0" dirty="0"/>
              <a:t>MYCKET KÄNSLIG</a:t>
            </a:r>
          </a:p>
        </p:txBody>
      </p:sp>
    </p:spTree>
    <p:extLst>
      <p:ext uri="{BB962C8B-B14F-4D97-AF65-F5344CB8AC3E}">
        <p14:creationId xmlns:p14="http://schemas.microsoft.com/office/powerpoint/2010/main" val="470426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Public">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39" y="383383"/>
            <a:ext cx="6081713" cy="6081713"/>
          </a:xfrm>
          <a:prstGeom prst="rect">
            <a:avLst/>
          </a:prstGeom>
        </p:spPr>
      </p:pic>
      <p:sp>
        <p:nvSpPr>
          <p:cNvPr id="2" name="Rubrik 1"/>
          <p:cNvSpPr>
            <a:spLocks noGrp="1"/>
          </p:cNvSpPr>
          <p:nvPr>
            <p:ph type="ctrTitle"/>
          </p:nvPr>
        </p:nvSpPr>
        <p:spPr>
          <a:xfrm>
            <a:off x="831600" y="1440000"/>
            <a:ext cx="4547644" cy="2387600"/>
          </a:xfrm>
        </p:spPr>
        <p:txBody>
          <a:bodyPr anchor="t" anchorCtr="0">
            <a:normAutofit/>
          </a:bodyPr>
          <a:lstStyle>
            <a:lvl1pPr algn="l">
              <a:defRPr sz="4600" baseline="0">
                <a:solidFill>
                  <a:schemeClr val="bg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7603704" y="2916000"/>
            <a:ext cx="4222748"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v-SE" dirty="0"/>
          </a:p>
        </p:txBody>
      </p:sp>
      <p:sp>
        <p:nvSpPr>
          <p:cNvPr id="4" name="Platshållare för datum 3"/>
          <p:cNvSpPr>
            <a:spLocks noGrp="1"/>
          </p:cNvSpPr>
          <p:nvPr>
            <p:ph type="dt" sz="half" idx="10"/>
          </p:nvPr>
        </p:nvSpPr>
        <p:spPr/>
        <p:txBody>
          <a:bodyPr/>
          <a:lstStyle/>
          <a:p>
            <a:fld id="{58399746-10B5-4B19-9036-D8FCBF0188DD}" type="datetime1">
              <a:rPr lang="en-GB" smtClean="0"/>
              <a:t>11/07/2021</a:t>
            </a:fld>
            <a:endParaRPr lang="en-GB" dirty="0"/>
          </a:p>
        </p:txBody>
      </p:sp>
      <p:sp>
        <p:nvSpPr>
          <p:cNvPr id="5" name="Platshållare för sidfot 4"/>
          <p:cNvSpPr>
            <a:spLocks noGrp="1"/>
          </p:cNvSpPr>
          <p:nvPr>
            <p:ph type="ftr" sz="quarter" idx="11"/>
          </p:nvPr>
        </p:nvSpPr>
        <p:spPr/>
        <p:txBody>
          <a:bodyPr/>
          <a:lstStyle/>
          <a:p>
            <a:r>
              <a:rPr lang="en-GB" smtClean="0"/>
              <a:t>&amp;page</a:t>
            </a:r>
            <a:endParaRPr lang="en-GB"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dirty="0"/>
          </a:p>
        </p:txBody>
      </p:sp>
      <p:sp>
        <p:nvSpPr>
          <p:cNvPr id="14" name="textruta 13"/>
          <p:cNvSpPr txBox="1"/>
          <p:nvPr/>
        </p:nvSpPr>
        <p:spPr>
          <a:xfrm>
            <a:off x="8954219" y="6065607"/>
            <a:ext cx="2972668" cy="338554"/>
          </a:xfrm>
          <a:prstGeom prst="rect">
            <a:avLst/>
          </a:prstGeom>
          <a:noFill/>
          <a:ln>
            <a:noFill/>
          </a:ln>
        </p:spPr>
        <p:txBody>
          <a:bodyPr wrap="square" rtlCol="0">
            <a:spAutoFit/>
          </a:bodyPr>
          <a:lstStyle/>
          <a:p>
            <a:pPr algn="r"/>
            <a:r>
              <a:rPr lang="sv-SE" sz="1600" kern="0" spc="600" baseline="0" dirty="0"/>
              <a:t>PUBLIC</a:t>
            </a:r>
          </a:p>
        </p:txBody>
      </p:sp>
    </p:spTree>
    <p:extLst>
      <p:ext uri="{BB962C8B-B14F-4D97-AF65-F5344CB8AC3E}">
        <p14:creationId xmlns:p14="http://schemas.microsoft.com/office/powerpoint/2010/main" val="750191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Restricted">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39" y="383383"/>
            <a:ext cx="6081713" cy="6081713"/>
          </a:xfrm>
          <a:prstGeom prst="rect">
            <a:avLst/>
          </a:prstGeom>
        </p:spPr>
      </p:pic>
      <p:sp>
        <p:nvSpPr>
          <p:cNvPr id="2" name="Rubrik 1"/>
          <p:cNvSpPr>
            <a:spLocks noGrp="1"/>
          </p:cNvSpPr>
          <p:nvPr>
            <p:ph type="ctrTitle"/>
          </p:nvPr>
        </p:nvSpPr>
        <p:spPr>
          <a:xfrm>
            <a:off x="831600" y="1440000"/>
            <a:ext cx="4547644" cy="2387600"/>
          </a:xfrm>
        </p:spPr>
        <p:txBody>
          <a:bodyPr anchor="t" anchorCtr="0">
            <a:normAutofit/>
          </a:bodyPr>
          <a:lstStyle>
            <a:lvl1pPr algn="l">
              <a:defRPr sz="4600" baseline="0">
                <a:solidFill>
                  <a:schemeClr val="bg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7603704" y="2916000"/>
            <a:ext cx="4222748"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v-SE" dirty="0"/>
          </a:p>
        </p:txBody>
      </p:sp>
      <p:sp>
        <p:nvSpPr>
          <p:cNvPr id="4" name="Platshållare för datum 3"/>
          <p:cNvSpPr>
            <a:spLocks noGrp="1"/>
          </p:cNvSpPr>
          <p:nvPr>
            <p:ph type="dt" sz="half" idx="10"/>
          </p:nvPr>
        </p:nvSpPr>
        <p:spPr/>
        <p:txBody>
          <a:bodyPr/>
          <a:lstStyle/>
          <a:p>
            <a:fld id="{E2DFB6EC-AA5C-4E82-90B5-546BAEB4A78A}" type="datetime1">
              <a:rPr lang="en-GB" smtClean="0"/>
              <a:t>11/07/2021</a:t>
            </a:fld>
            <a:endParaRPr lang="en-GB" dirty="0"/>
          </a:p>
        </p:txBody>
      </p:sp>
      <p:sp>
        <p:nvSpPr>
          <p:cNvPr id="5" name="Platshållare för sidfot 4"/>
          <p:cNvSpPr>
            <a:spLocks noGrp="1"/>
          </p:cNvSpPr>
          <p:nvPr>
            <p:ph type="ftr" sz="quarter" idx="11"/>
          </p:nvPr>
        </p:nvSpPr>
        <p:spPr/>
        <p:txBody>
          <a:bodyPr/>
          <a:lstStyle/>
          <a:p>
            <a:r>
              <a:rPr lang="en-GB" smtClean="0"/>
              <a:t>&amp;page</a:t>
            </a:r>
            <a:endParaRPr lang="en-GB"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dirty="0"/>
          </a:p>
        </p:txBody>
      </p:sp>
      <p:sp>
        <p:nvSpPr>
          <p:cNvPr id="14" name="textruta 13"/>
          <p:cNvSpPr txBox="1"/>
          <p:nvPr/>
        </p:nvSpPr>
        <p:spPr>
          <a:xfrm>
            <a:off x="8954219" y="6065607"/>
            <a:ext cx="2972668" cy="338554"/>
          </a:xfrm>
          <a:prstGeom prst="rect">
            <a:avLst/>
          </a:prstGeom>
          <a:noFill/>
          <a:ln>
            <a:noFill/>
          </a:ln>
        </p:spPr>
        <p:txBody>
          <a:bodyPr wrap="square" rtlCol="0">
            <a:spAutoFit/>
          </a:bodyPr>
          <a:lstStyle/>
          <a:p>
            <a:pPr algn="r"/>
            <a:r>
              <a:rPr lang="sv-SE" sz="1600" kern="0" spc="600" baseline="0" dirty="0"/>
              <a:t>RESTRICTED</a:t>
            </a:r>
          </a:p>
        </p:txBody>
      </p:sp>
    </p:spTree>
    <p:extLst>
      <p:ext uri="{BB962C8B-B14F-4D97-AF65-F5344CB8AC3E}">
        <p14:creationId xmlns:p14="http://schemas.microsoft.com/office/powerpoint/2010/main" val="3531343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Confidential">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39" y="383383"/>
            <a:ext cx="6081713" cy="6081713"/>
          </a:xfrm>
          <a:prstGeom prst="rect">
            <a:avLst/>
          </a:prstGeom>
        </p:spPr>
      </p:pic>
      <p:sp>
        <p:nvSpPr>
          <p:cNvPr id="2" name="Rubrik 1"/>
          <p:cNvSpPr>
            <a:spLocks noGrp="1"/>
          </p:cNvSpPr>
          <p:nvPr>
            <p:ph type="ctrTitle"/>
          </p:nvPr>
        </p:nvSpPr>
        <p:spPr>
          <a:xfrm>
            <a:off x="831600" y="1440000"/>
            <a:ext cx="4547644" cy="2387600"/>
          </a:xfrm>
        </p:spPr>
        <p:txBody>
          <a:bodyPr anchor="t" anchorCtr="0">
            <a:normAutofit/>
          </a:bodyPr>
          <a:lstStyle>
            <a:lvl1pPr algn="l">
              <a:defRPr sz="4600" baseline="0">
                <a:solidFill>
                  <a:schemeClr val="bg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7603704" y="2916000"/>
            <a:ext cx="4222748"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v-SE" dirty="0"/>
          </a:p>
        </p:txBody>
      </p:sp>
      <p:sp>
        <p:nvSpPr>
          <p:cNvPr id="4" name="Platshållare för datum 3"/>
          <p:cNvSpPr>
            <a:spLocks noGrp="1"/>
          </p:cNvSpPr>
          <p:nvPr>
            <p:ph type="dt" sz="half" idx="10"/>
          </p:nvPr>
        </p:nvSpPr>
        <p:spPr/>
        <p:txBody>
          <a:bodyPr/>
          <a:lstStyle/>
          <a:p>
            <a:fld id="{95487DED-89AE-44B7-92DE-62CC0A8B5B91}" type="datetime1">
              <a:rPr lang="en-GB" smtClean="0"/>
              <a:t>11/07/2021</a:t>
            </a:fld>
            <a:endParaRPr lang="en-GB" dirty="0"/>
          </a:p>
        </p:txBody>
      </p:sp>
      <p:sp>
        <p:nvSpPr>
          <p:cNvPr id="5" name="Platshållare för sidfot 4"/>
          <p:cNvSpPr>
            <a:spLocks noGrp="1"/>
          </p:cNvSpPr>
          <p:nvPr>
            <p:ph type="ftr" sz="quarter" idx="11"/>
          </p:nvPr>
        </p:nvSpPr>
        <p:spPr/>
        <p:txBody>
          <a:bodyPr/>
          <a:lstStyle/>
          <a:p>
            <a:r>
              <a:rPr lang="en-GB" smtClean="0"/>
              <a:t>&amp;page</a:t>
            </a:r>
            <a:endParaRPr lang="en-GB"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dirty="0"/>
          </a:p>
        </p:txBody>
      </p:sp>
      <p:sp>
        <p:nvSpPr>
          <p:cNvPr id="14" name="textruta 13"/>
          <p:cNvSpPr txBox="1"/>
          <p:nvPr/>
        </p:nvSpPr>
        <p:spPr>
          <a:xfrm>
            <a:off x="8954219" y="6065607"/>
            <a:ext cx="2972668" cy="338554"/>
          </a:xfrm>
          <a:prstGeom prst="rect">
            <a:avLst/>
          </a:prstGeom>
          <a:noFill/>
          <a:ln>
            <a:noFill/>
          </a:ln>
        </p:spPr>
        <p:txBody>
          <a:bodyPr wrap="square" rtlCol="0">
            <a:spAutoFit/>
          </a:bodyPr>
          <a:lstStyle/>
          <a:p>
            <a:pPr algn="r"/>
            <a:r>
              <a:rPr lang="sv-SE" sz="1600" kern="0" spc="600" baseline="0" dirty="0"/>
              <a:t>CONFIDENTIAL</a:t>
            </a:r>
          </a:p>
        </p:txBody>
      </p:sp>
    </p:spTree>
    <p:extLst>
      <p:ext uri="{BB962C8B-B14F-4D97-AF65-F5344CB8AC3E}">
        <p14:creationId xmlns:p14="http://schemas.microsoft.com/office/powerpoint/2010/main" val="457001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Strictly confidential">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39" y="383383"/>
            <a:ext cx="6081713" cy="6081713"/>
          </a:xfrm>
          <a:prstGeom prst="rect">
            <a:avLst/>
          </a:prstGeom>
        </p:spPr>
      </p:pic>
      <p:sp>
        <p:nvSpPr>
          <p:cNvPr id="2" name="Rubrik 1"/>
          <p:cNvSpPr>
            <a:spLocks noGrp="1"/>
          </p:cNvSpPr>
          <p:nvPr>
            <p:ph type="ctrTitle"/>
          </p:nvPr>
        </p:nvSpPr>
        <p:spPr>
          <a:xfrm>
            <a:off x="831600" y="1440000"/>
            <a:ext cx="4547644" cy="2387600"/>
          </a:xfrm>
        </p:spPr>
        <p:txBody>
          <a:bodyPr anchor="t" anchorCtr="0">
            <a:normAutofit/>
          </a:bodyPr>
          <a:lstStyle>
            <a:lvl1pPr algn="l">
              <a:defRPr sz="4600" baseline="0">
                <a:solidFill>
                  <a:schemeClr val="bg1"/>
                </a:solidFill>
              </a:defRPr>
            </a:lvl1pPr>
          </a:lstStyle>
          <a:p>
            <a:r>
              <a:rPr lang="en-US" smtClean="0"/>
              <a:t>Click to edit Master title style</a:t>
            </a:r>
            <a:endParaRPr lang="sv-SE" dirty="0"/>
          </a:p>
        </p:txBody>
      </p:sp>
      <p:sp>
        <p:nvSpPr>
          <p:cNvPr id="3" name="Underrubrik 2"/>
          <p:cNvSpPr>
            <a:spLocks noGrp="1"/>
          </p:cNvSpPr>
          <p:nvPr>
            <p:ph type="subTitle" idx="1"/>
          </p:nvPr>
        </p:nvSpPr>
        <p:spPr>
          <a:xfrm>
            <a:off x="7603704" y="2916000"/>
            <a:ext cx="4222748"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v-SE" dirty="0"/>
          </a:p>
        </p:txBody>
      </p:sp>
      <p:sp>
        <p:nvSpPr>
          <p:cNvPr id="4" name="Platshållare för datum 3"/>
          <p:cNvSpPr>
            <a:spLocks noGrp="1"/>
          </p:cNvSpPr>
          <p:nvPr>
            <p:ph type="dt" sz="half" idx="10"/>
          </p:nvPr>
        </p:nvSpPr>
        <p:spPr/>
        <p:txBody>
          <a:bodyPr/>
          <a:lstStyle/>
          <a:p>
            <a:fld id="{872A33C1-5CCC-4625-9EFF-F81101E8E78A}" type="datetime1">
              <a:rPr lang="en-GB" smtClean="0"/>
              <a:t>11/07/2021</a:t>
            </a:fld>
            <a:endParaRPr lang="en-GB" dirty="0"/>
          </a:p>
        </p:txBody>
      </p:sp>
      <p:sp>
        <p:nvSpPr>
          <p:cNvPr id="5" name="Platshållare för sidfot 4"/>
          <p:cNvSpPr>
            <a:spLocks noGrp="1"/>
          </p:cNvSpPr>
          <p:nvPr>
            <p:ph type="ftr" sz="quarter" idx="11"/>
          </p:nvPr>
        </p:nvSpPr>
        <p:spPr/>
        <p:txBody>
          <a:bodyPr/>
          <a:lstStyle/>
          <a:p>
            <a:r>
              <a:rPr lang="en-GB" smtClean="0"/>
              <a:t>&amp;page</a:t>
            </a:r>
            <a:endParaRPr lang="en-GB"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dirty="0"/>
          </a:p>
        </p:txBody>
      </p:sp>
      <p:sp>
        <p:nvSpPr>
          <p:cNvPr id="14" name="textruta 13"/>
          <p:cNvSpPr txBox="1"/>
          <p:nvPr/>
        </p:nvSpPr>
        <p:spPr>
          <a:xfrm>
            <a:off x="7701094" y="6065607"/>
            <a:ext cx="4225793" cy="338554"/>
          </a:xfrm>
          <a:prstGeom prst="rect">
            <a:avLst/>
          </a:prstGeom>
          <a:noFill/>
          <a:ln>
            <a:noFill/>
          </a:ln>
        </p:spPr>
        <p:txBody>
          <a:bodyPr wrap="square" rtlCol="0">
            <a:spAutoFit/>
          </a:bodyPr>
          <a:lstStyle/>
          <a:p>
            <a:pPr algn="r"/>
            <a:r>
              <a:rPr lang="sv-SE" sz="1600" kern="0" spc="600" baseline="0" dirty="0"/>
              <a:t>STRICTLY CONFIDENTIAL</a:t>
            </a:r>
          </a:p>
        </p:txBody>
      </p:sp>
    </p:spTree>
    <p:extLst>
      <p:ext uri="{BB962C8B-B14F-4D97-AF65-F5344CB8AC3E}">
        <p14:creationId xmlns:p14="http://schemas.microsoft.com/office/powerpoint/2010/main" val="5932854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lodrät text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p:cNvSpPr>
            <a:spLocks noGrp="1"/>
          </p:cNvSpPr>
          <p:nvPr>
            <p:ph type="dt" sz="half" idx="10"/>
          </p:nvPr>
        </p:nvSpPr>
        <p:spPr/>
        <p:txBody>
          <a:bodyPr/>
          <a:lstStyle/>
          <a:p>
            <a:fld id="{09375AF8-655F-45C4-9BEB-57397508EB2B}" type="datetime1">
              <a:rPr lang="en-GB" smtClean="0"/>
              <a:t>11/07/2021</a:t>
            </a:fld>
            <a:endParaRPr lang="en-GB" dirty="0"/>
          </a:p>
        </p:txBody>
      </p:sp>
      <p:sp>
        <p:nvSpPr>
          <p:cNvPr id="5" name="Platshållare för sidfot 4"/>
          <p:cNvSpPr>
            <a:spLocks noGrp="1"/>
          </p:cNvSpPr>
          <p:nvPr>
            <p:ph type="ftr" sz="quarter" idx="11"/>
          </p:nvPr>
        </p:nvSpPr>
        <p:spPr/>
        <p:txBody>
          <a:bodyPr/>
          <a:lstStyle/>
          <a:p>
            <a:r>
              <a:rPr lang="en-GB" smtClean="0"/>
              <a:t>&amp;page</a:t>
            </a:r>
            <a:endParaRPr lang="en-GB"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dirty="0"/>
          </a:p>
        </p:txBody>
      </p:sp>
    </p:spTree>
    <p:extLst>
      <p:ext uri="{BB962C8B-B14F-4D97-AF65-F5344CB8AC3E}">
        <p14:creationId xmlns:p14="http://schemas.microsoft.com/office/powerpoint/2010/main" val="3280985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en-US" smtClean="0"/>
              <a:t>Click to edit Master title style</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p:cNvSpPr>
            <a:spLocks noGrp="1"/>
          </p:cNvSpPr>
          <p:nvPr>
            <p:ph type="dt" sz="half" idx="10"/>
          </p:nvPr>
        </p:nvSpPr>
        <p:spPr/>
        <p:txBody>
          <a:bodyPr/>
          <a:lstStyle/>
          <a:p>
            <a:fld id="{2898E0BB-6D2D-4DA8-963E-49EDB2B43628}" type="datetime1">
              <a:rPr lang="en-GB" smtClean="0"/>
              <a:t>11/07/2021</a:t>
            </a:fld>
            <a:endParaRPr lang="en-GB" dirty="0"/>
          </a:p>
        </p:txBody>
      </p:sp>
      <p:sp>
        <p:nvSpPr>
          <p:cNvPr id="5" name="Platshållare för sidfot 4"/>
          <p:cNvSpPr>
            <a:spLocks noGrp="1"/>
          </p:cNvSpPr>
          <p:nvPr>
            <p:ph type="ftr" sz="quarter" idx="11"/>
          </p:nvPr>
        </p:nvSpPr>
        <p:spPr/>
        <p:txBody>
          <a:bodyPr/>
          <a:lstStyle/>
          <a:p>
            <a:r>
              <a:rPr lang="en-GB" smtClean="0"/>
              <a:t>&amp;page</a:t>
            </a:r>
            <a:endParaRPr lang="en-GB"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dirty="0"/>
          </a:p>
        </p:txBody>
      </p:sp>
    </p:spTree>
    <p:extLst>
      <p:ext uri="{BB962C8B-B14F-4D97-AF65-F5344CB8AC3E}">
        <p14:creationId xmlns:p14="http://schemas.microsoft.com/office/powerpoint/2010/main" val="3825076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p:cNvSpPr>
            <a:spLocks noGrp="1"/>
          </p:cNvSpPr>
          <p:nvPr>
            <p:ph type="dt" sz="half" idx="10"/>
          </p:nvPr>
        </p:nvSpPr>
        <p:spPr/>
        <p:txBody>
          <a:bodyPr/>
          <a:lstStyle/>
          <a:p>
            <a:fld id="{F03813C3-7380-4DD4-8916-CA3A5BF88F0E}" type="datetime1">
              <a:rPr lang="en-GB" smtClean="0"/>
              <a:t>11/07/2021</a:t>
            </a:fld>
            <a:endParaRPr lang="en-GB" dirty="0"/>
          </a:p>
        </p:txBody>
      </p:sp>
      <p:sp>
        <p:nvSpPr>
          <p:cNvPr id="5" name="Platshållare för sidfot 4"/>
          <p:cNvSpPr>
            <a:spLocks noGrp="1"/>
          </p:cNvSpPr>
          <p:nvPr>
            <p:ph type="ftr" sz="quarter" idx="11"/>
          </p:nvPr>
        </p:nvSpPr>
        <p:spPr/>
        <p:txBody>
          <a:bodyPr/>
          <a:lstStyle/>
          <a:p>
            <a:r>
              <a:rPr lang="en-GB" smtClean="0"/>
              <a:t>&amp;page</a:t>
            </a:r>
            <a:endParaRPr lang="en-GB"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dirty="0"/>
          </a:p>
        </p:txBody>
      </p:sp>
    </p:spTree>
    <p:extLst>
      <p:ext uri="{BB962C8B-B14F-4D97-AF65-F5344CB8AC3E}">
        <p14:creationId xmlns:p14="http://schemas.microsoft.com/office/powerpoint/2010/main" val="1942346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innehåll 2"/>
          <p:cNvSpPr>
            <a:spLocks noGrp="1"/>
          </p:cNvSpPr>
          <p:nvPr>
            <p:ph sz="half" idx="1"/>
          </p:nvPr>
        </p:nvSpPr>
        <p:spPr>
          <a:xfrm>
            <a:off x="1439999" y="1825625"/>
            <a:ext cx="4356000" cy="4356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p:cNvSpPr>
            <a:spLocks noGrp="1"/>
          </p:cNvSpPr>
          <p:nvPr>
            <p:ph sz="half" idx="2"/>
          </p:nvPr>
        </p:nvSpPr>
        <p:spPr>
          <a:xfrm>
            <a:off x="6393661" y="1825625"/>
            <a:ext cx="4356000" cy="4356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datum 4"/>
          <p:cNvSpPr>
            <a:spLocks noGrp="1"/>
          </p:cNvSpPr>
          <p:nvPr>
            <p:ph type="dt" sz="half" idx="10"/>
          </p:nvPr>
        </p:nvSpPr>
        <p:spPr/>
        <p:txBody>
          <a:bodyPr/>
          <a:lstStyle/>
          <a:p>
            <a:fld id="{A07643CA-4984-43CA-BA61-2B2095F7B9DB}" type="datetime1">
              <a:rPr lang="en-GB" smtClean="0"/>
              <a:t>11/07/2021</a:t>
            </a:fld>
            <a:endParaRPr lang="en-GB" dirty="0"/>
          </a:p>
        </p:txBody>
      </p:sp>
      <p:sp>
        <p:nvSpPr>
          <p:cNvPr id="6" name="Platshållare för sidfot 5"/>
          <p:cNvSpPr>
            <a:spLocks noGrp="1"/>
          </p:cNvSpPr>
          <p:nvPr>
            <p:ph type="ftr" sz="quarter" idx="11"/>
          </p:nvPr>
        </p:nvSpPr>
        <p:spPr/>
        <p:txBody>
          <a:bodyPr/>
          <a:lstStyle/>
          <a:p>
            <a:r>
              <a:rPr lang="en-GB" smtClean="0"/>
              <a:t>&amp;page</a:t>
            </a:r>
            <a:endParaRPr lang="en-GB" dirty="0"/>
          </a:p>
        </p:txBody>
      </p:sp>
      <p:sp>
        <p:nvSpPr>
          <p:cNvPr id="7" name="Platshållare för bildnummer 6"/>
          <p:cNvSpPr>
            <a:spLocks noGrp="1"/>
          </p:cNvSpPr>
          <p:nvPr>
            <p:ph type="sldNum" sz="quarter" idx="12"/>
          </p:nvPr>
        </p:nvSpPr>
        <p:spPr/>
        <p:txBody>
          <a:bodyPr/>
          <a:lstStyle/>
          <a:p>
            <a:fld id="{CA5690A7-9BD4-4FE6-99BD-60038F9BBBDF}" type="slidenum">
              <a:rPr lang="en-GB" smtClean="0"/>
              <a:t>‹#›</a:t>
            </a:fld>
            <a:endParaRPr lang="en-GB" dirty="0"/>
          </a:p>
        </p:txBody>
      </p:sp>
    </p:spTree>
    <p:extLst>
      <p:ext uri="{BB962C8B-B14F-4D97-AF65-F5344CB8AC3E}">
        <p14:creationId xmlns:p14="http://schemas.microsoft.com/office/powerpoint/2010/main" val="3149811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439999" y="365125"/>
            <a:ext cx="9301026" cy="1325563"/>
          </a:xfrm>
        </p:spPr>
        <p:txBody>
          <a:bodyPr/>
          <a:lstStyle/>
          <a:p>
            <a:r>
              <a:rPr lang="en-US" smtClean="0"/>
              <a:t>Click to edit Master title style</a:t>
            </a:r>
            <a:endParaRPr lang="sv-SE" dirty="0"/>
          </a:p>
        </p:txBody>
      </p:sp>
      <p:sp>
        <p:nvSpPr>
          <p:cNvPr id="3" name="Platshållare för text 2"/>
          <p:cNvSpPr>
            <a:spLocks noGrp="1"/>
          </p:cNvSpPr>
          <p:nvPr>
            <p:ph type="body" idx="1"/>
          </p:nvPr>
        </p:nvSpPr>
        <p:spPr>
          <a:xfrm>
            <a:off x="1450980" y="1681163"/>
            <a:ext cx="4356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Platshållare för innehåll 3"/>
          <p:cNvSpPr>
            <a:spLocks noGrp="1"/>
          </p:cNvSpPr>
          <p:nvPr>
            <p:ph sz="half" idx="2"/>
          </p:nvPr>
        </p:nvSpPr>
        <p:spPr>
          <a:xfrm>
            <a:off x="1450978" y="2505075"/>
            <a:ext cx="435600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text 4"/>
          <p:cNvSpPr>
            <a:spLocks noGrp="1"/>
          </p:cNvSpPr>
          <p:nvPr>
            <p:ph type="body" sz="quarter" idx="3"/>
          </p:nvPr>
        </p:nvSpPr>
        <p:spPr>
          <a:xfrm>
            <a:off x="6393658" y="1681163"/>
            <a:ext cx="4356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Platshållare för innehåll 5"/>
          <p:cNvSpPr>
            <a:spLocks noGrp="1"/>
          </p:cNvSpPr>
          <p:nvPr>
            <p:ph sz="quarter" idx="4"/>
          </p:nvPr>
        </p:nvSpPr>
        <p:spPr>
          <a:xfrm>
            <a:off x="6393658" y="2505075"/>
            <a:ext cx="435600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datum 6"/>
          <p:cNvSpPr>
            <a:spLocks noGrp="1"/>
          </p:cNvSpPr>
          <p:nvPr>
            <p:ph type="dt" sz="half" idx="10"/>
          </p:nvPr>
        </p:nvSpPr>
        <p:spPr/>
        <p:txBody>
          <a:bodyPr/>
          <a:lstStyle/>
          <a:p>
            <a:fld id="{A4C33CBB-3626-4C39-9BC3-D1EA3E10F380}" type="datetime1">
              <a:rPr lang="en-GB" smtClean="0"/>
              <a:t>11/07/2021</a:t>
            </a:fld>
            <a:endParaRPr lang="en-GB" dirty="0"/>
          </a:p>
        </p:txBody>
      </p:sp>
      <p:sp>
        <p:nvSpPr>
          <p:cNvPr id="8" name="Platshållare för sidfot 7"/>
          <p:cNvSpPr>
            <a:spLocks noGrp="1"/>
          </p:cNvSpPr>
          <p:nvPr>
            <p:ph type="ftr" sz="quarter" idx="11"/>
          </p:nvPr>
        </p:nvSpPr>
        <p:spPr/>
        <p:txBody>
          <a:bodyPr/>
          <a:lstStyle/>
          <a:p>
            <a:r>
              <a:rPr lang="en-GB" smtClean="0"/>
              <a:t>&amp;page</a:t>
            </a:r>
            <a:endParaRPr lang="en-GB" dirty="0"/>
          </a:p>
        </p:txBody>
      </p:sp>
      <p:sp>
        <p:nvSpPr>
          <p:cNvPr id="9" name="Platshållare för bildnummer 8"/>
          <p:cNvSpPr>
            <a:spLocks noGrp="1"/>
          </p:cNvSpPr>
          <p:nvPr>
            <p:ph type="sldNum" sz="quarter" idx="12"/>
          </p:nvPr>
        </p:nvSpPr>
        <p:spPr/>
        <p:txBody>
          <a:bodyPr/>
          <a:lstStyle/>
          <a:p>
            <a:fld id="{CA5690A7-9BD4-4FE6-99BD-60038F9BBBDF}" type="slidenum">
              <a:rPr lang="en-GB" smtClean="0"/>
              <a:t>‹#›</a:t>
            </a:fld>
            <a:endParaRPr lang="en-GB" dirty="0"/>
          </a:p>
        </p:txBody>
      </p:sp>
    </p:spTree>
    <p:extLst>
      <p:ext uri="{BB962C8B-B14F-4D97-AF65-F5344CB8AC3E}">
        <p14:creationId xmlns:p14="http://schemas.microsoft.com/office/powerpoint/2010/main" val="765477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datum 2"/>
          <p:cNvSpPr>
            <a:spLocks noGrp="1"/>
          </p:cNvSpPr>
          <p:nvPr>
            <p:ph type="dt" sz="half" idx="10"/>
          </p:nvPr>
        </p:nvSpPr>
        <p:spPr/>
        <p:txBody>
          <a:bodyPr/>
          <a:lstStyle/>
          <a:p>
            <a:fld id="{D16E212D-2AF0-4700-84AE-2606BF0F1296}" type="datetime1">
              <a:rPr lang="en-GB" smtClean="0"/>
              <a:t>11/07/2021</a:t>
            </a:fld>
            <a:endParaRPr lang="en-GB" dirty="0"/>
          </a:p>
        </p:txBody>
      </p:sp>
      <p:sp>
        <p:nvSpPr>
          <p:cNvPr id="4" name="Platshållare för sidfot 3"/>
          <p:cNvSpPr>
            <a:spLocks noGrp="1"/>
          </p:cNvSpPr>
          <p:nvPr>
            <p:ph type="ftr" sz="quarter" idx="11"/>
          </p:nvPr>
        </p:nvSpPr>
        <p:spPr/>
        <p:txBody>
          <a:bodyPr/>
          <a:lstStyle/>
          <a:p>
            <a:r>
              <a:rPr lang="en-GB" smtClean="0"/>
              <a:t>&amp;page</a:t>
            </a:r>
            <a:endParaRPr lang="en-GB" dirty="0"/>
          </a:p>
        </p:txBody>
      </p:sp>
      <p:sp>
        <p:nvSpPr>
          <p:cNvPr id="5" name="Platshållare för bildnummer 4"/>
          <p:cNvSpPr>
            <a:spLocks noGrp="1"/>
          </p:cNvSpPr>
          <p:nvPr>
            <p:ph type="sldNum" sz="quarter" idx="12"/>
          </p:nvPr>
        </p:nvSpPr>
        <p:spPr/>
        <p:txBody>
          <a:bodyPr/>
          <a:lstStyle/>
          <a:p>
            <a:fld id="{CA5690A7-9BD4-4FE6-99BD-60038F9BBBDF}" type="slidenum">
              <a:rPr lang="en-GB" smtClean="0"/>
              <a:t>‹#›</a:t>
            </a:fld>
            <a:endParaRPr lang="en-GB" dirty="0"/>
          </a:p>
        </p:txBody>
      </p:sp>
    </p:spTree>
    <p:extLst>
      <p:ext uri="{BB962C8B-B14F-4D97-AF65-F5344CB8AC3E}">
        <p14:creationId xmlns:p14="http://schemas.microsoft.com/office/powerpoint/2010/main" val="1789114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734EC2A-B918-4882-AD6C-ABC9ACEA490B}" type="datetime1">
              <a:rPr lang="en-GB" smtClean="0"/>
              <a:t>11/07/2021</a:t>
            </a:fld>
            <a:endParaRPr lang="en-GB" dirty="0"/>
          </a:p>
        </p:txBody>
      </p:sp>
      <p:sp>
        <p:nvSpPr>
          <p:cNvPr id="3" name="Platshållare för sidfot 2"/>
          <p:cNvSpPr>
            <a:spLocks noGrp="1"/>
          </p:cNvSpPr>
          <p:nvPr>
            <p:ph type="ftr" sz="quarter" idx="11"/>
          </p:nvPr>
        </p:nvSpPr>
        <p:spPr/>
        <p:txBody>
          <a:bodyPr/>
          <a:lstStyle/>
          <a:p>
            <a:r>
              <a:rPr lang="en-GB" smtClean="0"/>
              <a:t>&amp;page</a:t>
            </a:r>
            <a:endParaRPr lang="en-GB" dirty="0"/>
          </a:p>
        </p:txBody>
      </p:sp>
      <p:sp>
        <p:nvSpPr>
          <p:cNvPr id="4" name="Platshållare för bildnummer 3"/>
          <p:cNvSpPr>
            <a:spLocks noGrp="1"/>
          </p:cNvSpPr>
          <p:nvPr>
            <p:ph type="sldNum" sz="quarter" idx="12"/>
          </p:nvPr>
        </p:nvSpPr>
        <p:spPr/>
        <p:txBody>
          <a:bodyPr/>
          <a:lstStyle/>
          <a:p>
            <a:fld id="{CA5690A7-9BD4-4FE6-99BD-60038F9BBBDF}" type="slidenum">
              <a:rPr lang="en-GB" smtClean="0"/>
              <a:t>‹#›</a:t>
            </a:fld>
            <a:endParaRPr lang="en-GB" dirty="0"/>
          </a:p>
        </p:txBody>
      </p:sp>
    </p:spTree>
    <p:extLst>
      <p:ext uri="{BB962C8B-B14F-4D97-AF65-F5344CB8AC3E}">
        <p14:creationId xmlns:p14="http://schemas.microsoft.com/office/powerpoint/2010/main" val="2196408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 diagram">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dirty="0"/>
          </a:p>
        </p:txBody>
      </p:sp>
      <p:sp>
        <p:nvSpPr>
          <p:cNvPr id="3" name="Chart1"/>
          <p:cNvSpPr>
            <a:spLocks noGrp="1"/>
          </p:cNvSpPr>
          <p:nvPr>
            <p:ph idx="1" hasCustomPrompt="1"/>
            <p:custDataLst>
              <p:tags r:id="rId1"/>
            </p:custDataLst>
          </p:nvPr>
        </p:nvSpPr>
        <p:spPr>
          <a:xfrm>
            <a:off x="1439999" y="1825625"/>
            <a:ext cx="9301026" cy="4294375"/>
          </a:xfrm>
        </p:spPr>
        <p:txBody>
          <a:bodyPr/>
          <a:lstStyle>
            <a:lvl1pPr>
              <a:defRPr/>
            </a:lvl1pPr>
          </a:lstStyle>
          <a:p>
            <a:pPr lvl="0"/>
            <a:r>
              <a:rPr lang="sv-SE" dirty="0"/>
              <a:t>Klistra in diagram här</a:t>
            </a:r>
          </a:p>
        </p:txBody>
      </p:sp>
      <p:sp>
        <p:nvSpPr>
          <p:cNvPr id="4" name="Platshållare för datum 3"/>
          <p:cNvSpPr>
            <a:spLocks noGrp="1"/>
          </p:cNvSpPr>
          <p:nvPr>
            <p:ph type="dt" sz="half" idx="10"/>
          </p:nvPr>
        </p:nvSpPr>
        <p:spPr/>
        <p:txBody>
          <a:bodyPr/>
          <a:lstStyle/>
          <a:p>
            <a:fld id="{2D253E41-B1FA-42E9-8FCF-140D6F786AFA}" type="datetime1">
              <a:rPr lang="en-GB" smtClean="0"/>
              <a:t>11/07/2021</a:t>
            </a:fld>
            <a:endParaRPr lang="en-GB" dirty="0"/>
          </a:p>
        </p:txBody>
      </p:sp>
      <p:sp>
        <p:nvSpPr>
          <p:cNvPr id="5" name="Platshållare för sidfot 4"/>
          <p:cNvSpPr>
            <a:spLocks noGrp="1"/>
          </p:cNvSpPr>
          <p:nvPr>
            <p:ph type="ftr" sz="quarter" idx="11"/>
          </p:nvPr>
        </p:nvSpPr>
        <p:spPr/>
        <p:txBody>
          <a:bodyPr/>
          <a:lstStyle/>
          <a:p>
            <a:r>
              <a:rPr lang="en-GB" smtClean="0"/>
              <a:t>&amp;page</a:t>
            </a:r>
            <a:endParaRPr lang="en-GB"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dirty="0"/>
          </a:p>
        </p:txBody>
      </p:sp>
      <p:sp>
        <p:nvSpPr>
          <p:cNvPr id="8" name="Anm"/>
          <p:cNvSpPr>
            <a:spLocks noGrp="1"/>
          </p:cNvSpPr>
          <p:nvPr>
            <p:ph type="body" sz="quarter" idx="13" hasCustomPrompt="1"/>
            <p:custDataLst>
              <p:tags r:id="rId2"/>
            </p:custDataLst>
          </p:nvPr>
        </p:nvSpPr>
        <p:spPr>
          <a:xfrm>
            <a:off x="1439861" y="6120000"/>
            <a:ext cx="4572000" cy="738000"/>
          </a:xfrm>
        </p:spPr>
        <p:txBody>
          <a:bodyPr tIns="0" bIns="0">
            <a:noAutofit/>
          </a:bodyPr>
          <a:lstStyle>
            <a:lvl1pPr marL="0" indent="0">
              <a:buNone/>
              <a:defRPr sz="1200" baseline="0"/>
            </a:lvl1pPr>
          </a:lstStyle>
          <a:p>
            <a:pPr lvl="0"/>
            <a:r>
              <a:rPr lang="sv-SE" dirty="0"/>
              <a:t>Skriv anmärkning här</a:t>
            </a:r>
          </a:p>
        </p:txBody>
      </p:sp>
      <p:sp>
        <p:nvSpPr>
          <p:cNvPr id="9" name="Source"/>
          <p:cNvSpPr>
            <a:spLocks noGrp="1"/>
          </p:cNvSpPr>
          <p:nvPr>
            <p:ph type="body" sz="quarter" idx="14" hasCustomPrompt="1"/>
            <p:custDataLst>
              <p:tags r:id="rId3"/>
            </p:custDataLst>
          </p:nvPr>
        </p:nvSpPr>
        <p:spPr>
          <a:xfrm>
            <a:off x="6171617" y="6120000"/>
            <a:ext cx="4572000" cy="738000"/>
          </a:xfrm>
        </p:spPr>
        <p:txBody>
          <a:bodyPr tIns="0" bIns="0">
            <a:noAutofit/>
          </a:bodyPr>
          <a:lstStyle>
            <a:lvl1pPr marL="0" indent="0" algn="r">
              <a:buNone/>
              <a:defRPr sz="1200"/>
            </a:lvl1pPr>
          </a:lstStyle>
          <a:p>
            <a:pPr lvl="0"/>
            <a:r>
              <a:rPr lang="sv-SE" dirty="0"/>
              <a:t>Skriv källa här</a:t>
            </a:r>
          </a:p>
        </p:txBody>
      </p:sp>
      <p:sp>
        <p:nvSpPr>
          <p:cNvPr id="11" name="ChartTitle"/>
          <p:cNvSpPr>
            <a:spLocks noGrp="1"/>
          </p:cNvSpPr>
          <p:nvPr>
            <p:ph type="body" sz="quarter" idx="15"/>
            <p:custDataLst>
              <p:tags r:id="rId4"/>
            </p:custDataLst>
          </p:nvPr>
        </p:nvSpPr>
        <p:spPr>
          <a:xfrm>
            <a:off x="1450975" y="1550635"/>
            <a:ext cx="9290050" cy="370800"/>
          </a:xfrm>
        </p:spPr>
        <p:txBody>
          <a:bodyPr/>
          <a:lstStyle>
            <a:lvl1pPr marL="0" indent="0">
              <a:spcBef>
                <a:spcPts val="0"/>
              </a:spcBef>
              <a:spcAft>
                <a:spcPts val="0"/>
              </a:spcAft>
              <a:buNone/>
              <a:defRPr sz="1800"/>
            </a:lvl1pPr>
          </a:lstStyle>
          <a:p>
            <a:pPr lvl="0"/>
            <a:r>
              <a:rPr lang="en-US" smtClean="0"/>
              <a:t>Edit Master text styles</a:t>
            </a:r>
          </a:p>
        </p:txBody>
      </p:sp>
    </p:spTree>
    <p:extLst>
      <p:ext uri="{BB962C8B-B14F-4D97-AF65-F5344CB8AC3E}">
        <p14:creationId xmlns:p14="http://schemas.microsoft.com/office/powerpoint/2010/main" val="538446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diagram">
    <p:spTree>
      <p:nvGrpSpPr>
        <p:cNvPr id="1" name=""/>
        <p:cNvGrpSpPr/>
        <p:nvPr/>
      </p:nvGrpSpPr>
      <p:grpSpPr>
        <a:xfrm>
          <a:off x="0" y="0"/>
          <a:ext cx="0" cy="0"/>
          <a:chOff x="0" y="0"/>
          <a:chExt cx="0" cy="0"/>
        </a:xfrm>
      </p:grpSpPr>
      <p:sp>
        <p:nvSpPr>
          <p:cNvPr id="2" name="Rubrik 1"/>
          <p:cNvSpPr>
            <a:spLocks noGrp="1"/>
          </p:cNvSpPr>
          <p:nvPr>
            <p:ph type="title"/>
          </p:nvPr>
        </p:nvSpPr>
        <p:spPr>
          <a:xfrm>
            <a:off x="1439999" y="365125"/>
            <a:ext cx="9301026" cy="1325563"/>
          </a:xfrm>
        </p:spPr>
        <p:txBody>
          <a:bodyPr/>
          <a:lstStyle/>
          <a:p>
            <a:r>
              <a:rPr lang="en-US" smtClean="0"/>
              <a:t>Click to edit Master title style</a:t>
            </a:r>
            <a:endParaRPr lang="sv-SE" dirty="0"/>
          </a:p>
        </p:txBody>
      </p:sp>
      <p:sp>
        <p:nvSpPr>
          <p:cNvPr id="3" name="Platshållare för text 2"/>
          <p:cNvSpPr>
            <a:spLocks noGrp="1"/>
          </p:cNvSpPr>
          <p:nvPr>
            <p:ph type="body" idx="1"/>
          </p:nvPr>
        </p:nvSpPr>
        <p:spPr>
          <a:xfrm>
            <a:off x="1450980" y="1681163"/>
            <a:ext cx="4464000" cy="823912"/>
          </a:xfrm>
        </p:spPr>
        <p:txBody>
          <a:bodyPr anchor="b">
            <a:normAutofit/>
          </a:bodyPr>
          <a:lstStyle>
            <a:lvl1pPr marL="0" indent="0">
              <a:spcBef>
                <a:spcPts val="0"/>
              </a:spcBef>
              <a:spcAft>
                <a:spcPts val="300"/>
              </a:spcAft>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Platshållare för innehåll 3"/>
          <p:cNvSpPr>
            <a:spLocks noGrp="1"/>
          </p:cNvSpPr>
          <p:nvPr>
            <p:ph sz="half" idx="2"/>
          </p:nvPr>
        </p:nvSpPr>
        <p:spPr>
          <a:xfrm>
            <a:off x="1450978" y="2671200"/>
            <a:ext cx="4464000" cy="3351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text 4"/>
          <p:cNvSpPr>
            <a:spLocks noGrp="1"/>
          </p:cNvSpPr>
          <p:nvPr>
            <p:ph type="body" sz="quarter" idx="3"/>
          </p:nvPr>
        </p:nvSpPr>
        <p:spPr>
          <a:xfrm>
            <a:off x="6272471" y="1681163"/>
            <a:ext cx="4464000" cy="823912"/>
          </a:xfrm>
        </p:spPr>
        <p:txBody>
          <a:bodyPr anchor="b">
            <a:normAutofit/>
          </a:bodyPr>
          <a:lstStyle>
            <a:lvl1pPr marL="0" indent="0">
              <a:spcBef>
                <a:spcPts val="0"/>
              </a:spcBef>
              <a:spcAft>
                <a:spcPts val="300"/>
              </a:spcAft>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Platshållare för innehåll 5"/>
          <p:cNvSpPr>
            <a:spLocks noGrp="1"/>
          </p:cNvSpPr>
          <p:nvPr>
            <p:ph sz="quarter" idx="4"/>
          </p:nvPr>
        </p:nvSpPr>
        <p:spPr>
          <a:xfrm>
            <a:off x="6272471" y="2671200"/>
            <a:ext cx="4464000" cy="3351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datum 6"/>
          <p:cNvSpPr>
            <a:spLocks noGrp="1"/>
          </p:cNvSpPr>
          <p:nvPr>
            <p:ph type="dt" sz="half" idx="10"/>
          </p:nvPr>
        </p:nvSpPr>
        <p:spPr/>
        <p:txBody>
          <a:bodyPr/>
          <a:lstStyle/>
          <a:p>
            <a:fld id="{949C342D-3222-4EB6-9ABF-087577F6B840}" type="datetime1">
              <a:rPr lang="en-GB" smtClean="0"/>
              <a:t>11/07/2021</a:t>
            </a:fld>
            <a:endParaRPr lang="en-GB" dirty="0"/>
          </a:p>
        </p:txBody>
      </p:sp>
      <p:sp>
        <p:nvSpPr>
          <p:cNvPr id="8" name="Platshållare för sidfot 7"/>
          <p:cNvSpPr>
            <a:spLocks noGrp="1"/>
          </p:cNvSpPr>
          <p:nvPr>
            <p:ph type="ftr" sz="quarter" idx="11"/>
          </p:nvPr>
        </p:nvSpPr>
        <p:spPr/>
        <p:txBody>
          <a:bodyPr/>
          <a:lstStyle/>
          <a:p>
            <a:r>
              <a:rPr lang="en-GB" smtClean="0"/>
              <a:t>&amp;page</a:t>
            </a:r>
            <a:endParaRPr lang="en-GB" dirty="0"/>
          </a:p>
        </p:txBody>
      </p:sp>
      <p:sp>
        <p:nvSpPr>
          <p:cNvPr id="9" name="Platshållare för bildnummer 8"/>
          <p:cNvSpPr>
            <a:spLocks noGrp="1"/>
          </p:cNvSpPr>
          <p:nvPr>
            <p:ph type="sldNum" sz="quarter" idx="12"/>
          </p:nvPr>
        </p:nvSpPr>
        <p:spPr/>
        <p:txBody>
          <a:bodyPr/>
          <a:lstStyle/>
          <a:p>
            <a:fld id="{CA5690A7-9BD4-4FE6-99BD-60038F9BBBDF}" type="slidenum">
              <a:rPr lang="en-GB" smtClean="0"/>
              <a:t>‹#›</a:t>
            </a:fld>
            <a:endParaRPr lang="en-GB" dirty="0"/>
          </a:p>
        </p:txBody>
      </p:sp>
      <p:sp>
        <p:nvSpPr>
          <p:cNvPr id="11" name="Platshållare för text 7"/>
          <p:cNvSpPr>
            <a:spLocks noGrp="1"/>
          </p:cNvSpPr>
          <p:nvPr>
            <p:ph type="body" sz="quarter" idx="14" hasCustomPrompt="1"/>
          </p:nvPr>
        </p:nvSpPr>
        <p:spPr>
          <a:xfrm>
            <a:off x="1439861" y="6120000"/>
            <a:ext cx="4572000" cy="738000"/>
          </a:xfrm>
        </p:spPr>
        <p:txBody>
          <a:bodyPr tIns="0" bIns="0">
            <a:normAutofit/>
          </a:bodyPr>
          <a:lstStyle>
            <a:lvl1pPr marL="0" indent="0">
              <a:buNone/>
              <a:defRPr sz="1200" baseline="0"/>
            </a:lvl1pPr>
          </a:lstStyle>
          <a:p>
            <a:pPr lvl="0"/>
            <a:r>
              <a:rPr lang="sv-SE" dirty="0"/>
              <a:t>Skriv anmärkning här</a:t>
            </a:r>
          </a:p>
        </p:txBody>
      </p:sp>
      <p:sp>
        <p:nvSpPr>
          <p:cNvPr id="12" name="Platshållare för text 7"/>
          <p:cNvSpPr>
            <a:spLocks noGrp="1"/>
          </p:cNvSpPr>
          <p:nvPr>
            <p:ph type="body" sz="quarter" idx="15" hasCustomPrompt="1"/>
          </p:nvPr>
        </p:nvSpPr>
        <p:spPr>
          <a:xfrm>
            <a:off x="6173318" y="6120000"/>
            <a:ext cx="4572000" cy="738000"/>
          </a:xfrm>
        </p:spPr>
        <p:txBody>
          <a:bodyPr tIns="0" bIns="0">
            <a:normAutofit/>
          </a:bodyPr>
          <a:lstStyle>
            <a:lvl1pPr marL="0" indent="0" algn="r">
              <a:buNone/>
              <a:defRPr sz="1200"/>
            </a:lvl1pPr>
          </a:lstStyle>
          <a:p>
            <a:pPr lvl="0"/>
            <a:r>
              <a:rPr lang="sv-SE" dirty="0"/>
              <a:t>Skriv källa här</a:t>
            </a:r>
          </a:p>
        </p:txBody>
      </p:sp>
    </p:spTree>
    <p:extLst>
      <p:ext uri="{BB962C8B-B14F-4D97-AF65-F5344CB8AC3E}">
        <p14:creationId xmlns:p14="http://schemas.microsoft.com/office/powerpoint/2010/main" val="292052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43042" y="365125"/>
            <a:ext cx="9297983" cy="1325563"/>
          </a:xfrm>
          <a:prstGeom prst="rect">
            <a:avLst/>
          </a:prstGeom>
        </p:spPr>
        <p:txBody>
          <a:bodyPr vert="horz" lIns="0" tIns="45720" rIns="0" bIns="45720" rtlCol="0" anchor="b" anchorCtr="0">
            <a:normAutofit/>
          </a:bodyPr>
          <a:lstStyle/>
          <a:p>
            <a:r>
              <a:rPr lang="sv-SE" dirty="0"/>
              <a:t>Klicka här för att ändra format</a:t>
            </a:r>
          </a:p>
        </p:txBody>
      </p:sp>
      <p:sp>
        <p:nvSpPr>
          <p:cNvPr id="3" name="Platshållare för text 2"/>
          <p:cNvSpPr>
            <a:spLocks noGrp="1"/>
          </p:cNvSpPr>
          <p:nvPr>
            <p:ph type="body" idx="1"/>
          </p:nvPr>
        </p:nvSpPr>
        <p:spPr>
          <a:xfrm>
            <a:off x="1439999" y="1825625"/>
            <a:ext cx="9301026" cy="4356000"/>
          </a:xfrm>
          <a:prstGeom prst="rect">
            <a:avLst/>
          </a:prstGeom>
        </p:spPr>
        <p:txBody>
          <a:bodyPr vert="horz" lIns="0" tIns="45720" rIns="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292891" y="6356350"/>
            <a:ext cx="93662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64915-1B18-41E3-A7C8-5E3B31FD3E09}" type="datetime1">
              <a:rPr lang="en-GB" smtClean="0"/>
              <a:t>11/07/2021</a:t>
            </a:fld>
            <a:endParaRPr lang="en-GB" dirty="0"/>
          </a:p>
        </p:txBody>
      </p:sp>
      <p:sp>
        <p:nvSpPr>
          <p:cNvPr id="5" name="Platshållare för sidfot 4"/>
          <p:cNvSpPr>
            <a:spLocks noGrp="1"/>
          </p:cNvSpPr>
          <p:nvPr>
            <p:ph type="ftr" sz="quarter" idx="3"/>
          </p:nvPr>
        </p:nvSpPr>
        <p:spPr>
          <a:xfrm>
            <a:off x="1439999" y="6356350"/>
            <a:ext cx="937246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&amp;page</a:t>
            </a:r>
            <a:endParaRPr lang="en-GB" dirty="0"/>
          </a:p>
        </p:txBody>
      </p:sp>
      <p:sp>
        <p:nvSpPr>
          <p:cNvPr id="6" name="Platshållare för bildnummer 5"/>
          <p:cNvSpPr>
            <a:spLocks noGrp="1"/>
          </p:cNvSpPr>
          <p:nvPr>
            <p:ph type="sldNum" sz="quarter" idx="4"/>
          </p:nvPr>
        </p:nvSpPr>
        <p:spPr>
          <a:xfrm>
            <a:off x="10894218" y="6356350"/>
            <a:ext cx="99536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690A7-9BD4-4FE6-99BD-60038F9BBBDF}" type="slidenum">
              <a:rPr lang="en-GB" smtClean="0"/>
              <a:t>‹#›</a:t>
            </a:fld>
            <a:endParaRPr lang="en-GB" dirty="0"/>
          </a:p>
        </p:txBody>
      </p:sp>
    </p:spTree>
    <p:extLst>
      <p:ext uri="{BB962C8B-B14F-4D97-AF65-F5344CB8AC3E}">
        <p14:creationId xmlns:p14="http://schemas.microsoft.com/office/powerpoint/2010/main" val="3125368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iming>
    <p:tnLst>
      <p:par>
        <p:cTn id="1" dur="indefinite" restart="never" nodeType="tmRoot"/>
      </p:par>
    </p:tnLst>
  </p:timing>
  <p:hf hdr="0" ftr="0" dt="0"/>
  <p:txStyles>
    <p:titleStyle>
      <a:lvl1pPr algn="l" defTabSz="914400" rtl="0" eaLnBrk="1" latinLnBrk="0" hangingPunct="1">
        <a:lnSpc>
          <a:spcPct val="100000"/>
        </a:lnSpc>
        <a:spcBef>
          <a:spcPct val="0"/>
        </a:spcBef>
        <a:spcAft>
          <a:spcPts val="4000"/>
        </a:spcAft>
        <a:buNone/>
        <a:defRPr sz="3600" b="1" i="0" kern="1200" spc="7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600"/>
        </a:spcBef>
        <a:spcAft>
          <a:spcPts val="600"/>
        </a:spcAft>
        <a:buFont typeface="Arial" panose="020B0604020202020204" pitchFamily="34" charset="0"/>
        <a:buChar char="•"/>
        <a:defRPr sz="2000" kern="1200" spc="20" baseline="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1800" kern="1200" spc="20" baseline="0">
          <a:solidFill>
            <a:schemeClr val="tx1"/>
          </a:solidFill>
          <a:latin typeface="+mn-lt"/>
          <a:ea typeface="+mn-ea"/>
          <a:cs typeface="+mn-cs"/>
        </a:defRPr>
      </a:lvl2pPr>
      <a:lvl3pPr marL="1143000" indent="-228600" algn="l" defTabSz="914400" rtl="0" eaLnBrk="1" latinLnBrk="0" hangingPunct="1">
        <a:lnSpc>
          <a:spcPct val="90000"/>
        </a:lnSpc>
        <a:spcBef>
          <a:spcPts val="400"/>
        </a:spcBef>
        <a:spcAft>
          <a:spcPts val="400"/>
        </a:spcAft>
        <a:buFont typeface="Arial" panose="020B0604020202020204" pitchFamily="34" charset="0"/>
        <a:buChar char="•"/>
        <a:defRPr sz="1600" kern="1200" spc="20" baseline="0">
          <a:solidFill>
            <a:schemeClr val="tx1"/>
          </a:solidFill>
          <a:latin typeface="+mn-lt"/>
          <a:ea typeface="+mn-ea"/>
          <a:cs typeface="+mn-cs"/>
        </a:defRPr>
      </a:lvl3pPr>
      <a:lvl4pPr marL="1600200" indent="-228600" algn="l" defTabSz="914400" rtl="0" eaLnBrk="1" latinLnBrk="0" hangingPunct="1">
        <a:lnSpc>
          <a:spcPct val="90000"/>
        </a:lnSpc>
        <a:spcBef>
          <a:spcPts val="400"/>
        </a:spcBef>
        <a:spcAft>
          <a:spcPts val="400"/>
        </a:spcAft>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90000"/>
        </a:lnSpc>
        <a:spcBef>
          <a:spcPts val="400"/>
        </a:spcBef>
        <a:spcAft>
          <a:spcPts val="400"/>
        </a:spcAft>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34">
          <p15:clr>
            <a:srgbClr val="F26B43"/>
          </p15:clr>
        </p15:guide>
        <p15:guide id="2" pos="7446">
          <p15:clr>
            <a:srgbClr val="F26B43"/>
          </p15:clr>
        </p15:guide>
        <p15:guide id="3" orient="horz" pos="2160">
          <p15:clr>
            <a:srgbClr val="F26B43"/>
          </p15:clr>
        </p15:guide>
        <p15:guide id="4" orient="horz" pos="232">
          <p15:clr>
            <a:srgbClr val="F26B43"/>
          </p15:clr>
        </p15:guide>
        <p15:guide id="5" orient="horz" pos="4088">
          <p15:clr>
            <a:srgbClr val="F26B43"/>
          </p15:clr>
        </p15:guide>
        <p15:guide id="6" pos="3840">
          <p15:clr>
            <a:srgbClr val="F26B43"/>
          </p15:clr>
        </p15:guide>
        <p15:guide id="7" pos="914">
          <p15:clr>
            <a:srgbClr val="F26B43"/>
          </p15:clr>
        </p15:guide>
        <p15:guide id="8" pos="6766">
          <p15:clr>
            <a:srgbClr val="F26B43"/>
          </p15:clr>
        </p15:guide>
        <p15:guide id="10" orient="horz" pos="9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d3js.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file:///\\riksbank.se\docs\Workgroups\PowerPoint\Bildbank\Riksbanken\Videokonferensbakgrund.pn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file:///\\riksbank.se\docs\Workgroups\PowerPoint\Bildbank\Riksbanken\RB_bild_e-krona_1024px.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22514" y="1440000"/>
            <a:ext cx="5237018" cy="2387600"/>
          </a:xfrm>
        </p:spPr>
        <p:txBody>
          <a:bodyPr>
            <a:normAutofit fontScale="90000"/>
          </a:bodyPr>
          <a:lstStyle/>
          <a:p>
            <a:r>
              <a:rPr lang="en-GB" sz="3600" dirty="0"/>
              <a:t>Central bank digital </a:t>
            </a:r>
            <a:r>
              <a:rPr lang="en-GB" sz="3600" dirty="0" smtClean="0"/>
              <a:t>currency</a:t>
            </a:r>
            <a:br>
              <a:rPr lang="en-GB" sz="3600" dirty="0" smtClean="0"/>
            </a:br>
            <a:r>
              <a:rPr lang="en-GB" sz="3600" dirty="0" smtClean="0"/>
              <a:t>Threats </a:t>
            </a:r>
            <a:r>
              <a:rPr lang="en-GB" sz="3600" dirty="0"/>
              <a:t>and </a:t>
            </a:r>
            <a:r>
              <a:rPr lang="en-GB" sz="3600" dirty="0" smtClean="0"/>
              <a:t>vulnerabilities</a:t>
            </a:r>
            <a:r>
              <a:rPr lang="en-GB" dirty="0" smtClean="0"/>
              <a:t/>
            </a:r>
            <a:br>
              <a:rPr lang="en-GB" dirty="0" smtClean="0"/>
            </a:br>
            <a:r>
              <a:rPr lang="en-GB" dirty="0"/>
              <a:t/>
            </a:r>
            <a:br>
              <a:rPr lang="en-GB" dirty="0"/>
            </a:br>
            <a:r>
              <a:rPr lang="en-GB" sz="2400" dirty="0" smtClean="0">
                <a:solidFill>
                  <a:prstClr val="white"/>
                </a:solidFill>
              </a:rPr>
              <a:t>Defcon 29</a:t>
            </a:r>
            <a:endParaRPr lang="en-GB" dirty="0"/>
          </a:p>
        </p:txBody>
      </p:sp>
      <p:sp>
        <p:nvSpPr>
          <p:cNvPr id="3" name="Underrubrik 2"/>
          <p:cNvSpPr>
            <a:spLocks noGrp="1"/>
          </p:cNvSpPr>
          <p:nvPr>
            <p:ph type="subTitle" idx="1"/>
          </p:nvPr>
        </p:nvSpPr>
        <p:spPr>
          <a:xfrm>
            <a:off x="6602681" y="2916000"/>
            <a:ext cx="5216627" cy="1655762"/>
          </a:xfrm>
        </p:spPr>
        <p:txBody>
          <a:bodyPr>
            <a:normAutofit fontScale="92500"/>
          </a:bodyPr>
          <a:lstStyle/>
          <a:p>
            <a:r>
              <a:rPr lang="en-GB" dirty="0" smtClean="0"/>
              <a:t>Ian Vitek</a:t>
            </a:r>
            <a:br>
              <a:rPr lang="en-GB" dirty="0" smtClean="0"/>
            </a:br>
            <a:r>
              <a:rPr lang="en-GB" dirty="0" smtClean="0"/>
              <a:t>CBDC Security</a:t>
            </a:r>
          </a:p>
          <a:p>
            <a:r>
              <a:rPr lang="en-GB" dirty="0" smtClean="0"/>
              <a:t>Central bank of Sweden, </a:t>
            </a:r>
            <a:r>
              <a:rPr lang="en-GB" dirty="0" err="1" smtClean="0"/>
              <a:t>Sveriges</a:t>
            </a:r>
            <a:r>
              <a:rPr lang="en-GB" dirty="0" smtClean="0"/>
              <a:t> Riksbank</a:t>
            </a:r>
            <a:endParaRPr lang="en-GB" dirty="0"/>
          </a:p>
        </p:txBody>
      </p:sp>
    </p:spTree>
    <p:extLst>
      <p:ext uri="{BB962C8B-B14F-4D97-AF65-F5344CB8AC3E}">
        <p14:creationId xmlns:p14="http://schemas.microsoft.com/office/powerpoint/2010/main" val="3758578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exploit token selection and long </a:t>
            </a:r>
            <a:r>
              <a:rPr lang="en-GB" dirty="0" err="1"/>
              <a:t>backchains</a:t>
            </a:r>
            <a:endParaRPr lang="en-GB" dirty="0"/>
          </a:p>
        </p:txBody>
      </p:sp>
      <p:sp>
        <p:nvSpPr>
          <p:cNvPr id="7" name="TextBox 6"/>
          <p:cNvSpPr txBox="1"/>
          <p:nvPr/>
        </p:nvSpPr>
        <p:spPr>
          <a:xfrm>
            <a:off x="1443042" y="3605004"/>
            <a:ext cx="1091937" cy="923330"/>
          </a:xfrm>
          <a:prstGeom prst="rect">
            <a:avLst/>
          </a:prstGeom>
          <a:noFill/>
          <a:ln w="19050">
            <a:solidFill>
              <a:schemeClr val="tx1"/>
            </a:solidFill>
          </a:ln>
        </p:spPr>
        <p:txBody>
          <a:bodyPr wrap="square" rtlCol="0">
            <a:spAutoFit/>
          </a:bodyPr>
          <a:lstStyle/>
          <a:p>
            <a:r>
              <a:rPr lang="en-GB" dirty="0" smtClean="0"/>
              <a:t>Token#1</a:t>
            </a:r>
          </a:p>
          <a:p>
            <a:r>
              <a:rPr lang="en-GB" dirty="0" smtClean="0"/>
              <a:t>200</a:t>
            </a:r>
          </a:p>
          <a:p>
            <a:r>
              <a:rPr lang="en-GB" dirty="0" smtClean="0"/>
              <a:t>PSP1</a:t>
            </a:r>
            <a:endParaRPr lang="en-GB" dirty="0"/>
          </a:p>
        </p:txBody>
      </p:sp>
      <p:pic>
        <p:nvPicPr>
          <p:cNvPr id="47" name="Picture 4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28502" y="2482277"/>
            <a:ext cx="600002" cy="533908"/>
          </a:xfrm>
          <a:prstGeom prst="rect">
            <a:avLst/>
          </a:prstGeom>
          <a:ln>
            <a:noFill/>
          </a:ln>
        </p:spPr>
      </p:pic>
      <p:sp>
        <p:nvSpPr>
          <p:cNvPr id="48" name="TextBox 47"/>
          <p:cNvSpPr txBox="1"/>
          <p:nvPr/>
        </p:nvSpPr>
        <p:spPr>
          <a:xfrm>
            <a:off x="4467126" y="2112945"/>
            <a:ext cx="1263487" cy="369332"/>
          </a:xfrm>
          <a:prstGeom prst="rect">
            <a:avLst/>
          </a:prstGeom>
          <a:noFill/>
        </p:spPr>
        <p:txBody>
          <a:bodyPr wrap="none" rtlCol="0">
            <a:spAutoFit/>
          </a:bodyPr>
          <a:lstStyle/>
          <a:p>
            <a:r>
              <a:rPr lang="sv-SE" dirty="0" smtClean="0"/>
              <a:t>PSP1 </a:t>
            </a:r>
            <a:r>
              <a:rPr lang="sv-SE" dirty="0" err="1" smtClean="0"/>
              <a:t>UserA</a:t>
            </a:r>
            <a:endParaRPr lang="sv-SE" dirty="0"/>
          </a:p>
        </p:txBody>
      </p:sp>
      <p:sp>
        <p:nvSpPr>
          <p:cNvPr id="51" name="TextBox 50"/>
          <p:cNvSpPr txBox="1"/>
          <p:nvPr/>
        </p:nvSpPr>
        <p:spPr>
          <a:xfrm>
            <a:off x="4485282" y="3235672"/>
            <a:ext cx="1286442" cy="369332"/>
          </a:xfrm>
          <a:prstGeom prst="rect">
            <a:avLst/>
          </a:prstGeom>
          <a:noFill/>
          <a:ln w="19050">
            <a:noFill/>
          </a:ln>
        </p:spPr>
        <p:txBody>
          <a:bodyPr wrap="none" rtlCol="0">
            <a:spAutoFit/>
          </a:bodyPr>
          <a:lstStyle/>
          <a:p>
            <a:r>
              <a:rPr lang="en-GB" dirty="0" smtClean="0"/>
              <a:t>Many times</a:t>
            </a:r>
          </a:p>
        </p:txBody>
      </p:sp>
      <p:sp>
        <p:nvSpPr>
          <p:cNvPr id="54" name="TextBox 53"/>
          <p:cNvSpPr txBox="1"/>
          <p:nvPr/>
        </p:nvSpPr>
        <p:spPr>
          <a:xfrm>
            <a:off x="3099122" y="5580528"/>
            <a:ext cx="1091937" cy="923330"/>
          </a:xfrm>
          <a:prstGeom prst="rect">
            <a:avLst/>
          </a:prstGeom>
          <a:solidFill>
            <a:schemeClr val="bg1"/>
          </a:solidFill>
          <a:ln w="19050">
            <a:solidFill>
              <a:schemeClr val="tx1"/>
            </a:solidFill>
          </a:ln>
        </p:spPr>
        <p:txBody>
          <a:bodyPr wrap="square" rtlCol="0">
            <a:spAutoFit/>
          </a:bodyPr>
          <a:lstStyle/>
          <a:p>
            <a:r>
              <a:rPr lang="en-GB" dirty="0" smtClean="0"/>
              <a:t>Token#6</a:t>
            </a:r>
          </a:p>
          <a:p>
            <a:r>
              <a:rPr lang="en-GB" dirty="0" smtClean="0"/>
              <a:t>2</a:t>
            </a:r>
          </a:p>
          <a:p>
            <a:r>
              <a:rPr lang="en-GB" dirty="0" smtClean="0"/>
              <a:t>PSP1</a:t>
            </a:r>
            <a:endParaRPr lang="en-GB" dirty="0"/>
          </a:p>
        </p:txBody>
      </p:sp>
      <p:sp>
        <p:nvSpPr>
          <p:cNvPr id="55" name="TextBox 54"/>
          <p:cNvSpPr txBox="1"/>
          <p:nvPr/>
        </p:nvSpPr>
        <p:spPr>
          <a:xfrm>
            <a:off x="3102546" y="4595990"/>
            <a:ext cx="1091937" cy="923330"/>
          </a:xfrm>
          <a:prstGeom prst="rect">
            <a:avLst/>
          </a:prstGeom>
          <a:solidFill>
            <a:schemeClr val="bg1"/>
          </a:solidFill>
          <a:ln w="19050">
            <a:solidFill>
              <a:schemeClr val="tx1"/>
            </a:solidFill>
          </a:ln>
        </p:spPr>
        <p:txBody>
          <a:bodyPr wrap="square" rtlCol="0">
            <a:spAutoFit/>
          </a:bodyPr>
          <a:lstStyle/>
          <a:p>
            <a:r>
              <a:rPr lang="en-GB" dirty="0" smtClean="0"/>
              <a:t>Token#5</a:t>
            </a:r>
          </a:p>
          <a:p>
            <a:r>
              <a:rPr lang="en-GB" dirty="0"/>
              <a:t>1</a:t>
            </a:r>
            <a:endParaRPr lang="en-GB" dirty="0" smtClean="0"/>
          </a:p>
          <a:p>
            <a:r>
              <a:rPr lang="en-GB" dirty="0" err="1" smtClean="0"/>
              <a:t>UserA</a:t>
            </a:r>
            <a:endParaRPr lang="en-GB" dirty="0"/>
          </a:p>
        </p:txBody>
      </p:sp>
      <p:sp>
        <p:nvSpPr>
          <p:cNvPr id="56" name="Multiply 55"/>
          <p:cNvSpPr/>
          <p:nvPr/>
        </p:nvSpPr>
        <p:spPr>
          <a:xfrm>
            <a:off x="985519" y="3235672"/>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p:cNvCxnSpPr/>
          <p:nvPr/>
        </p:nvCxnSpPr>
        <p:spPr>
          <a:xfrm>
            <a:off x="2824480" y="3175000"/>
            <a:ext cx="10160" cy="35255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313087" y="2589341"/>
            <a:ext cx="1351845" cy="646331"/>
          </a:xfrm>
          <a:prstGeom prst="rect">
            <a:avLst/>
          </a:prstGeom>
          <a:noFill/>
          <a:ln w="19050">
            <a:noFill/>
          </a:ln>
        </p:spPr>
        <p:txBody>
          <a:bodyPr wrap="none" rtlCol="0">
            <a:spAutoFit/>
          </a:bodyPr>
          <a:lstStyle/>
          <a:p>
            <a:pPr algn="ctr"/>
            <a:r>
              <a:rPr lang="en-GB" dirty="0" smtClean="0"/>
              <a:t>Historic</a:t>
            </a:r>
          </a:p>
          <a:p>
            <a:r>
              <a:rPr lang="en-GB" dirty="0" smtClean="0"/>
              <a:t>Transactions</a:t>
            </a:r>
          </a:p>
        </p:txBody>
      </p:sp>
      <p:sp>
        <p:nvSpPr>
          <p:cNvPr id="53" name="TextBox 52"/>
          <p:cNvSpPr txBox="1"/>
          <p:nvPr/>
        </p:nvSpPr>
        <p:spPr>
          <a:xfrm>
            <a:off x="1443042" y="3882003"/>
            <a:ext cx="1091937" cy="923330"/>
          </a:xfrm>
          <a:prstGeom prst="rect">
            <a:avLst/>
          </a:prstGeom>
          <a:solidFill>
            <a:schemeClr val="bg1"/>
          </a:solidFill>
          <a:ln w="19050">
            <a:solidFill>
              <a:schemeClr val="tx1"/>
            </a:solidFill>
          </a:ln>
        </p:spPr>
        <p:txBody>
          <a:bodyPr wrap="square" rtlCol="0">
            <a:spAutoFit/>
          </a:bodyPr>
          <a:lstStyle/>
          <a:p>
            <a:r>
              <a:rPr lang="en-GB" dirty="0" smtClean="0"/>
              <a:t>Token#3</a:t>
            </a:r>
          </a:p>
          <a:p>
            <a:r>
              <a:rPr lang="en-GB" dirty="0" smtClean="0"/>
              <a:t>3</a:t>
            </a:r>
          </a:p>
          <a:p>
            <a:r>
              <a:rPr lang="en-GB" dirty="0" err="1" smtClean="0"/>
              <a:t>UserA</a:t>
            </a:r>
            <a:endParaRPr lang="en-GB" dirty="0"/>
          </a:p>
        </p:txBody>
      </p:sp>
      <p:sp>
        <p:nvSpPr>
          <p:cNvPr id="58" name="Multiply 57"/>
          <p:cNvSpPr/>
          <p:nvPr/>
        </p:nvSpPr>
        <p:spPr>
          <a:xfrm>
            <a:off x="977945" y="3507864"/>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3099122" y="3605004"/>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44</a:t>
            </a:r>
          </a:p>
          <a:p>
            <a:r>
              <a:rPr lang="en-GB" dirty="0" smtClean="0"/>
              <a:t>PSP1</a:t>
            </a:r>
            <a:endParaRPr lang="en-GB" dirty="0"/>
          </a:p>
        </p:txBody>
      </p:sp>
      <p:sp>
        <p:nvSpPr>
          <p:cNvPr id="19" name="TextBox 18"/>
          <p:cNvSpPr txBox="1"/>
          <p:nvPr/>
        </p:nvSpPr>
        <p:spPr>
          <a:xfrm>
            <a:off x="4245278" y="5580528"/>
            <a:ext cx="1091937" cy="923330"/>
          </a:xfrm>
          <a:prstGeom prst="rect">
            <a:avLst/>
          </a:prstGeom>
          <a:solidFill>
            <a:schemeClr val="bg1"/>
          </a:solidFill>
          <a:ln w="19050">
            <a:solidFill>
              <a:schemeClr val="tx1"/>
            </a:solidFill>
          </a:ln>
        </p:spPr>
        <p:txBody>
          <a:bodyPr wrap="square" rtlCol="0">
            <a:spAutoFit/>
          </a:bodyPr>
          <a:lstStyle/>
          <a:p>
            <a:r>
              <a:rPr lang="en-GB" dirty="0" smtClean="0"/>
              <a:t>Token#10</a:t>
            </a:r>
          </a:p>
          <a:p>
            <a:r>
              <a:rPr lang="en-GB" dirty="0" smtClean="0"/>
              <a:t>2</a:t>
            </a:r>
          </a:p>
          <a:p>
            <a:r>
              <a:rPr lang="en-GB" dirty="0" smtClean="0"/>
              <a:t>PSP1</a:t>
            </a:r>
            <a:endParaRPr lang="en-GB" dirty="0"/>
          </a:p>
        </p:txBody>
      </p:sp>
      <p:sp>
        <p:nvSpPr>
          <p:cNvPr id="20" name="TextBox 19"/>
          <p:cNvSpPr txBox="1"/>
          <p:nvPr/>
        </p:nvSpPr>
        <p:spPr>
          <a:xfrm>
            <a:off x="4248702" y="4595990"/>
            <a:ext cx="1091937" cy="923330"/>
          </a:xfrm>
          <a:prstGeom prst="rect">
            <a:avLst/>
          </a:prstGeom>
          <a:solidFill>
            <a:schemeClr val="bg1"/>
          </a:solidFill>
          <a:ln w="19050">
            <a:solidFill>
              <a:schemeClr val="tx1"/>
            </a:solidFill>
          </a:ln>
        </p:spPr>
        <p:txBody>
          <a:bodyPr wrap="square" rtlCol="0">
            <a:spAutoFit/>
          </a:bodyPr>
          <a:lstStyle/>
          <a:p>
            <a:r>
              <a:rPr lang="en-GB" dirty="0" smtClean="0"/>
              <a:t>Token#9</a:t>
            </a:r>
          </a:p>
          <a:p>
            <a:r>
              <a:rPr lang="en-GB" dirty="0"/>
              <a:t>1</a:t>
            </a:r>
            <a:endParaRPr lang="en-GB" dirty="0" smtClean="0"/>
          </a:p>
          <a:p>
            <a:r>
              <a:rPr lang="en-GB" dirty="0" err="1" smtClean="0"/>
              <a:t>UserA</a:t>
            </a:r>
            <a:endParaRPr lang="en-GB" dirty="0"/>
          </a:p>
        </p:txBody>
      </p:sp>
      <p:sp>
        <p:nvSpPr>
          <p:cNvPr id="52" name="TextBox 51"/>
          <p:cNvSpPr txBox="1"/>
          <p:nvPr/>
        </p:nvSpPr>
        <p:spPr>
          <a:xfrm>
            <a:off x="1441650" y="4165665"/>
            <a:ext cx="1091937" cy="923330"/>
          </a:xfrm>
          <a:prstGeom prst="rect">
            <a:avLst/>
          </a:prstGeom>
          <a:solidFill>
            <a:schemeClr val="bg1"/>
          </a:solidFill>
          <a:ln w="19050">
            <a:solidFill>
              <a:schemeClr val="tx1"/>
            </a:solidFill>
          </a:ln>
        </p:spPr>
        <p:txBody>
          <a:bodyPr wrap="square" rtlCol="0">
            <a:spAutoFit/>
          </a:bodyPr>
          <a:lstStyle/>
          <a:p>
            <a:r>
              <a:rPr lang="en-GB" dirty="0" smtClean="0"/>
              <a:t>Token#2</a:t>
            </a:r>
          </a:p>
          <a:p>
            <a:r>
              <a:rPr lang="en-GB" dirty="0" smtClean="0"/>
              <a:t>197</a:t>
            </a:r>
          </a:p>
          <a:p>
            <a:r>
              <a:rPr lang="en-GB" dirty="0" smtClean="0"/>
              <a:t>PSP1</a:t>
            </a:r>
            <a:endParaRPr lang="en-GB" dirty="0"/>
          </a:p>
        </p:txBody>
      </p:sp>
      <p:sp>
        <p:nvSpPr>
          <p:cNvPr id="15" name="Multiply 14"/>
          <p:cNvSpPr/>
          <p:nvPr/>
        </p:nvSpPr>
        <p:spPr>
          <a:xfrm>
            <a:off x="976553" y="3791526"/>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1441650" y="4445615"/>
            <a:ext cx="1091937" cy="923330"/>
          </a:xfrm>
          <a:prstGeom prst="rect">
            <a:avLst/>
          </a:prstGeom>
          <a:solidFill>
            <a:schemeClr val="bg1"/>
          </a:solidFill>
          <a:ln w="19050">
            <a:solidFill>
              <a:schemeClr val="tx1"/>
            </a:solidFill>
          </a:ln>
        </p:spPr>
        <p:txBody>
          <a:bodyPr wrap="square" rtlCol="0">
            <a:spAutoFit/>
          </a:bodyPr>
          <a:lstStyle/>
          <a:p>
            <a:r>
              <a:rPr lang="en-GB" dirty="0" smtClean="0"/>
              <a:t>Token#8</a:t>
            </a:r>
          </a:p>
          <a:p>
            <a:r>
              <a:rPr lang="en-GB" dirty="0"/>
              <a:t>3</a:t>
            </a:r>
            <a:endParaRPr lang="en-GB" dirty="0" smtClean="0"/>
          </a:p>
          <a:p>
            <a:r>
              <a:rPr lang="en-GB" dirty="0" smtClean="0"/>
              <a:t>PSP1</a:t>
            </a:r>
            <a:endParaRPr lang="en-GB" dirty="0"/>
          </a:p>
        </p:txBody>
      </p:sp>
      <p:sp>
        <p:nvSpPr>
          <p:cNvPr id="18" name="Multiply 17"/>
          <p:cNvSpPr/>
          <p:nvPr/>
        </p:nvSpPr>
        <p:spPr>
          <a:xfrm>
            <a:off x="974239" y="4066561"/>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1441650" y="4719984"/>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3</a:t>
            </a:r>
            <a:endParaRPr lang="en-GB" dirty="0" smtClean="0"/>
          </a:p>
          <a:p>
            <a:r>
              <a:rPr lang="en-GB" dirty="0" smtClean="0"/>
              <a:t>PSP1</a:t>
            </a:r>
            <a:endParaRPr lang="en-GB" dirty="0"/>
          </a:p>
        </p:txBody>
      </p:sp>
      <p:sp>
        <p:nvSpPr>
          <p:cNvPr id="22" name="Multiply 21"/>
          <p:cNvSpPr/>
          <p:nvPr/>
        </p:nvSpPr>
        <p:spPr>
          <a:xfrm>
            <a:off x="974239" y="4340930"/>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1441650" y="4996247"/>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3</a:t>
            </a:r>
            <a:endParaRPr lang="en-GB" dirty="0" smtClean="0"/>
          </a:p>
          <a:p>
            <a:r>
              <a:rPr lang="en-GB" dirty="0" smtClean="0"/>
              <a:t>PSP1</a:t>
            </a:r>
            <a:endParaRPr lang="en-GB" dirty="0"/>
          </a:p>
        </p:txBody>
      </p:sp>
      <p:sp>
        <p:nvSpPr>
          <p:cNvPr id="24" name="Multiply 23"/>
          <p:cNvSpPr/>
          <p:nvPr/>
        </p:nvSpPr>
        <p:spPr>
          <a:xfrm>
            <a:off x="974239" y="4617193"/>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441650" y="5274173"/>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3</a:t>
            </a:r>
            <a:endParaRPr lang="en-GB" dirty="0" smtClean="0"/>
          </a:p>
          <a:p>
            <a:r>
              <a:rPr lang="en-GB" dirty="0" smtClean="0"/>
              <a:t>PSP1</a:t>
            </a:r>
            <a:endParaRPr lang="en-GB" dirty="0"/>
          </a:p>
        </p:txBody>
      </p:sp>
      <p:sp>
        <p:nvSpPr>
          <p:cNvPr id="28" name="Multiply 27"/>
          <p:cNvSpPr/>
          <p:nvPr/>
        </p:nvSpPr>
        <p:spPr>
          <a:xfrm>
            <a:off x="974239" y="4895119"/>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1441650" y="5551993"/>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3</a:t>
            </a:r>
            <a:endParaRPr lang="en-GB" dirty="0" smtClean="0"/>
          </a:p>
          <a:p>
            <a:r>
              <a:rPr lang="en-GB" dirty="0" smtClean="0"/>
              <a:t>PSP1</a:t>
            </a:r>
            <a:endParaRPr lang="en-GB" dirty="0"/>
          </a:p>
        </p:txBody>
      </p:sp>
      <p:sp>
        <p:nvSpPr>
          <p:cNvPr id="30" name="Multiply 29"/>
          <p:cNvSpPr/>
          <p:nvPr/>
        </p:nvSpPr>
        <p:spPr>
          <a:xfrm>
            <a:off x="974239" y="5172939"/>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1441650" y="5825242"/>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3</a:t>
            </a:r>
            <a:endParaRPr lang="en-GB" dirty="0" smtClean="0"/>
          </a:p>
          <a:p>
            <a:r>
              <a:rPr lang="en-GB" dirty="0" smtClean="0"/>
              <a:t>PSP1</a:t>
            </a:r>
            <a:endParaRPr lang="en-GB" dirty="0"/>
          </a:p>
        </p:txBody>
      </p:sp>
      <p:sp>
        <p:nvSpPr>
          <p:cNvPr id="32" name="Multiply 31"/>
          <p:cNvSpPr/>
          <p:nvPr/>
        </p:nvSpPr>
        <p:spPr>
          <a:xfrm>
            <a:off x="974239" y="5446188"/>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5388010" y="5580789"/>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2</a:t>
            </a:r>
          </a:p>
          <a:p>
            <a:r>
              <a:rPr lang="en-GB" dirty="0" smtClean="0"/>
              <a:t>PSP1</a:t>
            </a:r>
            <a:endParaRPr lang="en-GB" dirty="0"/>
          </a:p>
        </p:txBody>
      </p:sp>
      <p:sp>
        <p:nvSpPr>
          <p:cNvPr id="34" name="TextBox 33"/>
          <p:cNvSpPr txBox="1"/>
          <p:nvPr/>
        </p:nvSpPr>
        <p:spPr>
          <a:xfrm>
            <a:off x="5391434" y="4596251"/>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1</a:t>
            </a:r>
            <a:endParaRPr lang="en-GB" dirty="0" smtClean="0"/>
          </a:p>
          <a:p>
            <a:r>
              <a:rPr lang="en-GB" dirty="0" err="1" smtClean="0"/>
              <a:t>UserA</a:t>
            </a:r>
            <a:endParaRPr lang="en-GB" dirty="0"/>
          </a:p>
        </p:txBody>
      </p:sp>
      <p:sp>
        <p:nvSpPr>
          <p:cNvPr id="35" name="TextBox 34"/>
          <p:cNvSpPr txBox="1"/>
          <p:nvPr/>
        </p:nvSpPr>
        <p:spPr>
          <a:xfrm>
            <a:off x="6534166" y="5580528"/>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2</a:t>
            </a:r>
          </a:p>
          <a:p>
            <a:r>
              <a:rPr lang="en-GB" dirty="0" smtClean="0"/>
              <a:t>PSP1</a:t>
            </a:r>
            <a:endParaRPr lang="en-GB" dirty="0"/>
          </a:p>
        </p:txBody>
      </p:sp>
      <p:sp>
        <p:nvSpPr>
          <p:cNvPr id="36" name="TextBox 35"/>
          <p:cNvSpPr txBox="1"/>
          <p:nvPr/>
        </p:nvSpPr>
        <p:spPr>
          <a:xfrm>
            <a:off x="6537590" y="4595990"/>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1</a:t>
            </a:r>
            <a:endParaRPr lang="en-GB" dirty="0" smtClean="0"/>
          </a:p>
          <a:p>
            <a:r>
              <a:rPr lang="en-GB" dirty="0" err="1" smtClean="0"/>
              <a:t>UserA</a:t>
            </a:r>
            <a:endParaRPr lang="en-GB" dirty="0"/>
          </a:p>
        </p:txBody>
      </p:sp>
      <p:sp>
        <p:nvSpPr>
          <p:cNvPr id="37" name="TextBox 36"/>
          <p:cNvSpPr txBox="1"/>
          <p:nvPr/>
        </p:nvSpPr>
        <p:spPr>
          <a:xfrm>
            <a:off x="7673474" y="5580789"/>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2</a:t>
            </a:r>
          </a:p>
          <a:p>
            <a:r>
              <a:rPr lang="en-GB" dirty="0" smtClean="0"/>
              <a:t>PSP1</a:t>
            </a:r>
            <a:endParaRPr lang="en-GB" dirty="0"/>
          </a:p>
        </p:txBody>
      </p:sp>
      <p:sp>
        <p:nvSpPr>
          <p:cNvPr id="38" name="TextBox 37"/>
          <p:cNvSpPr txBox="1"/>
          <p:nvPr/>
        </p:nvSpPr>
        <p:spPr>
          <a:xfrm>
            <a:off x="7676898" y="4596251"/>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1</a:t>
            </a:r>
            <a:endParaRPr lang="en-GB" dirty="0" smtClean="0"/>
          </a:p>
          <a:p>
            <a:r>
              <a:rPr lang="en-GB" dirty="0" err="1" smtClean="0"/>
              <a:t>UserA</a:t>
            </a:r>
            <a:endParaRPr lang="en-GB" dirty="0"/>
          </a:p>
        </p:txBody>
      </p:sp>
      <p:sp>
        <p:nvSpPr>
          <p:cNvPr id="39" name="TextBox 38"/>
          <p:cNvSpPr txBox="1"/>
          <p:nvPr/>
        </p:nvSpPr>
        <p:spPr>
          <a:xfrm>
            <a:off x="8819630" y="5580528"/>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2</a:t>
            </a:r>
          </a:p>
          <a:p>
            <a:r>
              <a:rPr lang="en-GB" dirty="0" smtClean="0"/>
              <a:t>PSP1</a:t>
            </a:r>
            <a:endParaRPr lang="en-GB" dirty="0"/>
          </a:p>
        </p:txBody>
      </p:sp>
      <p:sp>
        <p:nvSpPr>
          <p:cNvPr id="40" name="TextBox 39"/>
          <p:cNvSpPr txBox="1"/>
          <p:nvPr/>
        </p:nvSpPr>
        <p:spPr>
          <a:xfrm>
            <a:off x="8823054" y="4595990"/>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1</a:t>
            </a:r>
            <a:endParaRPr lang="en-GB" dirty="0" smtClean="0"/>
          </a:p>
          <a:p>
            <a:r>
              <a:rPr lang="en-GB" dirty="0" err="1" smtClean="0"/>
              <a:t>UserA</a:t>
            </a:r>
            <a:endParaRPr lang="en-GB" dirty="0"/>
          </a:p>
        </p:txBody>
      </p:sp>
      <p:sp>
        <p:nvSpPr>
          <p:cNvPr id="45" name="TextBox 44"/>
          <p:cNvSpPr txBox="1"/>
          <p:nvPr/>
        </p:nvSpPr>
        <p:spPr>
          <a:xfrm>
            <a:off x="3438301" y="5910191"/>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2</a:t>
            </a:r>
          </a:p>
          <a:p>
            <a:r>
              <a:rPr lang="en-GB" dirty="0" smtClean="0"/>
              <a:t>PSP1</a:t>
            </a:r>
            <a:endParaRPr lang="en-GB" dirty="0"/>
          </a:p>
        </p:txBody>
      </p:sp>
      <p:sp>
        <p:nvSpPr>
          <p:cNvPr id="46" name="TextBox 45"/>
          <p:cNvSpPr txBox="1"/>
          <p:nvPr/>
        </p:nvSpPr>
        <p:spPr>
          <a:xfrm>
            <a:off x="3441725" y="4925653"/>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1</a:t>
            </a:r>
            <a:endParaRPr lang="en-GB" dirty="0" smtClean="0"/>
          </a:p>
          <a:p>
            <a:r>
              <a:rPr lang="en-GB" dirty="0" err="1" smtClean="0"/>
              <a:t>UserA</a:t>
            </a:r>
            <a:endParaRPr lang="en-GB" dirty="0"/>
          </a:p>
        </p:txBody>
      </p:sp>
      <p:sp>
        <p:nvSpPr>
          <p:cNvPr id="49" name="TextBox 48"/>
          <p:cNvSpPr txBox="1"/>
          <p:nvPr/>
        </p:nvSpPr>
        <p:spPr>
          <a:xfrm>
            <a:off x="4584457" y="5910191"/>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2</a:t>
            </a:r>
          </a:p>
          <a:p>
            <a:r>
              <a:rPr lang="en-GB" dirty="0" smtClean="0"/>
              <a:t>PSP1</a:t>
            </a:r>
            <a:endParaRPr lang="en-GB" dirty="0"/>
          </a:p>
        </p:txBody>
      </p:sp>
      <p:sp>
        <p:nvSpPr>
          <p:cNvPr id="50" name="TextBox 49"/>
          <p:cNvSpPr txBox="1"/>
          <p:nvPr/>
        </p:nvSpPr>
        <p:spPr>
          <a:xfrm>
            <a:off x="4587881" y="4925653"/>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1</a:t>
            </a:r>
            <a:endParaRPr lang="en-GB" dirty="0" smtClean="0"/>
          </a:p>
          <a:p>
            <a:r>
              <a:rPr lang="en-GB" dirty="0" err="1" smtClean="0"/>
              <a:t>UserA</a:t>
            </a:r>
            <a:endParaRPr lang="en-GB" dirty="0"/>
          </a:p>
        </p:txBody>
      </p:sp>
      <p:sp>
        <p:nvSpPr>
          <p:cNvPr id="59" name="TextBox 58"/>
          <p:cNvSpPr txBox="1"/>
          <p:nvPr/>
        </p:nvSpPr>
        <p:spPr>
          <a:xfrm>
            <a:off x="5727189" y="5910452"/>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2</a:t>
            </a:r>
          </a:p>
          <a:p>
            <a:r>
              <a:rPr lang="en-GB" dirty="0" smtClean="0"/>
              <a:t>PSP1</a:t>
            </a:r>
            <a:endParaRPr lang="en-GB" dirty="0"/>
          </a:p>
        </p:txBody>
      </p:sp>
      <p:sp>
        <p:nvSpPr>
          <p:cNvPr id="60" name="TextBox 59"/>
          <p:cNvSpPr txBox="1"/>
          <p:nvPr/>
        </p:nvSpPr>
        <p:spPr>
          <a:xfrm>
            <a:off x="5730613" y="4925914"/>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1</a:t>
            </a:r>
            <a:endParaRPr lang="en-GB" dirty="0" smtClean="0"/>
          </a:p>
          <a:p>
            <a:r>
              <a:rPr lang="en-GB" dirty="0" err="1" smtClean="0"/>
              <a:t>UserA</a:t>
            </a:r>
            <a:endParaRPr lang="en-GB" dirty="0"/>
          </a:p>
        </p:txBody>
      </p:sp>
      <p:sp>
        <p:nvSpPr>
          <p:cNvPr id="61" name="TextBox 60"/>
          <p:cNvSpPr txBox="1"/>
          <p:nvPr/>
        </p:nvSpPr>
        <p:spPr>
          <a:xfrm>
            <a:off x="6873345" y="5910191"/>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2</a:t>
            </a:r>
          </a:p>
          <a:p>
            <a:r>
              <a:rPr lang="en-GB" dirty="0" smtClean="0"/>
              <a:t>PSP1</a:t>
            </a:r>
            <a:endParaRPr lang="en-GB" dirty="0"/>
          </a:p>
        </p:txBody>
      </p:sp>
      <p:sp>
        <p:nvSpPr>
          <p:cNvPr id="62" name="TextBox 61"/>
          <p:cNvSpPr txBox="1"/>
          <p:nvPr/>
        </p:nvSpPr>
        <p:spPr>
          <a:xfrm>
            <a:off x="6876769" y="4925653"/>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1</a:t>
            </a:r>
            <a:endParaRPr lang="en-GB" dirty="0" smtClean="0"/>
          </a:p>
          <a:p>
            <a:r>
              <a:rPr lang="en-GB" dirty="0" err="1" smtClean="0"/>
              <a:t>UserA</a:t>
            </a:r>
            <a:endParaRPr lang="en-GB" dirty="0"/>
          </a:p>
        </p:txBody>
      </p:sp>
      <p:sp>
        <p:nvSpPr>
          <p:cNvPr id="63" name="TextBox 62"/>
          <p:cNvSpPr txBox="1"/>
          <p:nvPr/>
        </p:nvSpPr>
        <p:spPr>
          <a:xfrm>
            <a:off x="8012653" y="5910452"/>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2</a:t>
            </a:r>
          </a:p>
          <a:p>
            <a:r>
              <a:rPr lang="en-GB" dirty="0" smtClean="0"/>
              <a:t>PSP1</a:t>
            </a:r>
            <a:endParaRPr lang="en-GB" dirty="0"/>
          </a:p>
        </p:txBody>
      </p:sp>
      <p:sp>
        <p:nvSpPr>
          <p:cNvPr id="64" name="TextBox 63"/>
          <p:cNvSpPr txBox="1"/>
          <p:nvPr/>
        </p:nvSpPr>
        <p:spPr>
          <a:xfrm>
            <a:off x="8016077" y="4925914"/>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1</a:t>
            </a:r>
            <a:endParaRPr lang="en-GB" dirty="0" smtClean="0"/>
          </a:p>
          <a:p>
            <a:r>
              <a:rPr lang="en-GB" dirty="0" err="1" smtClean="0"/>
              <a:t>UserA</a:t>
            </a:r>
            <a:endParaRPr lang="en-GB" dirty="0"/>
          </a:p>
        </p:txBody>
      </p:sp>
      <p:sp>
        <p:nvSpPr>
          <p:cNvPr id="65" name="TextBox 64"/>
          <p:cNvSpPr txBox="1"/>
          <p:nvPr/>
        </p:nvSpPr>
        <p:spPr>
          <a:xfrm>
            <a:off x="9158809" y="5910191"/>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2</a:t>
            </a:r>
          </a:p>
          <a:p>
            <a:r>
              <a:rPr lang="en-GB" dirty="0" smtClean="0"/>
              <a:t>PSP1</a:t>
            </a:r>
            <a:endParaRPr lang="en-GB" dirty="0"/>
          </a:p>
        </p:txBody>
      </p:sp>
      <p:sp>
        <p:nvSpPr>
          <p:cNvPr id="66" name="TextBox 65"/>
          <p:cNvSpPr txBox="1"/>
          <p:nvPr/>
        </p:nvSpPr>
        <p:spPr>
          <a:xfrm>
            <a:off x="9162233" y="4925653"/>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1</a:t>
            </a:r>
            <a:endParaRPr lang="en-GB" dirty="0" smtClean="0"/>
          </a:p>
          <a:p>
            <a:r>
              <a:rPr lang="en-GB" dirty="0" err="1" smtClean="0"/>
              <a:t>UserA</a:t>
            </a:r>
            <a:endParaRPr lang="en-GB" dirty="0"/>
          </a:p>
        </p:txBody>
      </p:sp>
      <p:sp>
        <p:nvSpPr>
          <p:cNvPr id="3" name="Slide Number Placeholder 2"/>
          <p:cNvSpPr>
            <a:spLocks noGrp="1"/>
          </p:cNvSpPr>
          <p:nvPr>
            <p:ph type="sldNum" sz="quarter" idx="12"/>
          </p:nvPr>
        </p:nvSpPr>
        <p:spPr>
          <a:xfrm>
            <a:off x="926" y="6338226"/>
            <a:ext cx="995367" cy="365125"/>
          </a:xfrm>
        </p:spPr>
        <p:txBody>
          <a:bodyPr/>
          <a:lstStyle/>
          <a:p>
            <a:fld id="{CA5690A7-9BD4-4FE6-99BD-60038F9BBBDF}" type="slidenum">
              <a:rPr lang="en-GB" smtClean="0"/>
              <a:t>10</a:t>
            </a:fld>
            <a:endParaRPr lang="en-GB" dirty="0"/>
          </a:p>
        </p:txBody>
      </p:sp>
    </p:spTree>
    <p:extLst>
      <p:ext uri="{BB962C8B-B14F-4D97-AF65-F5344CB8AC3E}">
        <p14:creationId xmlns:p14="http://schemas.microsoft.com/office/powerpoint/2010/main" val="3332403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exploit token selection and long </a:t>
            </a:r>
            <a:r>
              <a:rPr lang="en-GB" dirty="0" err="1"/>
              <a:t>backchains</a:t>
            </a:r>
            <a:endParaRPr lang="en-GB" dirty="0"/>
          </a:p>
        </p:txBody>
      </p:sp>
      <p:sp>
        <p:nvSpPr>
          <p:cNvPr id="7" name="TextBox 6"/>
          <p:cNvSpPr txBox="1"/>
          <p:nvPr/>
        </p:nvSpPr>
        <p:spPr>
          <a:xfrm>
            <a:off x="1443042" y="3605004"/>
            <a:ext cx="1091937" cy="923330"/>
          </a:xfrm>
          <a:prstGeom prst="rect">
            <a:avLst/>
          </a:prstGeom>
          <a:noFill/>
          <a:ln w="19050">
            <a:solidFill>
              <a:schemeClr val="tx1"/>
            </a:solidFill>
          </a:ln>
        </p:spPr>
        <p:txBody>
          <a:bodyPr wrap="square" rtlCol="0">
            <a:spAutoFit/>
          </a:bodyPr>
          <a:lstStyle/>
          <a:p>
            <a:r>
              <a:rPr lang="en-GB" dirty="0" smtClean="0"/>
              <a:t>Token#1</a:t>
            </a:r>
          </a:p>
          <a:p>
            <a:r>
              <a:rPr lang="en-GB" dirty="0" smtClean="0"/>
              <a:t>200</a:t>
            </a:r>
          </a:p>
          <a:p>
            <a:r>
              <a:rPr lang="en-GB" dirty="0" smtClean="0"/>
              <a:t>PSP1</a:t>
            </a:r>
            <a:endParaRPr lang="en-GB" dirty="0"/>
          </a:p>
        </p:txBody>
      </p:sp>
      <p:pic>
        <p:nvPicPr>
          <p:cNvPr id="47" name="Picture 4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28502" y="2482277"/>
            <a:ext cx="600002" cy="533908"/>
          </a:xfrm>
          <a:prstGeom prst="rect">
            <a:avLst/>
          </a:prstGeom>
          <a:ln>
            <a:noFill/>
          </a:ln>
        </p:spPr>
      </p:pic>
      <p:sp>
        <p:nvSpPr>
          <p:cNvPr id="48" name="TextBox 47"/>
          <p:cNvSpPr txBox="1"/>
          <p:nvPr/>
        </p:nvSpPr>
        <p:spPr>
          <a:xfrm>
            <a:off x="4467126" y="2112945"/>
            <a:ext cx="1263487" cy="369332"/>
          </a:xfrm>
          <a:prstGeom prst="rect">
            <a:avLst/>
          </a:prstGeom>
          <a:noFill/>
        </p:spPr>
        <p:txBody>
          <a:bodyPr wrap="none" rtlCol="0">
            <a:spAutoFit/>
          </a:bodyPr>
          <a:lstStyle/>
          <a:p>
            <a:r>
              <a:rPr lang="sv-SE" dirty="0" smtClean="0"/>
              <a:t>PSP1 </a:t>
            </a:r>
            <a:r>
              <a:rPr lang="sv-SE" dirty="0" err="1" smtClean="0"/>
              <a:t>UserA</a:t>
            </a:r>
            <a:endParaRPr lang="sv-SE" dirty="0"/>
          </a:p>
        </p:txBody>
      </p:sp>
      <p:sp>
        <p:nvSpPr>
          <p:cNvPr id="51" name="TextBox 50"/>
          <p:cNvSpPr txBox="1"/>
          <p:nvPr/>
        </p:nvSpPr>
        <p:spPr>
          <a:xfrm>
            <a:off x="4204243" y="3235672"/>
            <a:ext cx="1848519" cy="369332"/>
          </a:xfrm>
          <a:prstGeom prst="rect">
            <a:avLst/>
          </a:prstGeom>
          <a:noFill/>
          <a:ln w="19050">
            <a:noFill/>
          </a:ln>
        </p:spPr>
        <p:txBody>
          <a:bodyPr wrap="none" rtlCol="0">
            <a:spAutoFit/>
          </a:bodyPr>
          <a:lstStyle/>
          <a:p>
            <a:r>
              <a:rPr lang="en-GB" dirty="0" smtClean="0"/>
              <a:t>Deposit all tokens</a:t>
            </a:r>
          </a:p>
        </p:txBody>
      </p:sp>
      <p:sp>
        <p:nvSpPr>
          <p:cNvPr id="54" name="TextBox 53"/>
          <p:cNvSpPr txBox="1"/>
          <p:nvPr/>
        </p:nvSpPr>
        <p:spPr>
          <a:xfrm>
            <a:off x="3099122" y="5580528"/>
            <a:ext cx="1091937" cy="923330"/>
          </a:xfrm>
          <a:prstGeom prst="rect">
            <a:avLst/>
          </a:prstGeom>
          <a:solidFill>
            <a:schemeClr val="bg1"/>
          </a:solidFill>
          <a:ln w="19050">
            <a:solidFill>
              <a:schemeClr val="tx1"/>
            </a:solidFill>
          </a:ln>
        </p:spPr>
        <p:txBody>
          <a:bodyPr wrap="square" rtlCol="0">
            <a:spAutoFit/>
          </a:bodyPr>
          <a:lstStyle/>
          <a:p>
            <a:r>
              <a:rPr lang="en-GB" dirty="0" smtClean="0"/>
              <a:t>Token#6</a:t>
            </a:r>
          </a:p>
          <a:p>
            <a:r>
              <a:rPr lang="en-GB" dirty="0" smtClean="0"/>
              <a:t>2</a:t>
            </a:r>
          </a:p>
          <a:p>
            <a:r>
              <a:rPr lang="en-GB" dirty="0" smtClean="0"/>
              <a:t>PSP1</a:t>
            </a:r>
            <a:endParaRPr lang="en-GB" dirty="0"/>
          </a:p>
        </p:txBody>
      </p:sp>
      <p:sp>
        <p:nvSpPr>
          <p:cNvPr id="55" name="TextBox 54"/>
          <p:cNvSpPr txBox="1"/>
          <p:nvPr/>
        </p:nvSpPr>
        <p:spPr>
          <a:xfrm>
            <a:off x="3102546" y="4595990"/>
            <a:ext cx="1091937" cy="923330"/>
          </a:xfrm>
          <a:prstGeom prst="rect">
            <a:avLst/>
          </a:prstGeom>
          <a:solidFill>
            <a:schemeClr val="bg1"/>
          </a:solidFill>
          <a:ln w="19050">
            <a:solidFill>
              <a:schemeClr val="tx1"/>
            </a:solidFill>
          </a:ln>
        </p:spPr>
        <p:txBody>
          <a:bodyPr wrap="square" rtlCol="0">
            <a:spAutoFit/>
          </a:bodyPr>
          <a:lstStyle/>
          <a:p>
            <a:r>
              <a:rPr lang="en-GB" dirty="0" smtClean="0"/>
              <a:t>Token#5</a:t>
            </a:r>
          </a:p>
          <a:p>
            <a:r>
              <a:rPr lang="en-GB" dirty="0"/>
              <a:t>1</a:t>
            </a:r>
            <a:endParaRPr lang="en-GB" dirty="0" smtClean="0"/>
          </a:p>
          <a:p>
            <a:r>
              <a:rPr lang="en-GB" dirty="0" err="1" smtClean="0"/>
              <a:t>UserA</a:t>
            </a:r>
            <a:endParaRPr lang="en-GB" dirty="0"/>
          </a:p>
        </p:txBody>
      </p:sp>
      <p:sp>
        <p:nvSpPr>
          <p:cNvPr id="56" name="Multiply 55"/>
          <p:cNvSpPr/>
          <p:nvPr/>
        </p:nvSpPr>
        <p:spPr>
          <a:xfrm>
            <a:off x="985519" y="3235672"/>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p:cNvCxnSpPr/>
          <p:nvPr/>
        </p:nvCxnSpPr>
        <p:spPr>
          <a:xfrm>
            <a:off x="2824480" y="3175000"/>
            <a:ext cx="10160" cy="35255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313087" y="2589341"/>
            <a:ext cx="1351845" cy="646331"/>
          </a:xfrm>
          <a:prstGeom prst="rect">
            <a:avLst/>
          </a:prstGeom>
          <a:noFill/>
          <a:ln w="19050">
            <a:noFill/>
          </a:ln>
        </p:spPr>
        <p:txBody>
          <a:bodyPr wrap="none" rtlCol="0">
            <a:spAutoFit/>
          </a:bodyPr>
          <a:lstStyle/>
          <a:p>
            <a:pPr algn="ctr"/>
            <a:r>
              <a:rPr lang="en-GB" dirty="0" smtClean="0"/>
              <a:t>Historic</a:t>
            </a:r>
          </a:p>
          <a:p>
            <a:r>
              <a:rPr lang="en-GB" dirty="0" smtClean="0"/>
              <a:t>Transactions</a:t>
            </a:r>
          </a:p>
        </p:txBody>
      </p:sp>
      <p:sp>
        <p:nvSpPr>
          <p:cNvPr id="53" name="TextBox 52"/>
          <p:cNvSpPr txBox="1"/>
          <p:nvPr/>
        </p:nvSpPr>
        <p:spPr>
          <a:xfrm>
            <a:off x="1443042" y="3882003"/>
            <a:ext cx="1091937" cy="923330"/>
          </a:xfrm>
          <a:prstGeom prst="rect">
            <a:avLst/>
          </a:prstGeom>
          <a:solidFill>
            <a:schemeClr val="bg1"/>
          </a:solidFill>
          <a:ln w="19050">
            <a:solidFill>
              <a:schemeClr val="tx1"/>
            </a:solidFill>
          </a:ln>
        </p:spPr>
        <p:txBody>
          <a:bodyPr wrap="square" rtlCol="0">
            <a:spAutoFit/>
          </a:bodyPr>
          <a:lstStyle/>
          <a:p>
            <a:r>
              <a:rPr lang="en-GB" dirty="0" smtClean="0"/>
              <a:t>Token#3</a:t>
            </a:r>
          </a:p>
          <a:p>
            <a:r>
              <a:rPr lang="en-GB" dirty="0" smtClean="0"/>
              <a:t>3</a:t>
            </a:r>
          </a:p>
          <a:p>
            <a:r>
              <a:rPr lang="en-GB" dirty="0" err="1" smtClean="0"/>
              <a:t>UserA</a:t>
            </a:r>
            <a:endParaRPr lang="en-GB" dirty="0"/>
          </a:p>
        </p:txBody>
      </p:sp>
      <p:sp>
        <p:nvSpPr>
          <p:cNvPr id="58" name="Multiply 57"/>
          <p:cNvSpPr/>
          <p:nvPr/>
        </p:nvSpPr>
        <p:spPr>
          <a:xfrm>
            <a:off x="977945" y="3507864"/>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3099122" y="3605004"/>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44</a:t>
            </a:r>
          </a:p>
          <a:p>
            <a:r>
              <a:rPr lang="en-GB" dirty="0" smtClean="0"/>
              <a:t>PSP1</a:t>
            </a:r>
            <a:endParaRPr lang="en-GB" dirty="0"/>
          </a:p>
        </p:txBody>
      </p:sp>
      <p:sp>
        <p:nvSpPr>
          <p:cNvPr id="19" name="TextBox 18"/>
          <p:cNvSpPr txBox="1"/>
          <p:nvPr/>
        </p:nvSpPr>
        <p:spPr>
          <a:xfrm>
            <a:off x="4245278" y="5580528"/>
            <a:ext cx="1091937" cy="923330"/>
          </a:xfrm>
          <a:prstGeom prst="rect">
            <a:avLst/>
          </a:prstGeom>
          <a:solidFill>
            <a:schemeClr val="bg1"/>
          </a:solidFill>
          <a:ln w="19050">
            <a:solidFill>
              <a:schemeClr val="tx1"/>
            </a:solidFill>
          </a:ln>
        </p:spPr>
        <p:txBody>
          <a:bodyPr wrap="square" rtlCol="0">
            <a:spAutoFit/>
          </a:bodyPr>
          <a:lstStyle/>
          <a:p>
            <a:r>
              <a:rPr lang="en-GB" dirty="0" smtClean="0"/>
              <a:t>Token#10</a:t>
            </a:r>
          </a:p>
          <a:p>
            <a:r>
              <a:rPr lang="en-GB" dirty="0" smtClean="0"/>
              <a:t>2</a:t>
            </a:r>
          </a:p>
          <a:p>
            <a:r>
              <a:rPr lang="en-GB" dirty="0" smtClean="0"/>
              <a:t>PSP1</a:t>
            </a:r>
            <a:endParaRPr lang="en-GB" dirty="0"/>
          </a:p>
        </p:txBody>
      </p:sp>
      <p:sp>
        <p:nvSpPr>
          <p:cNvPr id="20" name="TextBox 19"/>
          <p:cNvSpPr txBox="1"/>
          <p:nvPr/>
        </p:nvSpPr>
        <p:spPr>
          <a:xfrm>
            <a:off x="4248702" y="4595990"/>
            <a:ext cx="1091937" cy="923330"/>
          </a:xfrm>
          <a:prstGeom prst="rect">
            <a:avLst/>
          </a:prstGeom>
          <a:solidFill>
            <a:schemeClr val="bg1"/>
          </a:solidFill>
          <a:ln w="19050">
            <a:solidFill>
              <a:schemeClr val="tx1"/>
            </a:solidFill>
          </a:ln>
        </p:spPr>
        <p:txBody>
          <a:bodyPr wrap="square" rtlCol="0">
            <a:spAutoFit/>
          </a:bodyPr>
          <a:lstStyle/>
          <a:p>
            <a:r>
              <a:rPr lang="en-GB" dirty="0" smtClean="0"/>
              <a:t>Token#9</a:t>
            </a:r>
          </a:p>
          <a:p>
            <a:r>
              <a:rPr lang="en-GB" dirty="0"/>
              <a:t>1</a:t>
            </a:r>
            <a:endParaRPr lang="en-GB" dirty="0" smtClean="0"/>
          </a:p>
          <a:p>
            <a:r>
              <a:rPr lang="en-GB" dirty="0" err="1" smtClean="0"/>
              <a:t>UserA</a:t>
            </a:r>
            <a:endParaRPr lang="en-GB" dirty="0"/>
          </a:p>
        </p:txBody>
      </p:sp>
      <p:sp>
        <p:nvSpPr>
          <p:cNvPr id="52" name="TextBox 51"/>
          <p:cNvSpPr txBox="1"/>
          <p:nvPr/>
        </p:nvSpPr>
        <p:spPr>
          <a:xfrm>
            <a:off x="1441650" y="4165665"/>
            <a:ext cx="1091937" cy="923330"/>
          </a:xfrm>
          <a:prstGeom prst="rect">
            <a:avLst/>
          </a:prstGeom>
          <a:solidFill>
            <a:schemeClr val="bg1"/>
          </a:solidFill>
          <a:ln w="19050">
            <a:solidFill>
              <a:schemeClr val="tx1"/>
            </a:solidFill>
          </a:ln>
        </p:spPr>
        <p:txBody>
          <a:bodyPr wrap="square" rtlCol="0">
            <a:spAutoFit/>
          </a:bodyPr>
          <a:lstStyle/>
          <a:p>
            <a:r>
              <a:rPr lang="en-GB" dirty="0" smtClean="0"/>
              <a:t>Token#2</a:t>
            </a:r>
          </a:p>
          <a:p>
            <a:r>
              <a:rPr lang="en-GB" dirty="0" smtClean="0"/>
              <a:t>197</a:t>
            </a:r>
          </a:p>
          <a:p>
            <a:r>
              <a:rPr lang="en-GB" dirty="0" smtClean="0"/>
              <a:t>PSP1</a:t>
            </a:r>
            <a:endParaRPr lang="en-GB" dirty="0"/>
          </a:p>
        </p:txBody>
      </p:sp>
      <p:sp>
        <p:nvSpPr>
          <p:cNvPr id="15" name="Multiply 14"/>
          <p:cNvSpPr/>
          <p:nvPr/>
        </p:nvSpPr>
        <p:spPr>
          <a:xfrm>
            <a:off x="976553" y="3791526"/>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1441650" y="4445615"/>
            <a:ext cx="1091937" cy="923330"/>
          </a:xfrm>
          <a:prstGeom prst="rect">
            <a:avLst/>
          </a:prstGeom>
          <a:solidFill>
            <a:schemeClr val="bg1"/>
          </a:solidFill>
          <a:ln w="19050">
            <a:solidFill>
              <a:schemeClr val="tx1"/>
            </a:solidFill>
          </a:ln>
        </p:spPr>
        <p:txBody>
          <a:bodyPr wrap="square" rtlCol="0">
            <a:spAutoFit/>
          </a:bodyPr>
          <a:lstStyle/>
          <a:p>
            <a:r>
              <a:rPr lang="en-GB" dirty="0" smtClean="0"/>
              <a:t>Token#8</a:t>
            </a:r>
          </a:p>
          <a:p>
            <a:r>
              <a:rPr lang="en-GB" dirty="0"/>
              <a:t>3</a:t>
            </a:r>
            <a:endParaRPr lang="en-GB" dirty="0" smtClean="0"/>
          </a:p>
          <a:p>
            <a:r>
              <a:rPr lang="en-GB" dirty="0" smtClean="0"/>
              <a:t>PSP1</a:t>
            </a:r>
            <a:endParaRPr lang="en-GB" dirty="0"/>
          </a:p>
        </p:txBody>
      </p:sp>
      <p:sp>
        <p:nvSpPr>
          <p:cNvPr id="18" name="Multiply 17"/>
          <p:cNvSpPr/>
          <p:nvPr/>
        </p:nvSpPr>
        <p:spPr>
          <a:xfrm>
            <a:off x="974239" y="4066561"/>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1441650" y="4719984"/>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3</a:t>
            </a:r>
            <a:endParaRPr lang="en-GB" dirty="0" smtClean="0"/>
          </a:p>
          <a:p>
            <a:r>
              <a:rPr lang="en-GB" dirty="0" smtClean="0"/>
              <a:t>PSP1</a:t>
            </a:r>
            <a:endParaRPr lang="en-GB" dirty="0"/>
          </a:p>
        </p:txBody>
      </p:sp>
      <p:sp>
        <p:nvSpPr>
          <p:cNvPr id="22" name="Multiply 21"/>
          <p:cNvSpPr/>
          <p:nvPr/>
        </p:nvSpPr>
        <p:spPr>
          <a:xfrm>
            <a:off x="974239" y="4340930"/>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1441650" y="4996247"/>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3</a:t>
            </a:r>
            <a:endParaRPr lang="en-GB" dirty="0" smtClean="0"/>
          </a:p>
          <a:p>
            <a:r>
              <a:rPr lang="en-GB" dirty="0" smtClean="0"/>
              <a:t>PSP1</a:t>
            </a:r>
            <a:endParaRPr lang="en-GB" dirty="0"/>
          </a:p>
        </p:txBody>
      </p:sp>
      <p:sp>
        <p:nvSpPr>
          <p:cNvPr id="24" name="Multiply 23"/>
          <p:cNvSpPr/>
          <p:nvPr/>
        </p:nvSpPr>
        <p:spPr>
          <a:xfrm>
            <a:off x="974239" y="4617193"/>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441650" y="5274173"/>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3</a:t>
            </a:r>
            <a:endParaRPr lang="en-GB" dirty="0" smtClean="0"/>
          </a:p>
          <a:p>
            <a:r>
              <a:rPr lang="en-GB" dirty="0" smtClean="0"/>
              <a:t>PSP1</a:t>
            </a:r>
            <a:endParaRPr lang="en-GB" dirty="0"/>
          </a:p>
        </p:txBody>
      </p:sp>
      <p:sp>
        <p:nvSpPr>
          <p:cNvPr id="28" name="Multiply 27"/>
          <p:cNvSpPr/>
          <p:nvPr/>
        </p:nvSpPr>
        <p:spPr>
          <a:xfrm>
            <a:off x="974239" y="4895119"/>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1441650" y="5551993"/>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3</a:t>
            </a:r>
            <a:endParaRPr lang="en-GB" dirty="0" smtClean="0"/>
          </a:p>
          <a:p>
            <a:r>
              <a:rPr lang="en-GB" dirty="0" smtClean="0"/>
              <a:t>PSP1</a:t>
            </a:r>
            <a:endParaRPr lang="en-GB" dirty="0"/>
          </a:p>
        </p:txBody>
      </p:sp>
      <p:sp>
        <p:nvSpPr>
          <p:cNvPr id="30" name="Multiply 29"/>
          <p:cNvSpPr/>
          <p:nvPr/>
        </p:nvSpPr>
        <p:spPr>
          <a:xfrm>
            <a:off x="974239" y="5172939"/>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1441650" y="5825242"/>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3</a:t>
            </a:r>
            <a:endParaRPr lang="en-GB" dirty="0" smtClean="0"/>
          </a:p>
          <a:p>
            <a:r>
              <a:rPr lang="en-GB" dirty="0" smtClean="0"/>
              <a:t>PSP1</a:t>
            </a:r>
            <a:endParaRPr lang="en-GB" dirty="0"/>
          </a:p>
        </p:txBody>
      </p:sp>
      <p:sp>
        <p:nvSpPr>
          <p:cNvPr id="32" name="Multiply 31"/>
          <p:cNvSpPr/>
          <p:nvPr/>
        </p:nvSpPr>
        <p:spPr>
          <a:xfrm>
            <a:off x="974239" y="5446188"/>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5391434" y="4596251"/>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1</a:t>
            </a:r>
            <a:endParaRPr lang="en-GB" dirty="0" smtClean="0"/>
          </a:p>
          <a:p>
            <a:r>
              <a:rPr lang="en-GB" dirty="0" err="1" smtClean="0"/>
              <a:t>UserA</a:t>
            </a:r>
            <a:endParaRPr lang="en-GB" dirty="0"/>
          </a:p>
        </p:txBody>
      </p:sp>
      <p:sp>
        <p:nvSpPr>
          <p:cNvPr id="33" name="TextBox 32"/>
          <p:cNvSpPr txBox="1"/>
          <p:nvPr/>
        </p:nvSpPr>
        <p:spPr>
          <a:xfrm>
            <a:off x="5388010" y="5580789"/>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2</a:t>
            </a:r>
          </a:p>
          <a:p>
            <a:r>
              <a:rPr lang="en-GB" dirty="0" smtClean="0"/>
              <a:t>PSP1</a:t>
            </a:r>
            <a:endParaRPr lang="en-GB" dirty="0"/>
          </a:p>
        </p:txBody>
      </p:sp>
      <p:sp>
        <p:nvSpPr>
          <p:cNvPr id="35" name="TextBox 34"/>
          <p:cNvSpPr txBox="1"/>
          <p:nvPr/>
        </p:nvSpPr>
        <p:spPr>
          <a:xfrm>
            <a:off x="6534166" y="5580528"/>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2</a:t>
            </a:r>
          </a:p>
          <a:p>
            <a:r>
              <a:rPr lang="en-GB" dirty="0" smtClean="0"/>
              <a:t>PSP1</a:t>
            </a:r>
            <a:endParaRPr lang="en-GB" dirty="0"/>
          </a:p>
        </p:txBody>
      </p:sp>
      <p:sp>
        <p:nvSpPr>
          <p:cNvPr id="36" name="TextBox 35"/>
          <p:cNvSpPr txBox="1"/>
          <p:nvPr/>
        </p:nvSpPr>
        <p:spPr>
          <a:xfrm>
            <a:off x="6537590" y="4595990"/>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1</a:t>
            </a:r>
            <a:endParaRPr lang="en-GB" dirty="0" smtClean="0"/>
          </a:p>
          <a:p>
            <a:r>
              <a:rPr lang="en-GB" dirty="0" err="1" smtClean="0"/>
              <a:t>UserA</a:t>
            </a:r>
            <a:endParaRPr lang="en-GB" dirty="0"/>
          </a:p>
        </p:txBody>
      </p:sp>
      <p:sp>
        <p:nvSpPr>
          <p:cNvPr id="37" name="TextBox 36"/>
          <p:cNvSpPr txBox="1"/>
          <p:nvPr/>
        </p:nvSpPr>
        <p:spPr>
          <a:xfrm>
            <a:off x="7673474" y="5580789"/>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2</a:t>
            </a:r>
          </a:p>
          <a:p>
            <a:r>
              <a:rPr lang="en-GB" dirty="0" smtClean="0"/>
              <a:t>PSP1</a:t>
            </a:r>
            <a:endParaRPr lang="en-GB" dirty="0"/>
          </a:p>
        </p:txBody>
      </p:sp>
      <p:sp>
        <p:nvSpPr>
          <p:cNvPr id="38" name="TextBox 37"/>
          <p:cNvSpPr txBox="1"/>
          <p:nvPr/>
        </p:nvSpPr>
        <p:spPr>
          <a:xfrm>
            <a:off x="7676898" y="4596251"/>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1</a:t>
            </a:r>
            <a:endParaRPr lang="en-GB" dirty="0" smtClean="0"/>
          </a:p>
          <a:p>
            <a:r>
              <a:rPr lang="en-GB" dirty="0" err="1" smtClean="0"/>
              <a:t>UserA</a:t>
            </a:r>
            <a:endParaRPr lang="en-GB" dirty="0"/>
          </a:p>
        </p:txBody>
      </p:sp>
      <p:sp>
        <p:nvSpPr>
          <p:cNvPr id="39" name="TextBox 38"/>
          <p:cNvSpPr txBox="1"/>
          <p:nvPr/>
        </p:nvSpPr>
        <p:spPr>
          <a:xfrm>
            <a:off x="8819630" y="5580528"/>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2</a:t>
            </a:r>
          </a:p>
          <a:p>
            <a:r>
              <a:rPr lang="en-GB" dirty="0" smtClean="0"/>
              <a:t>PSP1</a:t>
            </a:r>
            <a:endParaRPr lang="en-GB" dirty="0"/>
          </a:p>
        </p:txBody>
      </p:sp>
      <p:sp>
        <p:nvSpPr>
          <p:cNvPr id="40" name="TextBox 39"/>
          <p:cNvSpPr txBox="1"/>
          <p:nvPr/>
        </p:nvSpPr>
        <p:spPr>
          <a:xfrm>
            <a:off x="8823054" y="4595990"/>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1</a:t>
            </a:r>
            <a:endParaRPr lang="en-GB" dirty="0" smtClean="0"/>
          </a:p>
          <a:p>
            <a:r>
              <a:rPr lang="en-GB" dirty="0" err="1" smtClean="0"/>
              <a:t>UserA</a:t>
            </a:r>
            <a:endParaRPr lang="en-GB" dirty="0"/>
          </a:p>
        </p:txBody>
      </p:sp>
      <p:sp>
        <p:nvSpPr>
          <p:cNvPr id="45" name="TextBox 44"/>
          <p:cNvSpPr txBox="1"/>
          <p:nvPr/>
        </p:nvSpPr>
        <p:spPr>
          <a:xfrm>
            <a:off x="3438301" y="5910191"/>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2</a:t>
            </a:r>
          </a:p>
          <a:p>
            <a:r>
              <a:rPr lang="en-GB" dirty="0" smtClean="0"/>
              <a:t>PSP1</a:t>
            </a:r>
            <a:endParaRPr lang="en-GB" dirty="0"/>
          </a:p>
        </p:txBody>
      </p:sp>
      <p:sp>
        <p:nvSpPr>
          <p:cNvPr id="49" name="TextBox 48"/>
          <p:cNvSpPr txBox="1"/>
          <p:nvPr/>
        </p:nvSpPr>
        <p:spPr>
          <a:xfrm>
            <a:off x="4584457" y="5910191"/>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2</a:t>
            </a:r>
          </a:p>
          <a:p>
            <a:r>
              <a:rPr lang="en-GB" dirty="0" smtClean="0"/>
              <a:t>PSP1</a:t>
            </a:r>
            <a:endParaRPr lang="en-GB" dirty="0"/>
          </a:p>
        </p:txBody>
      </p:sp>
      <p:sp>
        <p:nvSpPr>
          <p:cNvPr id="59" name="TextBox 58"/>
          <p:cNvSpPr txBox="1"/>
          <p:nvPr/>
        </p:nvSpPr>
        <p:spPr>
          <a:xfrm>
            <a:off x="5727189" y="5910452"/>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2</a:t>
            </a:r>
          </a:p>
          <a:p>
            <a:r>
              <a:rPr lang="en-GB" dirty="0" smtClean="0"/>
              <a:t>PSP1</a:t>
            </a:r>
            <a:endParaRPr lang="en-GB" dirty="0"/>
          </a:p>
        </p:txBody>
      </p:sp>
      <p:sp>
        <p:nvSpPr>
          <p:cNvPr id="61" name="TextBox 60"/>
          <p:cNvSpPr txBox="1"/>
          <p:nvPr/>
        </p:nvSpPr>
        <p:spPr>
          <a:xfrm>
            <a:off x="6873345" y="5910191"/>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2</a:t>
            </a:r>
          </a:p>
          <a:p>
            <a:r>
              <a:rPr lang="en-GB" dirty="0" smtClean="0"/>
              <a:t>PSP1</a:t>
            </a:r>
            <a:endParaRPr lang="en-GB" dirty="0"/>
          </a:p>
        </p:txBody>
      </p:sp>
      <p:sp>
        <p:nvSpPr>
          <p:cNvPr id="63" name="TextBox 62"/>
          <p:cNvSpPr txBox="1"/>
          <p:nvPr/>
        </p:nvSpPr>
        <p:spPr>
          <a:xfrm>
            <a:off x="8012653" y="5910452"/>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2</a:t>
            </a:r>
          </a:p>
          <a:p>
            <a:r>
              <a:rPr lang="en-GB" dirty="0" smtClean="0"/>
              <a:t>PSP1</a:t>
            </a:r>
            <a:endParaRPr lang="en-GB" dirty="0"/>
          </a:p>
        </p:txBody>
      </p:sp>
      <p:sp>
        <p:nvSpPr>
          <p:cNvPr id="65" name="TextBox 64"/>
          <p:cNvSpPr txBox="1"/>
          <p:nvPr/>
        </p:nvSpPr>
        <p:spPr>
          <a:xfrm>
            <a:off x="9158809" y="5910191"/>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2</a:t>
            </a:r>
          </a:p>
          <a:p>
            <a:r>
              <a:rPr lang="en-GB" dirty="0" smtClean="0"/>
              <a:t>PSP1</a:t>
            </a:r>
            <a:endParaRPr lang="en-GB" dirty="0"/>
          </a:p>
        </p:txBody>
      </p:sp>
      <p:sp>
        <p:nvSpPr>
          <p:cNvPr id="67" name="Multiply 66"/>
          <p:cNvSpPr/>
          <p:nvPr/>
        </p:nvSpPr>
        <p:spPr>
          <a:xfrm>
            <a:off x="2627254" y="4226936"/>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Multiply 67"/>
          <p:cNvSpPr/>
          <p:nvPr/>
        </p:nvSpPr>
        <p:spPr>
          <a:xfrm>
            <a:off x="3792794" y="4238583"/>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Multiply 69"/>
          <p:cNvSpPr/>
          <p:nvPr/>
        </p:nvSpPr>
        <p:spPr>
          <a:xfrm>
            <a:off x="6065646" y="4247969"/>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Multiply 70"/>
          <p:cNvSpPr/>
          <p:nvPr/>
        </p:nvSpPr>
        <p:spPr>
          <a:xfrm>
            <a:off x="7208378" y="4233760"/>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Multiply 71"/>
          <p:cNvSpPr/>
          <p:nvPr/>
        </p:nvSpPr>
        <p:spPr>
          <a:xfrm>
            <a:off x="8367056" y="4233760"/>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Multiply 68"/>
          <p:cNvSpPr/>
          <p:nvPr/>
        </p:nvSpPr>
        <p:spPr>
          <a:xfrm>
            <a:off x="4922913" y="4238322"/>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a:off x="3441725" y="4925653"/>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1</a:t>
            </a:r>
            <a:endParaRPr lang="en-GB" dirty="0" smtClean="0"/>
          </a:p>
          <a:p>
            <a:r>
              <a:rPr lang="en-GB" dirty="0" err="1" smtClean="0"/>
              <a:t>UserA</a:t>
            </a:r>
            <a:endParaRPr lang="en-GB" dirty="0"/>
          </a:p>
        </p:txBody>
      </p:sp>
      <p:sp>
        <p:nvSpPr>
          <p:cNvPr id="50" name="TextBox 49"/>
          <p:cNvSpPr txBox="1"/>
          <p:nvPr/>
        </p:nvSpPr>
        <p:spPr>
          <a:xfrm>
            <a:off x="4587881" y="4925653"/>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1</a:t>
            </a:r>
            <a:endParaRPr lang="en-GB" dirty="0" smtClean="0"/>
          </a:p>
          <a:p>
            <a:r>
              <a:rPr lang="en-GB" dirty="0" err="1" smtClean="0"/>
              <a:t>UserA</a:t>
            </a:r>
            <a:endParaRPr lang="en-GB" dirty="0"/>
          </a:p>
        </p:txBody>
      </p:sp>
      <p:sp>
        <p:nvSpPr>
          <p:cNvPr id="60" name="TextBox 59"/>
          <p:cNvSpPr txBox="1"/>
          <p:nvPr/>
        </p:nvSpPr>
        <p:spPr>
          <a:xfrm>
            <a:off x="5730613" y="4925914"/>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1</a:t>
            </a:r>
            <a:endParaRPr lang="en-GB" dirty="0" smtClean="0"/>
          </a:p>
          <a:p>
            <a:r>
              <a:rPr lang="en-GB" dirty="0" err="1" smtClean="0"/>
              <a:t>UserA</a:t>
            </a:r>
            <a:endParaRPr lang="en-GB" dirty="0"/>
          </a:p>
        </p:txBody>
      </p:sp>
      <p:sp>
        <p:nvSpPr>
          <p:cNvPr id="62" name="TextBox 61"/>
          <p:cNvSpPr txBox="1"/>
          <p:nvPr/>
        </p:nvSpPr>
        <p:spPr>
          <a:xfrm>
            <a:off x="6876769" y="4925653"/>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1</a:t>
            </a:r>
            <a:endParaRPr lang="en-GB" dirty="0" smtClean="0"/>
          </a:p>
          <a:p>
            <a:r>
              <a:rPr lang="en-GB" dirty="0" err="1" smtClean="0"/>
              <a:t>UserA</a:t>
            </a:r>
            <a:endParaRPr lang="en-GB" dirty="0"/>
          </a:p>
        </p:txBody>
      </p:sp>
      <p:sp>
        <p:nvSpPr>
          <p:cNvPr id="64" name="TextBox 63"/>
          <p:cNvSpPr txBox="1"/>
          <p:nvPr/>
        </p:nvSpPr>
        <p:spPr>
          <a:xfrm>
            <a:off x="8016077" y="4925914"/>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1</a:t>
            </a:r>
            <a:endParaRPr lang="en-GB" dirty="0" smtClean="0"/>
          </a:p>
          <a:p>
            <a:r>
              <a:rPr lang="en-GB" dirty="0" err="1" smtClean="0"/>
              <a:t>UserA</a:t>
            </a:r>
            <a:endParaRPr lang="en-GB" dirty="0"/>
          </a:p>
        </p:txBody>
      </p:sp>
      <p:sp>
        <p:nvSpPr>
          <p:cNvPr id="66" name="TextBox 65"/>
          <p:cNvSpPr txBox="1"/>
          <p:nvPr/>
        </p:nvSpPr>
        <p:spPr>
          <a:xfrm>
            <a:off x="9162233" y="4925653"/>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1</a:t>
            </a:r>
            <a:endParaRPr lang="en-GB" dirty="0" smtClean="0"/>
          </a:p>
          <a:p>
            <a:r>
              <a:rPr lang="en-GB" dirty="0" err="1" smtClean="0"/>
              <a:t>UserA</a:t>
            </a:r>
            <a:endParaRPr lang="en-GB" dirty="0"/>
          </a:p>
        </p:txBody>
      </p:sp>
      <p:sp>
        <p:nvSpPr>
          <p:cNvPr id="73" name="Multiply 72"/>
          <p:cNvSpPr/>
          <p:nvPr/>
        </p:nvSpPr>
        <p:spPr>
          <a:xfrm>
            <a:off x="2970877" y="4551514"/>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Multiply 73"/>
          <p:cNvSpPr/>
          <p:nvPr/>
        </p:nvSpPr>
        <p:spPr>
          <a:xfrm>
            <a:off x="4098513" y="4551514"/>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Multiply 74"/>
          <p:cNvSpPr/>
          <p:nvPr/>
        </p:nvSpPr>
        <p:spPr>
          <a:xfrm>
            <a:off x="5252970" y="4551514"/>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Multiply 75"/>
          <p:cNvSpPr/>
          <p:nvPr/>
        </p:nvSpPr>
        <p:spPr>
          <a:xfrm>
            <a:off x="6406852" y="4551514"/>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Multiply 76"/>
          <p:cNvSpPr/>
          <p:nvPr/>
        </p:nvSpPr>
        <p:spPr>
          <a:xfrm>
            <a:off x="7549480" y="4565723"/>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Multiply 77"/>
          <p:cNvSpPr/>
          <p:nvPr/>
        </p:nvSpPr>
        <p:spPr>
          <a:xfrm>
            <a:off x="8692317" y="4565723"/>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10310191" y="4919505"/>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Token#n</a:t>
            </a:r>
            <a:endParaRPr lang="en-GB" dirty="0" smtClean="0"/>
          </a:p>
          <a:p>
            <a:r>
              <a:rPr lang="en-GB" dirty="0" smtClean="0"/>
              <a:t>12</a:t>
            </a:r>
          </a:p>
          <a:p>
            <a:r>
              <a:rPr lang="en-GB" dirty="0" smtClean="0"/>
              <a:t>PSP1</a:t>
            </a:r>
            <a:endParaRPr lang="en-GB" dirty="0"/>
          </a:p>
        </p:txBody>
      </p:sp>
      <p:sp>
        <p:nvSpPr>
          <p:cNvPr id="3" name="Slide Number Placeholder 2"/>
          <p:cNvSpPr>
            <a:spLocks noGrp="1"/>
          </p:cNvSpPr>
          <p:nvPr>
            <p:ph type="sldNum" sz="quarter" idx="12"/>
          </p:nvPr>
        </p:nvSpPr>
        <p:spPr>
          <a:xfrm>
            <a:off x="12855" y="6338226"/>
            <a:ext cx="995367" cy="365125"/>
          </a:xfrm>
        </p:spPr>
        <p:txBody>
          <a:bodyPr/>
          <a:lstStyle/>
          <a:p>
            <a:fld id="{CA5690A7-9BD4-4FE6-99BD-60038F9BBBDF}" type="slidenum">
              <a:rPr lang="en-GB" smtClean="0"/>
              <a:t>11</a:t>
            </a:fld>
            <a:endParaRPr lang="en-GB" dirty="0"/>
          </a:p>
        </p:txBody>
      </p:sp>
    </p:spTree>
    <p:extLst>
      <p:ext uri="{BB962C8B-B14F-4D97-AF65-F5344CB8AC3E}">
        <p14:creationId xmlns:p14="http://schemas.microsoft.com/office/powerpoint/2010/main" val="2730746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exploit token selection and long </a:t>
            </a:r>
            <a:r>
              <a:rPr lang="en-GB" dirty="0" err="1"/>
              <a:t>backchains</a:t>
            </a:r>
            <a:endParaRPr lang="en-GB" dirty="0"/>
          </a:p>
        </p:txBody>
      </p:sp>
      <p:sp>
        <p:nvSpPr>
          <p:cNvPr id="7" name="TextBox 6"/>
          <p:cNvSpPr txBox="1"/>
          <p:nvPr/>
        </p:nvSpPr>
        <p:spPr>
          <a:xfrm>
            <a:off x="1491426" y="3153103"/>
            <a:ext cx="1091937" cy="923330"/>
          </a:xfrm>
          <a:prstGeom prst="rect">
            <a:avLst/>
          </a:prstGeom>
          <a:noFill/>
          <a:ln w="19050">
            <a:solidFill>
              <a:schemeClr val="tx1"/>
            </a:solidFill>
          </a:ln>
        </p:spPr>
        <p:txBody>
          <a:bodyPr wrap="square" rtlCol="0">
            <a:spAutoFit/>
          </a:bodyPr>
          <a:lstStyle/>
          <a:p>
            <a:r>
              <a:rPr lang="en-GB" dirty="0" smtClean="0"/>
              <a:t>Token#1</a:t>
            </a:r>
          </a:p>
          <a:p>
            <a:r>
              <a:rPr lang="en-GB" dirty="0" smtClean="0"/>
              <a:t>200</a:t>
            </a:r>
          </a:p>
          <a:p>
            <a:r>
              <a:rPr lang="en-GB" dirty="0" smtClean="0"/>
              <a:t>PSP1</a:t>
            </a:r>
            <a:endParaRPr lang="en-GB" dirty="0"/>
          </a:p>
        </p:txBody>
      </p:sp>
      <p:sp>
        <p:nvSpPr>
          <p:cNvPr id="54" name="TextBox 53"/>
          <p:cNvSpPr txBox="1"/>
          <p:nvPr/>
        </p:nvSpPr>
        <p:spPr>
          <a:xfrm>
            <a:off x="4991074" y="3153103"/>
            <a:ext cx="1091937" cy="923330"/>
          </a:xfrm>
          <a:prstGeom prst="rect">
            <a:avLst/>
          </a:prstGeom>
          <a:solidFill>
            <a:schemeClr val="bg1"/>
          </a:solidFill>
          <a:ln w="19050">
            <a:solidFill>
              <a:schemeClr val="tx1"/>
            </a:solidFill>
          </a:ln>
        </p:spPr>
        <p:txBody>
          <a:bodyPr wrap="square" rtlCol="0">
            <a:spAutoFit/>
          </a:bodyPr>
          <a:lstStyle/>
          <a:p>
            <a:r>
              <a:rPr lang="en-GB" dirty="0" smtClean="0"/>
              <a:t>Token#6</a:t>
            </a:r>
          </a:p>
          <a:p>
            <a:r>
              <a:rPr lang="en-GB" dirty="0" smtClean="0"/>
              <a:t>2</a:t>
            </a:r>
          </a:p>
          <a:p>
            <a:r>
              <a:rPr lang="en-GB" dirty="0" smtClean="0"/>
              <a:t>PSP1</a:t>
            </a:r>
            <a:endParaRPr lang="en-GB" dirty="0"/>
          </a:p>
        </p:txBody>
      </p:sp>
      <p:sp>
        <p:nvSpPr>
          <p:cNvPr id="55" name="TextBox 54"/>
          <p:cNvSpPr txBox="1"/>
          <p:nvPr/>
        </p:nvSpPr>
        <p:spPr>
          <a:xfrm>
            <a:off x="2683984" y="4125378"/>
            <a:ext cx="1091937" cy="923330"/>
          </a:xfrm>
          <a:prstGeom prst="rect">
            <a:avLst/>
          </a:prstGeom>
          <a:solidFill>
            <a:schemeClr val="bg1"/>
          </a:solidFill>
          <a:ln w="19050">
            <a:solidFill>
              <a:schemeClr val="tx1"/>
            </a:solidFill>
          </a:ln>
        </p:spPr>
        <p:txBody>
          <a:bodyPr wrap="square" rtlCol="0">
            <a:spAutoFit/>
          </a:bodyPr>
          <a:lstStyle/>
          <a:p>
            <a:r>
              <a:rPr lang="en-GB" dirty="0" smtClean="0"/>
              <a:t>Token#5</a:t>
            </a:r>
          </a:p>
          <a:p>
            <a:r>
              <a:rPr lang="en-GB" dirty="0"/>
              <a:t>1</a:t>
            </a:r>
            <a:endParaRPr lang="en-GB" dirty="0" smtClean="0"/>
          </a:p>
          <a:p>
            <a:r>
              <a:rPr lang="en-GB" dirty="0" err="1" smtClean="0"/>
              <a:t>UserA</a:t>
            </a:r>
            <a:endParaRPr lang="en-GB" dirty="0"/>
          </a:p>
        </p:txBody>
      </p:sp>
      <p:sp>
        <p:nvSpPr>
          <p:cNvPr id="56" name="Multiply 55"/>
          <p:cNvSpPr/>
          <p:nvPr/>
        </p:nvSpPr>
        <p:spPr>
          <a:xfrm>
            <a:off x="1033903" y="2783771"/>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p:cNvSpPr txBox="1"/>
          <p:nvPr/>
        </p:nvSpPr>
        <p:spPr>
          <a:xfrm>
            <a:off x="1491426" y="3430102"/>
            <a:ext cx="1091937" cy="923330"/>
          </a:xfrm>
          <a:prstGeom prst="rect">
            <a:avLst/>
          </a:prstGeom>
          <a:solidFill>
            <a:schemeClr val="bg1"/>
          </a:solidFill>
          <a:ln w="19050">
            <a:solidFill>
              <a:schemeClr val="tx1"/>
            </a:solidFill>
          </a:ln>
        </p:spPr>
        <p:txBody>
          <a:bodyPr wrap="square" rtlCol="0">
            <a:spAutoFit/>
          </a:bodyPr>
          <a:lstStyle/>
          <a:p>
            <a:r>
              <a:rPr lang="en-GB" dirty="0" smtClean="0"/>
              <a:t>Token#3</a:t>
            </a:r>
          </a:p>
          <a:p>
            <a:r>
              <a:rPr lang="en-GB" dirty="0" smtClean="0"/>
              <a:t>3</a:t>
            </a:r>
          </a:p>
          <a:p>
            <a:r>
              <a:rPr lang="en-GB" dirty="0" err="1" smtClean="0"/>
              <a:t>UserA</a:t>
            </a:r>
            <a:endParaRPr lang="en-GB" dirty="0"/>
          </a:p>
        </p:txBody>
      </p:sp>
      <p:sp>
        <p:nvSpPr>
          <p:cNvPr id="58" name="Multiply 57"/>
          <p:cNvSpPr/>
          <p:nvPr/>
        </p:nvSpPr>
        <p:spPr>
          <a:xfrm>
            <a:off x="1026329" y="3055963"/>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2684226" y="3144930"/>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44</a:t>
            </a:r>
          </a:p>
          <a:p>
            <a:r>
              <a:rPr lang="en-GB" dirty="0" smtClean="0"/>
              <a:t>PSP1</a:t>
            </a:r>
            <a:endParaRPr lang="en-GB" dirty="0"/>
          </a:p>
        </p:txBody>
      </p:sp>
      <p:sp>
        <p:nvSpPr>
          <p:cNvPr id="52" name="TextBox 51"/>
          <p:cNvSpPr txBox="1"/>
          <p:nvPr/>
        </p:nvSpPr>
        <p:spPr>
          <a:xfrm>
            <a:off x="1490034" y="3713764"/>
            <a:ext cx="1091937" cy="923330"/>
          </a:xfrm>
          <a:prstGeom prst="rect">
            <a:avLst/>
          </a:prstGeom>
          <a:solidFill>
            <a:schemeClr val="bg1"/>
          </a:solidFill>
          <a:ln w="19050">
            <a:solidFill>
              <a:schemeClr val="tx1"/>
            </a:solidFill>
          </a:ln>
        </p:spPr>
        <p:txBody>
          <a:bodyPr wrap="square" rtlCol="0">
            <a:spAutoFit/>
          </a:bodyPr>
          <a:lstStyle/>
          <a:p>
            <a:r>
              <a:rPr lang="en-GB" dirty="0" smtClean="0"/>
              <a:t>Token#2</a:t>
            </a:r>
          </a:p>
          <a:p>
            <a:r>
              <a:rPr lang="en-GB" dirty="0" smtClean="0"/>
              <a:t>197</a:t>
            </a:r>
          </a:p>
          <a:p>
            <a:r>
              <a:rPr lang="en-GB" dirty="0" smtClean="0"/>
              <a:t>PSP1</a:t>
            </a:r>
            <a:endParaRPr lang="en-GB" dirty="0"/>
          </a:p>
        </p:txBody>
      </p:sp>
      <p:sp>
        <p:nvSpPr>
          <p:cNvPr id="15" name="Multiply 14"/>
          <p:cNvSpPr/>
          <p:nvPr/>
        </p:nvSpPr>
        <p:spPr>
          <a:xfrm>
            <a:off x="1024937" y="3339625"/>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1490034" y="3993714"/>
            <a:ext cx="1091937" cy="923330"/>
          </a:xfrm>
          <a:prstGeom prst="rect">
            <a:avLst/>
          </a:prstGeom>
          <a:solidFill>
            <a:schemeClr val="bg1"/>
          </a:solidFill>
          <a:ln w="19050">
            <a:solidFill>
              <a:schemeClr val="tx1"/>
            </a:solidFill>
          </a:ln>
        </p:spPr>
        <p:txBody>
          <a:bodyPr wrap="square" rtlCol="0">
            <a:spAutoFit/>
          </a:bodyPr>
          <a:lstStyle/>
          <a:p>
            <a:r>
              <a:rPr lang="en-GB" dirty="0" smtClean="0"/>
              <a:t>Token#8</a:t>
            </a:r>
          </a:p>
          <a:p>
            <a:r>
              <a:rPr lang="en-GB" dirty="0"/>
              <a:t>3</a:t>
            </a:r>
            <a:endParaRPr lang="en-GB" dirty="0" smtClean="0"/>
          </a:p>
          <a:p>
            <a:r>
              <a:rPr lang="en-GB" dirty="0" smtClean="0"/>
              <a:t>PSP1</a:t>
            </a:r>
            <a:endParaRPr lang="en-GB" dirty="0"/>
          </a:p>
        </p:txBody>
      </p:sp>
      <p:sp>
        <p:nvSpPr>
          <p:cNvPr id="18" name="Multiply 17"/>
          <p:cNvSpPr/>
          <p:nvPr/>
        </p:nvSpPr>
        <p:spPr>
          <a:xfrm>
            <a:off x="1022623" y="3614660"/>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1490034" y="4268083"/>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3</a:t>
            </a:r>
            <a:endParaRPr lang="en-GB" dirty="0" smtClean="0"/>
          </a:p>
          <a:p>
            <a:r>
              <a:rPr lang="en-GB" dirty="0" smtClean="0"/>
              <a:t>PSP1</a:t>
            </a:r>
            <a:endParaRPr lang="en-GB" dirty="0"/>
          </a:p>
        </p:txBody>
      </p:sp>
      <p:sp>
        <p:nvSpPr>
          <p:cNvPr id="22" name="Multiply 21"/>
          <p:cNvSpPr/>
          <p:nvPr/>
        </p:nvSpPr>
        <p:spPr>
          <a:xfrm>
            <a:off x="1022623" y="3889029"/>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1490034" y="4544346"/>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3</a:t>
            </a:r>
            <a:endParaRPr lang="en-GB" dirty="0" smtClean="0"/>
          </a:p>
          <a:p>
            <a:r>
              <a:rPr lang="en-GB" dirty="0" smtClean="0"/>
              <a:t>PSP1</a:t>
            </a:r>
            <a:endParaRPr lang="en-GB" dirty="0"/>
          </a:p>
        </p:txBody>
      </p:sp>
      <p:sp>
        <p:nvSpPr>
          <p:cNvPr id="24" name="Multiply 23"/>
          <p:cNvSpPr/>
          <p:nvPr/>
        </p:nvSpPr>
        <p:spPr>
          <a:xfrm>
            <a:off x="1022623" y="4165292"/>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1490034" y="4822272"/>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3</a:t>
            </a:r>
            <a:endParaRPr lang="en-GB" dirty="0" smtClean="0"/>
          </a:p>
          <a:p>
            <a:r>
              <a:rPr lang="en-GB" dirty="0" smtClean="0"/>
              <a:t>PSP1</a:t>
            </a:r>
            <a:endParaRPr lang="en-GB" dirty="0"/>
          </a:p>
        </p:txBody>
      </p:sp>
      <p:sp>
        <p:nvSpPr>
          <p:cNvPr id="28" name="Multiply 27"/>
          <p:cNvSpPr/>
          <p:nvPr/>
        </p:nvSpPr>
        <p:spPr>
          <a:xfrm>
            <a:off x="1022623" y="4443218"/>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1490034" y="5100092"/>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3</a:t>
            </a:r>
            <a:endParaRPr lang="en-GB" dirty="0" smtClean="0"/>
          </a:p>
          <a:p>
            <a:r>
              <a:rPr lang="en-GB" dirty="0" smtClean="0"/>
              <a:t>PSP1</a:t>
            </a:r>
            <a:endParaRPr lang="en-GB" dirty="0"/>
          </a:p>
        </p:txBody>
      </p:sp>
      <p:sp>
        <p:nvSpPr>
          <p:cNvPr id="30" name="Multiply 29"/>
          <p:cNvSpPr/>
          <p:nvPr/>
        </p:nvSpPr>
        <p:spPr>
          <a:xfrm>
            <a:off x="1022623" y="4721038"/>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1490034" y="5373341"/>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3</a:t>
            </a:r>
            <a:endParaRPr lang="en-GB" dirty="0" smtClean="0"/>
          </a:p>
          <a:p>
            <a:r>
              <a:rPr lang="en-GB" dirty="0" smtClean="0"/>
              <a:t>PSP1</a:t>
            </a:r>
            <a:endParaRPr lang="en-GB" dirty="0"/>
          </a:p>
        </p:txBody>
      </p:sp>
      <p:sp>
        <p:nvSpPr>
          <p:cNvPr id="32" name="Multiply 31"/>
          <p:cNvSpPr/>
          <p:nvPr/>
        </p:nvSpPr>
        <p:spPr>
          <a:xfrm>
            <a:off x="1022623" y="4994287"/>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p:cNvSpPr txBox="1"/>
          <p:nvPr/>
        </p:nvSpPr>
        <p:spPr>
          <a:xfrm>
            <a:off x="5330253" y="3482766"/>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2</a:t>
            </a:r>
          </a:p>
          <a:p>
            <a:r>
              <a:rPr lang="en-GB" dirty="0" smtClean="0"/>
              <a:t>PSP1</a:t>
            </a:r>
            <a:endParaRPr lang="en-GB" dirty="0"/>
          </a:p>
        </p:txBody>
      </p:sp>
      <p:sp>
        <p:nvSpPr>
          <p:cNvPr id="67" name="Multiply 66"/>
          <p:cNvSpPr/>
          <p:nvPr/>
        </p:nvSpPr>
        <p:spPr>
          <a:xfrm>
            <a:off x="2208692" y="3756324"/>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p:cNvSpPr txBox="1"/>
          <p:nvPr/>
        </p:nvSpPr>
        <p:spPr>
          <a:xfrm>
            <a:off x="3845659" y="3149817"/>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Token#n</a:t>
            </a:r>
            <a:endParaRPr lang="en-GB" dirty="0" smtClean="0"/>
          </a:p>
          <a:p>
            <a:r>
              <a:rPr lang="en-GB" dirty="0" smtClean="0"/>
              <a:t>12</a:t>
            </a:r>
          </a:p>
          <a:p>
            <a:r>
              <a:rPr lang="en-GB" dirty="0" smtClean="0"/>
              <a:t>PSP1</a:t>
            </a:r>
            <a:endParaRPr lang="en-GB" dirty="0"/>
          </a:p>
        </p:txBody>
      </p:sp>
      <p:pic>
        <p:nvPicPr>
          <p:cNvPr id="80" name="Picture 7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76163" y="2074096"/>
            <a:ext cx="600002" cy="533908"/>
          </a:xfrm>
          <a:prstGeom prst="rect">
            <a:avLst/>
          </a:prstGeom>
          <a:ln>
            <a:noFill/>
          </a:ln>
        </p:spPr>
      </p:pic>
      <p:sp>
        <p:nvSpPr>
          <p:cNvPr id="81" name="TextBox 80"/>
          <p:cNvSpPr txBox="1"/>
          <p:nvPr/>
        </p:nvSpPr>
        <p:spPr>
          <a:xfrm>
            <a:off x="3414787" y="1704764"/>
            <a:ext cx="1311578" cy="369332"/>
          </a:xfrm>
          <a:prstGeom prst="rect">
            <a:avLst/>
          </a:prstGeom>
          <a:noFill/>
        </p:spPr>
        <p:txBody>
          <a:bodyPr wrap="none" rtlCol="0">
            <a:spAutoFit/>
          </a:bodyPr>
          <a:lstStyle/>
          <a:p>
            <a:r>
              <a:rPr lang="sv-SE" dirty="0" smtClean="0"/>
              <a:t>PSP1 </a:t>
            </a:r>
            <a:r>
              <a:rPr lang="sv-SE" dirty="0" err="1" smtClean="0"/>
              <a:t>Admin</a:t>
            </a:r>
            <a:endParaRPr lang="sv-SE" dirty="0"/>
          </a:p>
        </p:txBody>
      </p:sp>
      <p:pic>
        <p:nvPicPr>
          <p:cNvPr id="82" name="Picture 8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6200000">
            <a:off x="8047714" y="3412224"/>
            <a:ext cx="2485959" cy="2900663"/>
          </a:xfrm>
          <a:prstGeom prst="rect">
            <a:avLst/>
          </a:prstGeom>
        </p:spPr>
      </p:pic>
      <p:sp>
        <p:nvSpPr>
          <p:cNvPr id="83" name="TextBox 82"/>
          <p:cNvSpPr txBox="1"/>
          <p:nvPr/>
        </p:nvSpPr>
        <p:spPr>
          <a:xfrm>
            <a:off x="7736151" y="3217615"/>
            <a:ext cx="2154308" cy="369332"/>
          </a:xfrm>
          <a:prstGeom prst="rect">
            <a:avLst/>
          </a:prstGeom>
          <a:noFill/>
        </p:spPr>
        <p:txBody>
          <a:bodyPr wrap="none" rtlCol="0">
            <a:spAutoFit/>
          </a:bodyPr>
          <a:lstStyle/>
          <a:p>
            <a:r>
              <a:rPr lang="sv-SE" dirty="0" smtClean="0"/>
              <a:t>Riksbank Corda </a:t>
            </a:r>
            <a:r>
              <a:rPr lang="sv-SE" dirty="0" err="1" smtClean="0"/>
              <a:t>node</a:t>
            </a:r>
            <a:endParaRPr lang="sv-SE" dirty="0"/>
          </a:p>
        </p:txBody>
      </p:sp>
      <p:sp>
        <p:nvSpPr>
          <p:cNvPr id="84" name="TextBox 83"/>
          <p:cNvSpPr txBox="1"/>
          <p:nvPr/>
        </p:nvSpPr>
        <p:spPr>
          <a:xfrm>
            <a:off x="3587341" y="2637883"/>
            <a:ext cx="958083" cy="369332"/>
          </a:xfrm>
          <a:prstGeom prst="rect">
            <a:avLst/>
          </a:prstGeom>
          <a:noFill/>
        </p:spPr>
        <p:txBody>
          <a:bodyPr wrap="none" rtlCol="0">
            <a:spAutoFit/>
          </a:bodyPr>
          <a:lstStyle/>
          <a:p>
            <a:r>
              <a:rPr lang="sv-SE" dirty="0" err="1" smtClean="0"/>
              <a:t>Redeem</a:t>
            </a:r>
            <a:endParaRPr lang="sv-SE" dirty="0"/>
          </a:p>
        </p:txBody>
      </p:sp>
      <p:sp>
        <p:nvSpPr>
          <p:cNvPr id="20" name="TextBox 19"/>
          <p:cNvSpPr txBox="1"/>
          <p:nvPr/>
        </p:nvSpPr>
        <p:spPr>
          <a:xfrm>
            <a:off x="2683984" y="4438542"/>
            <a:ext cx="1091937" cy="923330"/>
          </a:xfrm>
          <a:prstGeom prst="rect">
            <a:avLst/>
          </a:prstGeom>
          <a:solidFill>
            <a:schemeClr val="bg1"/>
          </a:solidFill>
          <a:ln w="19050">
            <a:solidFill>
              <a:schemeClr val="tx1"/>
            </a:solidFill>
          </a:ln>
        </p:spPr>
        <p:txBody>
          <a:bodyPr wrap="square" rtlCol="0">
            <a:spAutoFit/>
          </a:bodyPr>
          <a:lstStyle/>
          <a:p>
            <a:r>
              <a:rPr lang="en-GB" dirty="0" smtClean="0"/>
              <a:t>Token#9</a:t>
            </a:r>
          </a:p>
          <a:p>
            <a:r>
              <a:rPr lang="en-GB" dirty="0"/>
              <a:t>1</a:t>
            </a:r>
            <a:endParaRPr lang="en-GB" dirty="0" smtClean="0"/>
          </a:p>
          <a:p>
            <a:r>
              <a:rPr lang="en-GB" dirty="0" err="1" smtClean="0"/>
              <a:t>UserA</a:t>
            </a:r>
            <a:endParaRPr lang="en-GB" dirty="0"/>
          </a:p>
        </p:txBody>
      </p:sp>
      <p:sp>
        <p:nvSpPr>
          <p:cNvPr id="68" name="Multiply 67"/>
          <p:cNvSpPr/>
          <p:nvPr/>
        </p:nvSpPr>
        <p:spPr>
          <a:xfrm>
            <a:off x="2228076" y="4081135"/>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2679086" y="4752212"/>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1</a:t>
            </a:r>
            <a:endParaRPr lang="en-GB" dirty="0" smtClean="0"/>
          </a:p>
          <a:p>
            <a:r>
              <a:rPr lang="en-GB" dirty="0" err="1" smtClean="0"/>
              <a:t>UserA</a:t>
            </a:r>
            <a:endParaRPr lang="en-GB" dirty="0"/>
          </a:p>
        </p:txBody>
      </p:sp>
      <p:sp>
        <p:nvSpPr>
          <p:cNvPr id="69" name="Multiply 68"/>
          <p:cNvSpPr/>
          <p:nvPr/>
        </p:nvSpPr>
        <p:spPr>
          <a:xfrm>
            <a:off x="2210565" y="4394283"/>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2686985" y="5111242"/>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1</a:t>
            </a:r>
            <a:endParaRPr lang="en-GB" dirty="0" smtClean="0"/>
          </a:p>
          <a:p>
            <a:r>
              <a:rPr lang="en-GB" dirty="0" err="1" smtClean="0"/>
              <a:t>UserA</a:t>
            </a:r>
            <a:endParaRPr lang="en-GB" dirty="0"/>
          </a:p>
        </p:txBody>
      </p:sp>
      <p:sp>
        <p:nvSpPr>
          <p:cNvPr id="70" name="Multiply 69"/>
          <p:cNvSpPr/>
          <p:nvPr/>
        </p:nvSpPr>
        <p:spPr>
          <a:xfrm>
            <a:off x="2215041" y="4763221"/>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2696137" y="5474819"/>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1</a:t>
            </a:r>
            <a:endParaRPr lang="en-GB" dirty="0" smtClean="0"/>
          </a:p>
          <a:p>
            <a:r>
              <a:rPr lang="en-GB" dirty="0" err="1" smtClean="0"/>
              <a:t>UserA</a:t>
            </a:r>
            <a:endParaRPr lang="en-GB" dirty="0"/>
          </a:p>
        </p:txBody>
      </p:sp>
      <p:sp>
        <p:nvSpPr>
          <p:cNvPr id="71" name="Multiply 70"/>
          <p:cNvSpPr/>
          <p:nvPr/>
        </p:nvSpPr>
        <p:spPr>
          <a:xfrm>
            <a:off x="2227617" y="5112328"/>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2698868" y="5772431"/>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1</a:t>
            </a:r>
            <a:endParaRPr lang="en-GB" dirty="0" smtClean="0"/>
          </a:p>
          <a:p>
            <a:r>
              <a:rPr lang="en-GB" dirty="0" err="1" smtClean="0"/>
              <a:t>UserA</a:t>
            </a:r>
            <a:endParaRPr lang="en-GB" dirty="0"/>
          </a:p>
        </p:txBody>
      </p:sp>
      <p:sp>
        <p:nvSpPr>
          <p:cNvPr id="72" name="Multiply 71"/>
          <p:cNvSpPr/>
          <p:nvPr/>
        </p:nvSpPr>
        <p:spPr>
          <a:xfrm>
            <a:off x="2242870" y="5410201"/>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a:off x="3608809" y="4298951"/>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1</a:t>
            </a:r>
            <a:endParaRPr lang="en-GB" dirty="0" smtClean="0"/>
          </a:p>
          <a:p>
            <a:r>
              <a:rPr lang="en-GB" dirty="0" err="1" smtClean="0"/>
              <a:t>UserA</a:t>
            </a:r>
            <a:endParaRPr lang="en-GB" dirty="0"/>
          </a:p>
        </p:txBody>
      </p:sp>
      <p:sp>
        <p:nvSpPr>
          <p:cNvPr id="73" name="Multiply 72"/>
          <p:cNvSpPr/>
          <p:nvPr/>
        </p:nvSpPr>
        <p:spPr>
          <a:xfrm>
            <a:off x="3137961" y="3924812"/>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p:cNvSpPr txBox="1"/>
          <p:nvPr/>
        </p:nvSpPr>
        <p:spPr>
          <a:xfrm>
            <a:off x="3612944" y="4623395"/>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1</a:t>
            </a:r>
            <a:endParaRPr lang="en-GB" dirty="0" smtClean="0"/>
          </a:p>
          <a:p>
            <a:r>
              <a:rPr lang="en-GB" dirty="0" err="1" smtClean="0"/>
              <a:t>UserA</a:t>
            </a:r>
            <a:endParaRPr lang="en-GB" dirty="0"/>
          </a:p>
        </p:txBody>
      </p:sp>
      <p:sp>
        <p:nvSpPr>
          <p:cNvPr id="74" name="Multiply 73"/>
          <p:cNvSpPr/>
          <p:nvPr/>
        </p:nvSpPr>
        <p:spPr>
          <a:xfrm>
            <a:off x="3123576" y="4249256"/>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p:cNvSpPr txBox="1"/>
          <p:nvPr/>
        </p:nvSpPr>
        <p:spPr>
          <a:xfrm>
            <a:off x="3612944" y="4996060"/>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1</a:t>
            </a:r>
            <a:endParaRPr lang="en-GB" dirty="0" smtClean="0"/>
          </a:p>
          <a:p>
            <a:r>
              <a:rPr lang="en-GB" dirty="0" err="1" smtClean="0"/>
              <a:t>UserA</a:t>
            </a:r>
            <a:endParaRPr lang="en-GB" dirty="0"/>
          </a:p>
        </p:txBody>
      </p:sp>
      <p:sp>
        <p:nvSpPr>
          <p:cNvPr id="75" name="Multiply 74"/>
          <p:cNvSpPr/>
          <p:nvPr/>
        </p:nvSpPr>
        <p:spPr>
          <a:xfrm>
            <a:off x="3135301" y="4621660"/>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p:cNvSpPr txBox="1"/>
          <p:nvPr/>
        </p:nvSpPr>
        <p:spPr>
          <a:xfrm>
            <a:off x="3617452" y="5320243"/>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1</a:t>
            </a:r>
            <a:endParaRPr lang="en-GB" dirty="0" smtClean="0"/>
          </a:p>
          <a:p>
            <a:r>
              <a:rPr lang="en-GB" dirty="0" err="1" smtClean="0"/>
              <a:t>UserA</a:t>
            </a:r>
            <a:endParaRPr lang="en-GB" dirty="0"/>
          </a:p>
        </p:txBody>
      </p:sp>
      <p:sp>
        <p:nvSpPr>
          <p:cNvPr id="76" name="Multiply 75"/>
          <p:cNvSpPr/>
          <p:nvPr/>
        </p:nvSpPr>
        <p:spPr>
          <a:xfrm>
            <a:off x="3147535" y="4946104"/>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p:cNvSpPr txBox="1"/>
          <p:nvPr/>
        </p:nvSpPr>
        <p:spPr>
          <a:xfrm>
            <a:off x="3612357" y="5683608"/>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1</a:t>
            </a:r>
            <a:endParaRPr lang="en-GB" dirty="0" smtClean="0"/>
          </a:p>
          <a:p>
            <a:r>
              <a:rPr lang="en-GB" dirty="0" err="1" smtClean="0"/>
              <a:t>UserA</a:t>
            </a:r>
            <a:endParaRPr lang="en-GB" dirty="0"/>
          </a:p>
        </p:txBody>
      </p:sp>
      <p:sp>
        <p:nvSpPr>
          <p:cNvPr id="77" name="Multiply 76"/>
          <p:cNvSpPr/>
          <p:nvPr/>
        </p:nvSpPr>
        <p:spPr>
          <a:xfrm>
            <a:off x="3145760" y="5323417"/>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p:cNvSpPr txBox="1"/>
          <p:nvPr/>
        </p:nvSpPr>
        <p:spPr>
          <a:xfrm>
            <a:off x="3617070" y="6006174"/>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a:t>1</a:t>
            </a:r>
            <a:endParaRPr lang="en-GB" dirty="0" smtClean="0"/>
          </a:p>
          <a:p>
            <a:r>
              <a:rPr lang="en-GB" dirty="0" err="1" smtClean="0"/>
              <a:t>UserA</a:t>
            </a:r>
            <a:endParaRPr lang="en-GB" dirty="0"/>
          </a:p>
        </p:txBody>
      </p:sp>
      <p:sp>
        <p:nvSpPr>
          <p:cNvPr id="78" name="Multiply 77"/>
          <p:cNvSpPr/>
          <p:nvPr/>
        </p:nvSpPr>
        <p:spPr>
          <a:xfrm>
            <a:off x="3147154" y="5646244"/>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4991074" y="3764911"/>
            <a:ext cx="1091937" cy="923330"/>
          </a:xfrm>
          <a:prstGeom prst="rect">
            <a:avLst/>
          </a:prstGeom>
          <a:solidFill>
            <a:schemeClr val="bg1"/>
          </a:solidFill>
          <a:ln w="19050">
            <a:solidFill>
              <a:schemeClr val="tx1"/>
            </a:solidFill>
          </a:ln>
        </p:spPr>
        <p:txBody>
          <a:bodyPr wrap="square" rtlCol="0">
            <a:spAutoFit/>
          </a:bodyPr>
          <a:lstStyle/>
          <a:p>
            <a:r>
              <a:rPr lang="en-GB" dirty="0" smtClean="0"/>
              <a:t>Token#10</a:t>
            </a:r>
          </a:p>
          <a:p>
            <a:r>
              <a:rPr lang="en-GB" dirty="0" smtClean="0"/>
              <a:t>2</a:t>
            </a:r>
          </a:p>
          <a:p>
            <a:r>
              <a:rPr lang="en-GB" dirty="0" smtClean="0"/>
              <a:t>PSP1</a:t>
            </a:r>
            <a:endParaRPr lang="en-GB" dirty="0"/>
          </a:p>
        </p:txBody>
      </p:sp>
      <p:sp>
        <p:nvSpPr>
          <p:cNvPr id="49" name="TextBox 48"/>
          <p:cNvSpPr txBox="1"/>
          <p:nvPr/>
        </p:nvSpPr>
        <p:spPr>
          <a:xfrm>
            <a:off x="5330253" y="4094574"/>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2</a:t>
            </a:r>
          </a:p>
          <a:p>
            <a:r>
              <a:rPr lang="en-GB" dirty="0" smtClean="0"/>
              <a:t>PSP1</a:t>
            </a:r>
            <a:endParaRPr lang="en-GB" dirty="0"/>
          </a:p>
        </p:txBody>
      </p:sp>
      <p:sp>
        <p:nvSpPr>
          <p:cNvPr id="33" name="TextBox 32"/>
          <p:cNvSpPr txBox="1"/>
          <p:nvPr/>
        </p:nvSpPr>
        <p:spPr>
          <a:xfrm>
            <a:off x="4991074" y="4369426"/>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2</a:t>
            </a:r>
          </a:p>
          <a:p>
            <a:r>
              <a:rPr lang="en-GB" dirty="0" smtClean="0"/>
              <a:t>PSP1</a:t>
            </a:r>
            <a:endParaRPr lang="en-GB" dirty="0"/>
          </a:p>
        </p:txBody>
      </p:sp>
      <p:sp>
        <p:nvSpPr>
          <p:cNvPr id="59" name="TextBox 58"/>
          <p:cNvSpPr txBox="1"/>
          <p:nvPr/>
        </p:nvSpPr>
        <p:spPr>
          <a:xfrm>
            <a:off x="5330253" y="4699089"/>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2</a:t>
            </a:r>
          </a:p>
          <a:p>
            <a:r>
              <a:rPr lang="en-GB" dirty="0" smtClean="0"/>
              <a:t>PSP1</a:t>
            </a:r>
            <a:endParaRPr lang="en-GB" dirty="0"/>
          </a:p>
        </p:txBody>
      </p:sp>
      <p:sp>
        <p:nvSpPr>
          <p:cNvPr id="35" name="TextBox 34"/>
          <p:cNvSpPr txBox="1"/>
          <p:nvPr/>
        </p:nvSpPr>
        <p:spPr>
          <a:xfrm>
            <a:off x="4991074" y="4988599"/>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2</a:t>
            </a:r>
          </a:p>
          <a:p>
            <a:r>
              <a:rPr lang="en-GB" dirty="0" smtClean="0"/>
              <a:t>PSP1</a:t>
            </a:r>
            <a:endParaRPr lang="en-GB" dirty="0"/>
          </a:p>
        </p:txBody>
      </p:sp>
      <p:sp>
        <p:nvSpPr>
          <p:cNvPr id="61" name="TextBox 60"/>
          <p:cNvSpPr txBox="1"/>
          <p:nvPr/>
        </p:nvSpPr>
        <p:spPr>
          <a:xfrm>
            <a:off x="5330253" y="5318262"/>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2</a:t>
            </a:r>
          </a:p>
          <a:p>
            <a:r>
              <a:rPr lang="en-GB" dirty="0" smtClean="0"/>
              <a:t>PSP1</a:t>
            </a:r>
            <a:endParaRPr lang="en-GB" dirty="0"/>
          </a:p>
        </p:txBody>
      </p:sp>
      <p:sp>
        <p:nvSpPr>
          <p:cNvPr id="37" name="TextBox 36"/>
          <p:cNvSpPr txBox="1"/>
          <p:nvPr/>
        </p:nvSpPr>
        <p:spPr>
          <a:xfrm>
            <a:off x="4994677" y="5601038"/>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2</a:t>
            </a:r>
          </a:p>
          <a:p>
            <a:r>
              <a:rPr lang="en-GB" dirty="0" smtClean="0"/>
              <a:t>PSP1</a:t>
            </a:r>
            <a:endParaRPr lang="en-GB" dirty="0"/>
          </a:p>
        </p:txBody>
      </p:sp>
      <p:sp>
        <p:nvSpPr>
          <p:cNvPr id="63" name="TextBox 62"/>
          <p:cNvSpPr txBox="1"/>
          <p:nvPr/>
        </p:nvSpPr>
        <p:spPr>
          <a:xfrm>
            <a:off x="5333856" y="5930701"/>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2</a:t>
            </a:r>
          </a:p>
          <a:p>
            <a:r>
              <a:rPr lang="en-GB" dirty="0" smtClean="0"/>
              <a:t>PSP1</a:t>
            </a:r>
            <a:endParaRPr lang="en-GB" dirty="0"/>
          </a:p>
        </p:txBody>
      </p:sp>
      <p:sp>
        <p:nvSpPr>
          <p:cNvPr id="39" name="TextBox 38"/>
          <p:cNvSpPr txBox="1"/>
          <p:nvPr/>
        </p:nvSpPr>
        <p:spPr>
          <a:xfrm>
            <a:off x="4998280" y="6225773"/>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2</a:t>
            </a:r>
          </a:p>
          <a:p>
            <a:r>
              <a:rPr lang="en-GB" dirty="0" smtClean="0"/>
              <a:t>PSP1</a:t>
            </a:r>
            <a:endParaRPr lang="en-GB" dirty="0"/>
          </a:p>
        </p:txBody>
      </p:sp>
      <p:sp>
        <p:nvSpPr>
          <p:cNvPr id="65" name="TextBox 64"/>
          <p:cNvSpPr txBox="1"/>
          <p:nvPr/>
        </p:nvSpPr>
        <p:spPr>
          <a:xfrm>
            <a:off x="5337459" y="6555436"/>
            <a:ext cx="1091937" cy="923330"/>
          </a:xfrm>
          <a:prstGeom prst="rect">
            <a:avLst/>
          </a:prstGeom>
          <a:solidFill>
            <a:schemeClr val="bg1"/>
          </a:solidFill>
          <a:ln w="19050">
            <a:solidFill>
              <a:schemeClr val="tx1"/>
            </a:solidFill>
          </a:ln>
        </p:spPr>
        <p:txBody>
          <a:bodyPr wrap="square" rtlCol="0">
            <a:spAutoFit/>
          </a:bodyPr>
          <a:lstStyle/>
          <a:p>
            <a:r>
              <a:rPr lang="en-GB" dirty="0" err="1" smtClean="0"/>
              <a:t>Token#x</a:t>
            </a:r>
            <a:endParaRPr lang="en-GB" dirty="0" smtClean="0"/>
          </a:p>
          <a:p>
            <a:r>
              <a:rPr lang="en-GB" dirty="0" smtClean="0"/>
              <a:t>2</a:t>
            </a:r>
          </a:p>
          <a:p>
            <a:r>
              <a:rPr lang="en-GB" dirty="0" smtClean="0"/>
              <a:t>PSP1</a:t>
            </a:r>
            <a:endParaRPr lang="en-GB" dirty="0"/>
          </a:p>
        </p:txBody>
      </p:sp>
      <p:sp>
        <p:nvSpPr>
          <p:cNvPr id="3" name="Slide Number Placeholder 2"/>
          <p:cNvSpPr>
            <a:spLocks noGrp="1"/>
          </p:cNvSpPr>
          <p:nvPr>
            <p:ph type="sldNum" sz="quarter" idx="12"/>
          </p:nvPr>
        </p:nvSpPr>
        <p:spPr>
          <a:xfrm>
            <a:off x="0" y="6300770"/>
            <a:ext cx="995367" cy="365125"/>
          </a:xfrm>
        </p:spPr>
        <p:txBody>
          <a:bodyPr/>
          <a:lstStyle/>
          <a:p>
            <a:fld id="{CA5690A7-9BD4-4FE6-99BD-60038F9BBBDF}" type="slidenum">
              <a:rPr lang="en-GB" smtClean="0"/>
              <a:t>12</a:t>
            </a:fld>
            <a:endParaRPr lang="en-GB" dirty="0"/>
          </a:p>
        </p:txBody>
      </p:sp>
    </p:spTree>
    <p:extLst>
      <p:ext uri="{BB962C8B-B14F-4D97-AF65-F5344CB8AC3E}">
        <p14:creationId xmlns:p14="http://schemas.microsoft.com/office/powerpoint/2010/main" val="2422657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setups with better effects</a:t>
            </a:r>
            <a:endParaRPr lang="en-GB" dirty="0"/>
          </a:p>
        </p:txBody>
      </p:sp>
      <p:sp>
        <p:nvSpPr>
          <p:cNvPr id="85" name="TextBox 84"/>
          <p:cNvSpPr txBox="1"/>
          <p:nvPr/>
        </p:nvSpPr>
        <p:spPr>
          <a:xfrm>
            <a:off x="757713" y="2705339"/>
            <a:ext cx="1091937" cy="646331"/>
          </a:xfrm>
          <a:prstGeom prst="rect">
            <a:avLst/>
          </a:prstGeom>
          <a:solidFill>
            <a:schemeClr val="bg1"/>
          </a:solidFill>
          <a:ln w="19050">
            <a:solidFill>
              <a:schemeClr val="tx1"/>
            </a:solidFill>
          </a:ln>
        </p:spPr>
        <p:txBody>
          <a:bodyPr wrap="square" rtlCol="0">
            <a:spAutoFit/>
          </a:bodyPr>
          <a:lstStyle/>
          <a:p>
            <a:r>
              <a:rPr lang="en-GB" dirty="0" smtClean="0"/>
              <a:t>1500</a:t>
            </a:r>
          </a:p>
          <a:p>
            <a:r>
              <a:rPr lang="en-GB" dirty="0" smtClean="0"/>
              <a:t>PSP1</a:t>
            </a:r>
            <a:endParaRPr lang="en-GB" dirty="0"/>
          </a:p>
        </p:txBody>
      </p:sp>
      <p:sp>
        <p:nvSpPr>
          <p:cNvPr id="87" name="TextBox 86"/>
          <p:cNvSpPr txBox="1"/>
          <p:nvPr/>
        </p:nvSpPr>
        <p:spPr>
          <a:xfrm>
            <a:off x="757713" y="3879918"/>
            <a:ext cx="1091937" cy="646331"/>
          </a:xfrm>
          <a:prstGeom prst="rect">
            <a:avLst/>
          </a:prstGeom>
          <a:solidFill>
            <a:schemeClr val="bg1"/>
          </a:solidFill>
          <a:ln w="19050">
            <a:solidFill>
              <a:schemeClr val="tx1"/>
            </a:solidFill>
          </a:ln>
        </p:spPr>
        <p:txBody>
          <a:bodyPr wrap="square" rtlCol="0">
            <a:spAutoFit/>
          </a:bodyPr>
          <a:lstStyle/>
          <a:p>
            <a:r>
              <a:rPr lang="en-GB" dirty="0" smtClean="0"/>
              <a:t>2000</a:t>
            </a:r>
          </a:p>
          <a:p>
            <a:r>
              <a:rPr lang="en-GB" dirty="0" smtClean="0"/>
              <a:t>PSP1</a:t>
            </a:r>
            <a:endParaRPr lang="en-GB" dirty="0"/>
          </a:p>
        </p:txBody>
      </p:sp>
      <p:sp>
        <p:nvSpPr>
          <p:cNvPr id="88" name="TextBox 87"/>
          <p:cNvSpPr txBox="1"/>
          <p:nvPr/>
        </p:nvSpPr>
        <p:spPr>
          <a:xfrm>
            <a:off x="757714" y="5269875"/>
            <a:ext cx="1091937" cy="646331"/>
          </a:xfrm>
          <a:prstGeom prst="rect">
            <a:avLst/>
          </a:prstGeom>
          <a:solidFill>
            <a:schemeClr val="bg1"/>
          </a:solidFill>
          <a:ln w="19050">
            <a:solidFill>
              <a:schemeClr val="tx1"/>
            </a:solidFill>
          </a:ln>
        </p:spPr>
        <p:txBody>
          <a:bodyPr wrap="square" rtlCol="0">
            <a:spAutoFit/>
          </a:bodyPr>
          <a:lstStyle/>
          <a:p>
            <a:r>
              <a:rPr lang="en-GB" dirty="0" smtClean="0"/>
              <a:t>3000</a:t>
            </a:r>
          </a:p>
          <a:p>
            <a:r>
              <a:rPr lang="en-GB" dirty="0" smtClean="0"/>
              <a:t>PSP1</a:t>
            </a:r>
            <a:endParaRPr lang="en-GB" dirty="0"/>
          </a:p>
        </p:txBody>
      </p:sp>
      <p:cxnSp>
        <p:nvCxnSpPr>
          <p:cNvPr id="89" name="Straight Connector 88"/>
          <p:cNvCxnSpPr>
            <a:stCxn id="85" idx="3"/>
            <a:endCxn id="97" idx="1"/>
          </p:cNvCxnSpPr>
          <p:nvPr/>
        </p:nvCxnSpPr>
        <p:spPr>
          <a:xfrm>
            <a:off x="1849650" y="3028505"/>
            <a:ext cx="1669029" cy="11745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707230" y="1788342"/>
            <a:ext cx="2563560" cy="646331"/>
          </a:xfrm>
          <a:prstGeom prst="rect">
            <a:avLst/>
          </a:prstGeom>
          <a:noFill/>
        </p:spPr>
        <p:txBody>
          <a:bodyPr wrap="square" rtlCol="0">
            <a:spAutoFit/>
          </a:bodyPr>
          <a:lstStyle/>
          <a:p>
            <a:r>
              <a:rPr lang="en-GB" dirty="0"/>
              <a:t>Several</a:t>
            </a:r>
            <a:r>
              <a:rPr lang="sv-SE" dirty="0"/>
              <a:t> </a:t>
            </a:r>
            <a:r>
              <a:rPr lang="en-GB" dirty="0" smtClean="0"/>
              <a:t>issue</a:t>
            </a:r>
            <a:r>
              <a:rPr lang="sv-SE" dirty="0" smtClean="0"/>
              <a:t> </a:t>
            </a:r>
            <a:r>
              <a:rPr lang="en-GB" dirty="0" smtClean="0"/>
              <a:t>tokens</a:t>
            </a:r>
            <a:r>
              <a:rPr lang="sv-SE" dirty="0" smtClean="0"/>
              <a:t> </a:t>
            </a:r>
            <a:r>
              <a:rPr lang="sv-SE" dirty="0"/>
              <a:t>to get </a:t>
            </a:r>
            <a:r>
              <a:rPr lang="en-GB" dirty="0" smtClean="0"/>
              <a:t>several</a:t>
            </a:r>
            <a:r>
              <a:rPr lang="sv-SE" dirty="0" smtClean="0"/>
              <a:t> </a:t>
            </a:r>
            <a:r>
              <a:rPr lang="en-GB" dirty="0" err="1" smtClean="0"/>
              <a:t>merkle</a:t>
            </a:r>
            <a:r>
              <a:rPr lang="sv-SE" dirty="0" smtClean="0"/>
              <a:t> </a:t>
            </a:r>
            <a:r>
              <a:rPr lang="en-GB" dirty="0" smtClean="0"/>
              <a:t>trees</a:t>
            </a:r>
            <a:endParaRPr lang="en-GB" dirty="0"/>
          </a:p>
        </p:txBody>
      </p:sp>
      <p:cxnSp>
        <p:nvCxnSpPr>
          <p:cNvPr id="95" name="Straight Connector 94"/>
          <p:cNvCxnSpPr>
            <a:endCxn id="97" idx="1"/>
          </p:cNvCxnSpPr>
          <p:nvPr/>
        </p:nvCxnSpPr>
        <p:spPr>
          <a:xfrm flipV="1">
            <a:off x="1849651" y="4203084"/>
            <a:ext cx="1669028" cy="13965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3926217" y="2064800"/>
            <a:ext cx="2634632" cy="369332"/>
          </a:xfrm>
          <a:prstGeom prst="rect">
            <a:avLst/>
          </a:prstGeom>
          <a:noFill/>
        </p:spPr>
        <p:txBody>
          <a:bodyPr wrap="none" rtlCol="0">
            <a:spAutoFit/>
          </a:bodyPr>
          <a:lstStyle/>
          <a:p>
            <a:r>
              <a:rPr lang="en-GB" dirty="0" smtClean="0"/>
              <a:t>Split tokens into hundreds</a:t>
            </a:r>
            <a:endParaRPr lang="en-GB" dirty="0"/>
          </a:p>
        </p:txBody>
      </p:sp>
      <p:sp>
        <p:nvSpPr>
          <p:cNvPr id="97" name="TextBox 96"/>
          <p:cNvSpPr txBox="1"/>
          <p:nvPr/>
        </p:nvSpPr>
        <p:spPr>
          <a:xfrm>
            <a:off x="3518679" y="3879918"/>
            <a:ext cx="1091937" cy="646331"/>
          </a:xfrm>
          <a:prstGeom prst="rect">
            <a:avLst/>
          </a:prstGeom>
          <a:solidFill>
            <a:schemeClr val="bg1"/>
          </a:solidFill>
          <a:ln w="19050">
            <a:solidFill>
              <a:schemeClr val="tx1"/>
            </a:solidFill>
          </a:ln>
        </p:spPr>
        <p:txBody>
          <a:bodyPr wrap="square" rtlCol="0">
            <a:spAutoFit/>
          </a:bodyPr>
          <a:lstStyle/>
          <a:p>
            <a:r>
              <a:rPr lang="en-GB" dirty="0" smtClean="0"/>
              <a:t>100</a:t>
            </a:r>
          </a:p>
          <a:p>
            <a:r>
              <a:rPr lang="en-GB" dirty="0" err="1" smtClean="0"/>
              <a:t>UserA</a:t>
            </a:r>
            <a:endParaRPr lang="en-GB" dirty="0"/>
          </a:p>
        </p:txBody>
      </p:sp>
      <p:cxnSp>
        <p:nvCxnSpPr>
          <p:cNvPr id="98" name="Straight Connector 97"/>
          <p:cNvCxnSpPr>
            <a:stCxn id="97" idx="3"/>
            <a:endCxn id="103" idx="1"/>
          </p:cNvCxnSpPr>
          <p:nvPr/>
        </p:nvCxnSpPr>
        <p:spPr>
          <a:xfrm flipV="1">
            <a:off x="4610616" y="4195359"/>
            <a:ext cx="1008189" cy="7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97" idx="3"/>
            <a:endCxn id="102" idx="1"/>
          </p:cNvCxnSpPr>
          <p:nvPr/>
        </p:nvCxnSpPr>
        <p:spPr>
          <a:xfrm flipV="1">
            <a:off x="4610616" y="3500742"/>
            <a:ext cx="1008190" cy="7023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97" idx="3"/>
            <a:endCxn id="104" idx="1"/>
          </p:cNvCxnSpPr>
          <p:nvPr/>
        </p:nvCxnSpPr>
        <p:spPr>
          <a:xfrm>
            <a:off x="4610616" y="4203084"/>
            <a:ext cx="1008188" cy="6905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5618806" y="2482959"/>
            <a:ext cx="1091937" cy="646331"/>
          </a:xfrm>
          <a:prstGeom prst="rect">
            <a:avLst/>
          </a:prstGeom>
          <a:solidFill>
            <a:schemeClr val="bg1"/>
          </a:solidFill>
          <a:ln w="19050">
            <a:solidFill>
              <a:schemeClr val="tx1"/>
            </a:solidFill>
          </a:ln>
        </p:spPr>
        <p:txBody>
          <a:bodyPr wrap="square" rtlCol="0">
            <a:spAutoFit/>
          </a:bodyPr>
          <a:lstStyle/>
          <a:p>
            <a:r>
              <a:rPr lang="en-GB" dirty="0" smtClean="0"/>
              <a:t>1</a:t>
            </a:r>
          </a:p>
          <a:p>
            <a:r>
              <a:rPr lang="en-GB" dirty="0" err="1" smtClean="0"/>
              <a:t>UserB</a:t>
            </a:r>
            <a:endParaRPr lang="en-GB" dirty="0"/>
          </a:p>
        </p:txBody>
      </p:sp>
      <p:sp>
        <p:nvSpPr>
          <p:cNvPr id="102" name="TextBox 101"/>
          <p:cNvSpPr txBox="1"/>
          <p:nvPr/>
        </p:nvSpPr>
        <p:spPr>
          <a:xfrm>
            <a:off x="5618806" y="3177576"/>
            <a:ext cx="1091937" cy="646331"/>
          </a:xfrm>
          <a:prstGeom prst="rect">
            <a:avLst/>
          </a:prstGeom>
          <a:solidFill>
            <a:schemeClr val="bg1"/>
          </a:solidFill>
          <a:ln w="19050">
            <a:solidFill>
              <a:schemeClr val="tx1"/>
            </a:solidFill>
          </a:ln>
        </p:spPr>
        <p:txBody>
          <a:bodyPr wrap="square" rtlCol="0">
            <a:spAutoFit/>
          </a:bodyPr>
          <a:lstStyle/>
          <a:p>
            <a:r>
              <a:rPr lang="en-GB" dirty="0" smtClean="0"/>
              <a:t>1</a:t>
            </a:r>
          </a:p>
          <a:p>
            <a:r>
              <a:rPr lang="en-GB" dirty="0" err="1" smtClean="0"/>
              <a:t>UserB</a:t>
            </a:r>
            <a:endParaRPr lang="en-GB" dirty="0"/>
          </a:p>
        </p:txBody>
      </p:sp>
      <p:sp>
        <p:nvSpPr>
          <p:cNvPr id="103" name="TextBox 102"/>
          <p:cNvSpPr txBox="1"/>
          <p:nvPr/>
        </p:nvSpPr>
        <p:spPr>
          <a:xfrm>
            <a:off x="5618805" y="3872193"/>
            <a:ext cx="1091937" cy="646331"/>
          </a:xfrm>
          <a:prstGeom prst="rect">
            <a:avLst/>
          </a:prstGeom>
          <a:solidFill>
            <a:schemeClr val="bg1"/>
          </a:solidFill>
          <a:ln w="19050">
            <a:solidFill>
              <a:schemeClr val="tx1"/>
            </a:solidFill>
          </a:ln>
        </p:spPr>
        <p:txBody>
          <a:bodyPr wrap="square" rtlCol="0">
            <a:spAutoFit/>
          </a:bodyPr>
          <a:lstStyle/>
          <a:p>
            <a:r>
              <a:rPr lang="en-GB" dirty="0" smtClean="0"/>
              <a:t>1</a:t>
            </a:r>
          </a:p>
          <a:p>
            <a:r>
              <a:rPr lang="en-GB" dirty="0" err="1" smtClean="0"/>
              <a:t>UserB</a:t>
            </a:r>
            <a:endParaRPr lang="en-GB" dirty="0"/>
          </a:p>
        </p:txBody>
      </p:sp>
      <p:sp>
        <p:nvSpPr>
          <p:cNvPr id="104" name="TextBox 103"/>
          <p:cNvSpPr txBox="1"/>
          <p:nvPr/>
        </p:nvSpPr>
        <p:spPr>
          <a:xfrm>
            <a:off x="5618804" y="4570453"/>
            <a:ext cx="1091937" cy="646331"/>
          </a:xfrm>
          <a:prstGeom prst="rect">
            <a:avLst/>
          </a:prstGeom>
          <a:solidFill>
            <a:schemeClr val="bg1"/>
          </a:solidFill>
          <a:ln w="19050">
            <a:solidFill>
              <a:schemeClr val="tx1"/>
            </a:solidFill>
          </a:ln>
        </p:spPr>
        <p:txBody>
          <a:bodyPr wrap="square" rtlCol="0">
            <a:spAutoFit/>
          </a:bodyPr>
          <a:lstStyle/>
          <a:p>
            <a:r>
              <a:rPr lang="en-GB" dirty="0" smtClean="0"/>
              <a:t>1</a:t>
            </a:r>
          </a:p>
          <a:p>
            <a:r>
              <a:rPr lang="en-GB" dirty="0" err="1" smtClean="0"/>
              <a:t>UserB</a:t>
            </a:r>
            <a:endParaRPr lang="en-GB" dirty="0"/>
          </a:p>
        </p:txBody>
      </p:sp>
      <p:sp>
        <p:nvSpPr>
          <p:cNvPr id="105" name="TextBox 104"/>
          <p:cNvSpPr txBox="1"/>
          <p:nvPr/>
        </p:nvSpPr>
        <p:spPr>
          <a:xfrm>
            <a:off x="5618804" y="5269874"/>
            <a:ext cx="1091937" cy="646331"/>
          </a:xfrm>
          <a:prstGeom prst="rect">
            <a:avLst/>
          </a:prstGeom>
          <a:solidFill>
            <a:schemeClr val="bg1"/>
          </a:solidFill>
          <a:ln w="19050">
            <a:solidFill>
              <a:schemeClr val="tx1"/>
            </a:solidFill>
          </a:ln>
        </p:spPr>
        <p:txBody>
          <a:bodyPr wrap="square" rtlCol="0">
            <a:spAutoFit/>
          </a:bodyPr>
          <a:lstStyle/>
          <a:p>
            <a:r>
              <a:rPr lang="en-GB" dirty="0"/>
              <a:t>1</a:t>
            </a:r>
            <a:endParaRPr lang="en-GB" dirty="0" smtClean="0"/>
          </a:p>
          <a:p>
            <a:r>
              <a:rPr lang="en-GB" dirty="0" err="1" smtClean="0"/>
              <a:t>UserB</a:t>
            </a:r>
            <a:endParaRPr lang="en-GB" dirty="0"/>
          </a:p>
        </p:txBody>
      </p:sp>
      <p:sp>
        <p:nvSpPr>
          <p:cNvPr id="106" name="TextBox 105"/>
          <p:cNvSpPr txBox="1"/>
          <p:nvPr/>
        </p:nvSpPr>
        <p:spPr>
          <a:xfrm>
            <a:off x="5618804" y="5969295"/>
            <a:ext cx="1091937" cy="646331"/>
          </a:xfrm>
          <a:prstGeom prst="rect">
            <a:avLst/>
          </a:prstGeom>
          <a:solidFill>
            <a:schemeClr val="bg1"/>
          </a:solidFill>
          <a:ln w="19050">
            <a:solidFill>
              <a:schemeClr val="tx1"/>
            </a:solidFill>
          </a:ln>
        </p:spPr>
        <p:txBody>
          <a:bodyPr wrap="square" rtlCol="0">
            <a:spAutoFit/>
          </a:bodyPr>
          <a:lstStyle/>
          <a:p>
            <a:r>
              <a:rPr lang="en-GB" dirty="0" smtClean="0"/>
              <a:t>1</a:t>
            </a:r>
          </a:p>
          <a:p>
            <a:r>
              <a:rPr lang="en-GB" dirty="0" err="1" smtClean="0"/>
              <a:t>UserB</a:t>
            </a:r>
            <a:endParaRPr lang="en-GB" dirty="0"/>
          </a:p>
        </p:txBody>
      </p:sp>
      <p:cxnSp>
        <p:nvCxnSpPr>
          <p:cNvPr id="107" name="Straight Connector 106"/>
          <p:cNvCxnSpPr>
            <a:stCxn id="97" idx="3"/>
            <a:endCxn id="105" idx="1"/>
          </p:cNvCxnSpPr>
          <p:nvPr/>
        </p:nvCxnSpPr>
        <p:spPr>
          <a:xfrm>
            <a:off x="4610616" y="4203084"/>
            <a:ext cx="1008188" cy="13899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97" idx="3"/>
            <a:endCxn id="106" idx="1"/>
          </p:cNvCxnSpPr>
          <p:nvPr/>
        </p:nvCxnSpPr>
        <p:spPr>
          <a:xfrm>
            <a:off x="4610616" y="4203084"/>
            <a:ext cx="1008188" cy="20893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97" idx="3"/>
            <a:endCxn id="101" idx="1"/>
          </p:cNvCxnSpPr>
          <p:nvPr/>
        </p:nvCxnSpPr>
        <p:spPr>
          <a:xfrm flipV="1">
            <a:off x="4610616" y="2806125"/>
            <a:ext cx="1008190" cy="1396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Arc 118"/>
          <p:cNvSpPr/>
          <p:nvPr/>
        </p:nvSpPr>
        <p:spPr>
          <a:xfrm>
            <a:off x="1725434" y="4035985"/>
            <a:ext cx="1907410" cy="684239"/>
          </a:xfrm>
          <a:prstGeom prst="arc">
            <a:avLst>
              <a:gd name="adj1" fmla="val 11508642"/>
              <a:gd name="adj2" fmla="val 2085609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0" name="Arc 119"/>
          <p:cNvSpPr/>
          <p:nvPr/>
        </p:nvSpPr>
        <p:spPr>
          <a:xfrm flipV="1">
            <a:off x="1725434" y="3696510"/>
            <a:ext cx="1907410" cy="693313"/>
          </a:xfrm>
          <a:prstGeom prst="arc">
            <a:avLst>
              <a:gd name="adj1" fmla="val 11508642"/>
              <a:gd name="adj2" fmla="val 2085609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21" name="Straight Connector 120"/>
          <p:cNvCxnSpPr>
            <a:stCxn id="119" idx="0"/>
            <a:endCxn id="97" idx="1"/>
          </p:cNvCxnSpPr>
          <p:nvPr/>
        </p:nvCxnSpPr>
        <p:spPr>
          <a:xfrm flipV="1">
            <a:off x="1855197" y="4203084"/>
            <a:ext cx="1663482" cy="2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7216276" y="2060538"/>
            <a:ext cx="4291752" cy="369332"/>
          </a:xfrm>
          <a:prstGeom prst="rect">
            <a:avLst/>
          </a:prstGeom>
          <a:noFill/>
        </p:spPr>
        <p:txBody>
          <a:bodyPr wrap="none" rtlCol="0">
            <a:spAutoFit/>
          </a:bodyPr>
          <a:lstStyle/>
          <a:p>
            <a:r>
              <a:rPr lang="en-GB" dirty="0" smtClean="0"/>
              <a:t>Use hundreds of tokens in one transaction </a:t>
            </a:r>
            <a:endParaRPr lang="en-GB" dirty="0"/>
          </a:p>
        </p:txBody>
      </p:sp>
      <p:sp>
        <p:nvSpPr>
          <p:cNvPr id="125" name="TextBox 124"/>
          <p:cNvSpPr txBox="1"/>
          <p:nvPr/>
        </p:nvSpPr>
        <p:spPr>
          <a:xfrm>
            <a:off x="8535947" y="3879918"/>
            <a:ext cx="1091937" cy="646331"/>
          </a:xfrm>
          <a:prstGeom prst="rect">
            <a:avLst/>
          </a:prstGeom>
          <a:solidFill>
            <a:schemeClr val="bg1"/>
          </a:solidFill>
          <a:ln w="19050">
            <a:solidFill>
              <a:schemeClr val="tx1"/>
            </a:solidFill>
          </a:ln>
        </p:spPr>
        <p:txBody>
          <a:bodyPr wrap="square" rtlCol="0">
            <a:spAutoFit/>
          </a:bodyPr>
          <a:lstStyle/>
          <a:p>
            <a:r>
              <a:rPr lang="en-GB" dirty="0" smtClean="0"/>
              <a:t>5</a:t>
            </a:r>
          </a:p>
          <a:p>
            <a:r>
              <a:rPr lang="en-GB" dirty="0" err="1" smtClean="0"/>
              <a:t>UserA</a:t>
            </a:r>
            <a:endParaRPr lang="en-GB" dirty="0"/>
          </a:p>
        </p:txBody>
      </p:sp>
      <p:cxnSp>
        <p:nvCxnSpPr>
          <p:cNvPr id="126" name="Straight Connector 125"/>
          <p:cNvCxnSpPr>
            <a:stCxn id="125" idx="1"/>
            <a:endCxn id="103" idx="3"/>
          </p:cNvCxnSpPr>
          <p:nvPr/>
        </p:nvCxnSpPr>
        <p:spPr>
          <a:xfrm flipH="1" flipV="1">
            <a:off x="6710742" y="4195359"/>
            <a:ext cx="1825205" cy="7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25" idx="1"/>
            <a:endCxn id="102" idx="3"/>
          </p:cNvCxnSpPr>
          <p:nvPr/>
        </p:nvCxnSpPr>
        <p:spPr>
          <a:xfrm flipH="1" flipV="1">
            <a:off x="6710743" y="3500742"/>
            <a:ext cx="1825204" cy="7023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25" idx="1"/>
            <a:endCxn id="104" idx="3"/>
          </p:cNvCxnSpPr>
          <p:nvPr/>
        </p:nvCxnSpPr>
        <p:spPr>
          <a:xfrm flipH="1">
            <a:off x="6710741" y="4203084"/>
            <a:ext cx="1825206" cy="6905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25" idx="1"/>
            <a:endCxn id="105" idx="3"/>
          </p:cNvCxnSpPr>
          <p:nvPr/>
        </p:nvCxnSpPr>
        <p:spPr>
          <a:xfrm flipH="1">
            <a:off x="6710741" y="4203084"/>
            <a:ext cx="1825206" cy="13899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25" idx="1"/>
            <a:endCxn id="101" idx="3"/>
          </p:cNvCxnSpPr>
          <p:nvPr/>
        </p:nvCxnSpPr>
        <p:spPr>
          <a:xfrm flipH="1" flipV="1">
            <a:off x="6710743" y="2806125"/>
            <a:ext cx="1825204" cy="13969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25" idx="3"/>
          </p:cNvCxnSpPr>
          <p:nvPr/>
        </p:nvCxnSpPr>
        <p:spPr>
          <a:xfrm flipV="1">
            <a:off x="9627884" y="4203083"/>
            <a:ext cx="93584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8535947" y="4672190"/>
            <a:ext cx="3187480" cy="646331"/>
          </a:xfrm>
          <a:prstGeom prst="rect">
            <a:avLst/>
          </a:prstGeom>
          <a:noFill/>
        </p:spPr>
        <p:txBody>
          <a:bodyPr wrap="square" rtlCol="0">
            <a:spAutoFit/>
          </a:bodyPr>
          <a:lstStyle/>
          <a:p>
            <a:r>
              <a:rPr lang="en-GB" dirty="0" smtClean="0"/>
              <a:t>And do this over and over again to get the </a:t>
            </a:r>
            <a:r>
              <a:rPr lang="en-GB" dirty="0" err="1" smtClean="0"/>
              <a:t>TransactionOfDeath</a:t>
            </a:r>
            <a:endParaRPr lang="en-GB" dirty="0"/>
          </a:p>
        </p:txBody>
      </p:sp>
      <p:pic>
        <p:nvPicPr>
          <p:cNvPr id="149" name="Picture 1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0867" y="-99295"/>
            <a:ext cx="3055743" cy="2359713"/>
          </a:xfrm>
          <a:prstGeom prst="rect">
            <a:avLst/>
          </a:prstGeom>
        </p:spPr>
      </p:pic>
      <p:sp>
        <p:nvSpPr>
          <p:cNvPr id="3" name="Slide Number Placeholder 2"/>
          <p:cNvSpPr>
            <a:spLocks noGrp="1"/>
          </p:cNvSpPr>
          <p:nvPr>
            <p:ph type="sldNum" sz="quarter" idx="12"/>
          </p:nvPr>
        </p:nvSpPr>
        <p:spPr>
          <a:xfrm>
            <a:off x="0" y="6294707"/>
            <a:ext cx="995367" cy="365125"/>
          </a:xfrm>
        </p:spPr>
        <p:txBody>
          <a:bodyPr/>
          <a:lstStyle/>
          <a:p>
            <a:fld id="{CA5690A7-9BD4-4FE6-99BD-60038F9BBBDF}" type="slidenum">
              <a:rPr lang="en-GB" smtClean="0"/>
              <a:t>13</a:t>
            </a:fld>
            <a:endParaRPr lang="en-GB" dirty="0"/>
          </a:p>
        </p:txBody>
      </p:sp>
    </p:spTree>
    <p:extLst>
      <p:ext uri="{BB962C8B-B14F-4D97-AF65-F5344CB8AC3E}">
        <p14:creationId xmlns:p14="http://schemas.microsoft.com/office/powerpoint/2010/main" val="389891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1" grpId="0" animBg="1"/>
      <p:bldP spid="102" grpId="0" animBg="1"/>
      <p:bldP spid="103" grpId="0" animBg="1"/>
      <p:bldP spid="104" grpId="0" animBg="1"/>
      <p:bldP spid="105" grpId="0" animBg="1"/>
      <p:bldP spid="106" grpId="0" animBg="1"/>
      <p:bldP spid="124" grpId="0"/>
      <p:bldP spid="125" grpId="0" animBg="1"/>
      <p:bldP spid="1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Crash nodes with </a:t>
            </a:r>
            <a:r>
              <a:rPr lang="en-GB" dirty="0" err="1" smtClean="0"/>
              <a:t>TransactionOfDeath</a:t>
            </a:r>
            <a:r>
              <a:rPr lang="en-GB" dirty="0"/>
              <a:t/>
            </a:r>
            <a:br>
              <a:rPr lang="en-GB" dirty="0"/>
            </a:br>
            <a:r>
              <a:rPr lang="en-GB" dirty="0" smtClean="0"/>
              <a:t>and permanently lock tokens</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57" y="1659031"/>
            <a:ext cx="3199089" cy="2559271"/>
          </a:xfrm>
          <a:prstGeom prst="rect">
            <a:avLst/>
          </a:prstGeom>
        </p:spPr>
      </p:pic>
      <p:sp>
        <p:nvSpPr>
          <p:cNvPr id="38" name="Content Placeholder 2"/>
          <p:cNvSpPr>
            <a:spLocks noGrp="1"/>
          </p:cNvSpPr>
          <p:nvPr>
            <p:ph idx="1"/>
          </p:nvPr>
        </p:nvSpPr>
        <p:spPr>
          <a:xfrm>
            <a:off x="3532321" y="1758772"/>
            <a:ext cx="4295179" cy="520533"/>
          </a:xfrm>
        </p:spPr>
        <p:txBody>
          <a:bodyPr>
            <a:normAutofit/>
          </a:bodyPr>
          <a:lstStyle/>
          <a:p>
            <a:pPr marL="0" indent="0">
              <a:buNone/>
            </a:pPr>
            <a:r>
              <a:rPr lang="en-GB" sz="1800" dirty="0" smtClean="0"/>
              <a:t>Sometimes</a:t>
            </a:r>
            <a:r>
              <a:rPr lang="en-GB" dirty="0" smtClean="0"/>
              <a:t> crashes gives inconsistencies.</a:t>
            </a:r>
            <a:endParaRPr lang="en-GB" dirty="0"/>
          </a:p>
        </p:txBody>
      </p:sp>
      <p:sp>
        <p:nvSpPr>
          <p:cNvPr id="39" name="TextBox 38"/>
          <p:cNvSpPr txBox="1"/>
          <p:nvPr/>
        </p:nvSpPr>
        <p:spPr>
          <a:xfrm>
            <a:off x="3564227" y="3881272"/>
            <a:ext cx="1091936" cy="923330"/>
          </a:xfrm>
          <a:prstGeom prst="rect">
            <a:avLst/>
          </a:prstGeom>
          <a:noFill/>
          <a:ln w="19050">
            <a:solidFill>
              <a:schemeClr val="tx1"/>
            </a:solidFill>
          </a:ln>
        </p:spPr>
        <p:txBody>
          <a:bodyPr wrap="square" rtlCol="0">
            <a:spAutoFit/>
          </a:bodyPr>
          <a:lstStyle/>
          <a:p>
            <a:r>
              <a:rPr lang="en-GB" dirty="0" smtClean="0"/>
              <a:t>PSP1</a:t>
            </a:r>
          </a:p>
          <a:p>
            <a:r>
              <a:rPr lang="en-GB" dirty="0" smtClean="0"/>
              <a:t>Corda node</a:t>
            </a:r>
            <a:endParaRPr lang="en-GB" dirty="0"/>
          </a:p>
        </p:txBody>
      </p:sp>
      <p:sp>
        <p:nvSpPr>
          <p:cNvPr id="40" name="TextBox 39"/>
          <p:cNvSpPr txBox="1"/>
          <p:nvPr/>
        </p:nvSpPr>
        <p:spPr>
          <a:xfrm>
            <a:off x="6587689" y="3884318"/>
            <a:ext cx="1091936" cy="923330"/>
          </a:xfrm>
          <a:prstGeom prst="rect">
            <a:avLst/>
          </a:prstGeom>
          <a:noFill/>
          <a:ln w="19050">
            <a:solidFill>
              <a:schemeClr val="tx1"/>
            </a:solidFill>
          </a:ln>
        </p:spPr>
        <p:txBody>
          <a:bodyPr wrap="square" rtlCol="0">
            <a:spAutoFit/>
          </a:bodyPr>
          <a:lstStyle/>
          <a:p>
            <a:r>
              <a:rPr lang="en-GB" dirty="0" smtClean="0"/>
              <a:t>PSP3</a:t>
            </a:r>
          </a:p>
          <a:p>
            <a:r>
              <a:rPr lang="en-GB" dirty="0" smtClean="0"/>
              <a:t>Corda node</a:t>
            </a:r>
            <a:endParaRPr lang="en-GB" dirty="0"/>
          </a:p>
        </p:txBody>
      </p:sp>
      <p:sp>
        <p:nvSpPr>
          <p:cNvPr id="41" name="Right Arrow 40"/>
          <p:cNvSpPr/>
          <p:nvPr/>
        </p:nvSpPr>
        <p:spPr>
          <a:xfrm>
            <a:off x="4747791" y="4226859"/>
            <a:ext cx="1788626"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p:cNvSpPr txBox="1"/>
          <p:nvPr/>
        </p:nvSpPr>
        <p:spPr>
          <a:xfrm>
            <a:off x="4785600" y="2604242"/>
            <a:ext cx="1788623" cy="369332"/>
          </a:xfrm>
          <a:prstGeom prst="rect">
            <a:avLst/>
          </a:prstGeom>
          <a:noFill/>
        </p:spPr>
        <p:txBody>
          <a:bodyPr wrap="square" rtlCol="0">
            <a:spAutoFit/>
          </a:bodyPr>
          <a:lstStyle/>
          <a:p>
            <a:r>
              <a:rPr lang="en-GB" dirty="0" err="1" smtClean="0"/>
              <a:t>UserA</a:t>
            </a:r>
            <a:r>
              <a:rPr lang="en-GB" dirty="0" smtClean="0"/>
              <a:t> =&gt; </a:t>
            </a:r>
            <a:r>
              <a:rPr lang="en-GB" dirty="0" err="1" smtClean="0"/>
              <a:t>UserC</a:t>
            </a:r>
            <a:endParaRPr lang="en-GB" dirty="0"/>
          </a:p>
        </p:txBody>
      </p:sp>
      <p:sp>
        <p:nvSpPr>
          <p:cNvPr id="44" name="TextBox 43"/>
          <p:cNvSpPr txBox="1"/>
          <p:nvPr/>
        </p:nvSpPr>
        <p:spPr>
          <a:xfrm>
            <a:off x="5074048" y="5701056"/>
            <a:ext cx="1091937" cy="923330"/>
          </a:xfrm>
          <a:prstGeom prst="rect">
            <a:avLst/>
          </a:prstGeom>
          <a:noFill/>
          <a:ln w="19050">
            <a:solidFill>
              <a:schemeClr val="tx1"/>
            </a:solidFill>
          </a:ln>
        </p:spPr>
        <p:txBody>
          <a:bodyPr wrap="square" rtlCol="0">
            <a:spAutoFit/>
          </a:bodyPr>
          <a:lstStyle/>
          <a:p>
            <a:r>
              <a:rPr lang="en-GB" dirty="0" smtClean="0"/>
              <a:t>Riksbank</a:t>
            </a:r>
          </a:p>
          <a:p>
            <a:r>
              <a:rPr lang="en-GB" dirty="0" smtClean="0"/>
              <a:t>Corda notary</a:t>
            </a:r>
            <a:endParaRPr lang="en-GB" dirty="0"/>
          </a:p>
        </p:txBody>
      </p:sp>
      <p:sp>
        <p:nvSpPr>
          <p:cNvPr id="45" name="TextBox 44"/>
          <p:cNvSpPr txBox="1"/>
          <p:nvPr/>
        </p:nvSpPr>
        <p:spPr>
          <a:xfrm>
            <a:off x="3564226" y="2627072"/>
            <a:ext cx="1091937" cy="923330"/>
          </a:xfrm>
          <a:prstGeom prst="rect">
            <a:avLst/>
          </a:prstGeom>
          <a:solidFill>
            <a:schemeClr val="bg1"/>
          </a:solidFill>
          <a:ln w="19050">
            <a:solidFill>
              <a:schemeClr val="tx1"/>
            </a:solidFill>
          </a:ln>
        </p:spPr>
        <p:txBody>
          <a:bodyPr wrap="square" rtlCol="0">
            <a:spAutoFit/>
          </a:bodyPr>
          <a:lstStyle/>
          <a:p>
            <a:r>
              <a:rPr lang="en-GB" dirty="0" smtClean="0"/>
              <a:t>Token#1</a:t>
            </a:r>
          </a:p>
          <a:p>
            <a:r>
              <a:rPr lang="en-GB" dirty="0"/>
              <a:t>5</a:t>
            </a:r>
            <a:endParaRPr lang="en-GB" dirty="0" smtClean="0"/>
          </a:p>
          <a:p>
            <a:r>
              <a:rPr lang="en-GB" dirty="0" err="1" smtClean="0"/>
              <a:t>UserA</a:t>
            </a:r>
            <a:endParaRPr lang="en-GB" dirty="0"/>
          </a:p>
        </p:txBody>
      </p:sp>
      <p:sp>
        <p:nvSpPr>
          <p:cNvPr id="46" name="Right Arrow 45"/>
          <p:cNvSpPr/>
          <p:nvPr/>
        </p:nvSpPr>
        <p:spPr>
          <a:xfrm>
            <a:off x="4747790" y="2973574"/>
            <a:ext cx="1788626"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6587688" y="2627071"/>
            <a:ext cx="1091937" cy="923330"/>
          </a:xfrm>
          <a:prstGeom prst="rect">
            <a:avLst/>
          </a:prstGeom>
          <a:solidFill>
            <a:schemeClr val="bg1"/>
          </a:solidFill>
          <a:ln w="19050">
            <a:solidFill>
              <a:schemeClr val="tx1"/>
            </a:solidFill>
          </a:ln>
        </p:spPr>
        <p:txBody>
          <a:bodyPr wrap="square" rtlCol="0">
            <a:spAutoFit/>
          </a:bodyPr>
          <a:lstStyle/>
          <a:p>
            <a:r>
              <a:rPr lang="en-GB" dirty="0" smtClean="0"/>
              <a:t>Token#2</a:t>
            </a:r>
          </a:p>
          <a:p>
            <a:r>
              <a:rPr lang="en-GB" dirty="0"/>
              <a:t>5</a:t>
            </a:r>
            <a:endParaRPr lang="en-GB" dirty="0" smtClean="0"/>
          </a:p>
          <a:p>
            <a:r>
              <a:rPr lang="en-GB" dirty="0" err="1" smtClean="0"/>
              <a:t>UserC</a:t>
            </a:r>
            <a:endParaRPr lang="en-GB" dirty="0"/>
          </a:p>
        </p:txBody>
      </p:sp>
      <p:sp>
        <p:nvSpPr>
          <p:cNvPr id="49" name="TextBox 48"/>
          <p:cNvSpPr txBox="1"/>
          <p:nvPr/>
        </p:nvSpPr>
        <p:spPr>
          <a:xfrm>
            <a:off x="2832847" y="5135472"/>
            <a:ext cx="2367385" cy="369332"/>
          </a:xfrm>
          <a:prstGeom prst="rect">
            <a:avLst/>
          </a:prstGeom>
          <a:noFill/>
        </p:spPr>
        <p:txBody>
          <a:bodyPr wrap="square" rtlCol="0">
            <a:spAutoFit/>
          </a:bodyPr>
          <a:lstStyle/>
          <a:p>
            <a:r>
              <a:rPr lang="en-GB" dirty="0" smtClean="0"/>
              <a:t>Mark Token#1 as used</a:t>
            </a:r>
            <a:endParaRPr lang="en-GB" dirty="0"/>
          </a:p>
        </p:txBody>
      </p:sp>
      <p:sp>
        <p:nvSpPr>
          <p:cNvPr id="50" name="Right Arrow 49"/>
          <p:cNvSpPr/>
          <p:nvPr/>
        </p:nvSpPr>
        <p:spPr>
          <a:xfrm rot="5400000">
            <a:off x="5209801" y="5099654"/>
            <a:ext cx="820429"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p:cNvSpPr txBox="1"/>
          <p:nvPr/>
        </p:nvSpPr>
        <p:spPr>
          <a:xfrm>
            <a:off x="6252775" y="5978055"/>
            <a:ext cx="2367385" cy="369332"/>
          </a:xfrm>
          <a:prstGeom prst="rect">
            <a:avLst/>
          </a:prstGeom>
          <a:noFill/>
        </p:spPr>
        <p:txBody>
          <a:bodyPr wrap="square" rtlCol="0">
            <a:spAutoFit/>
          </a:bodyPr>
          <a:lstStyle/>
          <a:p>
            <a:r>
              <a:rPr lang="en-GB" dirty="0" smtClean="0"/>
              <a:t>Used token: Token#1</a:t>
            </a:r>
            <a:endParaRPr lang="en-GB" dirty="0"/>
          </a:p>
        </p:txBody>
      </p:sp>
      <p:sp>
        <p:nvSpPr>
          <p:cNvPr id="5" name="Explosion 1 4"/>
          <p:cNvSpPr/>
          <p:nvPr/>
        </p:nvSpPr>
        <p:spPr>
          <a:xfrm>
            <a:off x="3535428" y="3795929"/>
            <a:ext cx="1149531" cy="1084043"/>
          </a:xfrm>
          <a:prstGeom prst="irregularSeal1">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p:cNvSpPr txBox="1"/>
          <p:nvPr/>
        </p:nvSpPr>
        <p:spPr>
          <a:xfrm>
            <a:off x="1009935" y="4149836"/>
            <a:ext cx="2797450" cy="369332"/>
          </a:xfrm>
          <a:prstGeom prst="rect">
            <a:avLst/>
          </a:prstGeom>
          <a:noFill/>
        </p:spPr>
        <p:txBody>
          <a:bodyPr wrap="square" rtlCol="0">
            <a:spAutoFit/>
          </a:bodyPr>
          <a:lstStyle/>
          <a:p>
            <a:r>
              <a:rPr lang="en-GB" dirty="0" smtClean="0"/>
              <a:t>Available token: Token#1</a:t>
            </a:r>
            <a:endParaRPr lang="en-GB" dirty="0"/>
          </a:p>
        </p:txBody>
      </p:sp>
      <p:sp>
        <p:nvSpPr>
          <p:cNvPr id="4" name="Slide Number Placeholder 3"/>
          <p:cNvSpPr>
            <a:spLocks noGrp="1"/>
          </p:cNvSpPr>
          <p:nvPr>
            <p:ph type="sldNum" sz="quarter" idx="12"/>
          </p:nvPr>
        </p:nvSpPr>
        <p:spPr>
          <a:xfrm>
            <a:off x="0" y="6259261"/>
            <a:ext cx="995367" cy="365125"/>
          </a:xfrm>
        </p:spPr>
        <p:txBody>
          <a:bodyPr/>
          <a:lstStyle/>
          <a:p>
            <a:fld id="{CA5690A7-9BD4-4FE6-99BD-60038F9BBBDF}" type="slidenum">
              <a:rPr lang="en-GB" smtClean="0"/>
              <a:t>14</a:t>
            </a:fld>
            <a:endParaRPr lang="en-GB" dirty="0"/>
          </a:p>
        </p:txBody>
      </p:sp>
      <p:sp>
        <p:nvSpPr>
          <p:cNvPr id="19" name="Explosion 1 18"/>
          <p:cNvSpPr/>
          <p:nvPr/>
        </p:nvSpPr>
        <p:spPr>
          <a:xfrm rot="11278820">
            <a:off x="6558890" y="3800000"/>
            <a:ext cx="1149531" cy="1084043"/>
          </a:xfrm>
          <a:prstGeom prst="irregularSeal1">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243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9" grpId="0"/>
      <p:bldP spid="50" grpId="0" animBg="1"/>
      <p:bldP spid="51" grpId="0"/>
      <p:bldP spid="5" grpId="0" animBg="1"/>
      <p:bldP spid="54" grpId="0"/>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Network problems, timeouts, in memory token selection and lock tokens until restarted</a:t>
            </a:r>
            <a:endParaRPr lang="en-GB" dirty="0"/>
          </a:p>
        </p:txBody>
      </p:sp>
      <p:sp>
        <p:nvSpPr>
          <p:cNvPr id="38" name="Content Placeholder 2"/>
          <p:cNvSpPr>
            <a:spLocks noGrp="1"/>
          </p:cNvSpPr>
          <p:nvPr>
            <p:ph idx="1"/>
          </p:nvPr>
        </p:nvSpPr>
        <p:spPr>
          <a:xfrm>
            <a:off x="1178560" y="1758772"/>
            <a:ext cx="10027919" cy="866750"/>
          </a:xfrm>
        </p:spPr>
        <p:txBody>
          <a:bodyPr>
            <a:normAutofit/>
          </a:bodyPr>
          <a:lstStyle/>
          <a:p>
            <a:pPr marL="0" indent="0">
              <a:buNone/>
            </a:pPr>
            <a:r>
              <a:rPr lang="en-GB" sz="1800" dirty="0" smtClean="0"/>
              <a:t>Card payments in the prototype phase 1 is a signed transaction on the smart card traveling through the PSP of the Merchant to card holder PSP.</a:t>
            </a:r>
            <a:endParaRPr lang="en-GB" dirty="0"/>
          </a:p>
        </p:txBody>
      </p:sp>
      <p:sp>
        <p:nvSpPr>
          <p:cNvPr id="39" name="TextBox 38"/>
          <p:cNvSpPr txBox="1"/>
          <p:nvPr/>
        </p:nvSpPr>
        <p:spPr>
          <a:xfrm>
            <a:off x="2426609" y="2600933"/>
            <a:ext cx="1091936" cy="923330"/>
          </a:xfrm>
          <a:prstGeom prst="rect">
            <a:avLst/>
          </a:prstGeom>
          <a:noFill/>
          <a:ln w="19050">
            <a:solidFill>
              <a:schemeClr val="tx1"/>
            </a:solidFill>
          </a:ln>
        </p:spPr>
        <p:txBody>
          <a:bodyPr wrap="square" rtlCol="0">
            <a:spAutoFit/>
          </a:bodyPr>
          <a:lstStyle/>
          <a:p>
            <a:r>
              <a:rPr lang="en-GB" dirty="0" smtClean="0"/>
              <a:t>PSP1</a:t>
            </a:r>
          </a:p>
          <a:p>
            <a:r>
              <a:rPr lang="en-GB" dirty="0" smtClean="0"/>
              <a:t>Corda node</a:t>
            </a:r>
            <a:endParaRPr lang="en-GB" dirty="0"/>
          </a:p>
        </p:txBody>
      </p:sp>
      <p:sp>
        <p:nvSpPr>
          <p:cNvPr id="40" name="TextBox 39"/>
          <p:cNvSpPr txBox="1"/>
          <p:nvPr/>
        </p:nvSpPr>
        <p:spPr>
          <a:xfrm>
            <a:off x="5445473" y="2613657"/>
            <a:ext cx="1091936" cy="923330"/>
          </a:xfrm>
          <a:prstGeom prst="rect">
            <a:avLst/>
          </a:prstGeom>
          <a:noFill/>
          <a:ln w="19050">
            <a:solidFill>
              <a:schemeClr val="tx1"/>
            </a:solidFill>
          </a:ln>
        </p:spPr>
        <p:txBody>
          <a:bodyPr wrap="square" rtlCol="0">
            <a:spAutoFit/>
          </a:bodyPr>
          <a:lstStyle/>
          <a:p>
            <a:r>
              <a:rPr lang="en-GB" dirty="0" smtClean="0"/>
              <a:t>PSP3</a:t>
            </a:r>
          </a:p>
          <a:p>
            <a:r>
              <a:rPr lang="en-GB" dirty="0" smtClean="0"/>
              <a:t>Corda node</a:t>
            </a:r>
            <a:endParaRPr lang="en-GB" dirty="0"/>
          </a:p>
        </p:txBody>
      </p:sp>
      <p:sp>
        <p:nvSpPr>
          <p:cNvPr id="41" name="Right Arrow 40"/>
          <p:cNvSpPr/>
          <p:nvPr/>
        </p:nvSpPr>
        <p:spPr>
          <a:xfrm rot="10800000">
            <a:off x="3583882" y="3753609"/>
            <a:ext cx="1788626"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p:cNvSpPr txBox="1"/>
          <p:nvPr/>
        </p:nvSpPr>
        <p:spPr>
          <a:xfrm>
            <a:off x="3625506" y="2577470"/>
            <a:ext cx="1788623" cy="369332"/>
          </a:xfrm>
          <a:prstGeom prst="rect">
            <a:avLst/>
          </a:prstGeom>
          <a:noFill/>
        </p:spPr>
        <p:txBody>
          <a:bodyPr wrap="square" rtlCol="0">
            <a:spAutoFit/>
          </a:bodyPr>
          <a:lstStyle/>
          <a:p>
            <a:r>
              <a:rPr lang="en-GB" dirty="0" err="1" smtClean="0"/>
              <a:t>UserC</a:t>
            </a:r>
            <a:r>
              <a:rPr lang="en-GB" dirty="0" smtClean="0"/>
              <a:t> =&gt; </a:t>
            </a:r>
            <a:r>
              <a:rPr lang="en-GB" dirty="0" err="1" smtClean="0"/>
              <a:t>UserA</a:t>
            </a:r>
            <a:endParaRPr lang="en-GB" dirty="0"/>
          </a:p>
        </p:txBody>
      </p:sp>
      <p:sp>
        <p:nvSpPr>
          <p:cNvPr id="44" name="TextBox 43"/>
          <p:cNvSpPr txBox="1"/>
          <p:nvPr/>
        </p:nvSpPr>
        <p:spPr>
          <a:xfrm>
            <a:off x="2426605" y="5660775"/>
            <a:ext cx="1091937" cy="923330"/>
          </a:xfrm>
          <a:prstGeom prst="rect">
            <a:avLst/>
          </a:prstGeom>
          <a:noFill/>
          <a:ln w="19050">
            <a:solidFill>
              <a:schemeClr val="tx1"/>
            </a:solidFill>
          </a:ln>
        </p:spPr>
        <p:txBody>
          <a:bodyPr wrap="square" rtlCol="0">
            <a:spAutoFit/>
          </a:bodyPr>
          <a:lstStyle/>
          <a:p>
            <a:r>
              <a:rPr lang="en-GB" dirty="0" smtClean="0"/>
              <a:t>Riksbank</a:t>
            </a:r>
          </a:p>
          <a:p>
            <a:r>
              <a:rPr lang="en-GB" dirty="0" smtClean="0"/>
              <a:t>Corda notary</a:t>
            </a:r>
            <a:endParaRPr lang="en-GB" dirty="0"/>
          </a:p>
        </p:txBody>
      </p:sp>
      <p:sp>
        <p:nvSpPr>
          <p:cNvPr id="45" name="TextBox 44"/>
          <p:cNvSpPr txBox="1"/>
          <p:nvPr/>
        </p:nvSpPr>
        <p:spPr>
          <a:xfrm>
            <a:off x="2426607" y="3670091"/>
            <a:ext cx="1091937" cy="923330"/>
          </a:xfrm>
          <a:prstGeom prst="rect">
            <a:avLst/>
          </a:prstGeom>
          <a:solidFill>
            <a:schemeClr val="bg1"/>
          </a:solidFill>
          <a:ln w="19050">
            <a:solidFill>
              <a:schemeClr val="tx1"/>
            </a:solidFill>
          </a:ln>
        </p:spPr>
        <p:txBody>
          <a:bodyPr wrap="square" rtlCol="0">
            <a:spAutoFit/>
          </a:bodyPr>
          <a:lstStyle/>
          <a:p>
            <a:r>
              <a:rPr lang="en-GB" dirty="0" smtClean="0"/>
              <a:t>Token#2</a:t>
            </a:r>
          </a:p>
          <a:p>
            <a:r>
              <a:rPr lang="en-GB" dirty="0"/>
              <a:t>5</a:t>
            </a:r>
            <a:endParaRPr lang="en-GB" dirty="0" smtClean="0"/>
          </a:p>
          <a:p>
            <a:r>
              <a:rPr lang="en-GB" dirty="0" err="1" smtClean="0"/>
              <a:t>UserA</a:t>
            </a:r>
            <a:endParaRPr lang="en-GB" dirty="0"/>
          </a:p>
        </p:txBody>
      </p:sp>
      <p:sp>
        <p:nvSpPr>
          <p:cNvPr id="46" name="Right Arrow 45"/>
          <p:cNvSpPr/>
          <p:nvPr/>
        </p:nvSpPr>
        <p:spPr>
          <a:xfrm>
            <a:off x="3587696" y="2946802"/>
            <a:ext cx="1788626"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5445473" y="3670091"/>
            <a:ext cx="1091937" cy="923330"/>
          </a:xfrm>
          <a:prstGeom prst="rect">
            <a:avLst/>
          </a:prstGeom>
          <a:solidFill>
            <a:schemeClr val="bg1"/>
          </a:solidFill>
          <a:ln w="19050">
            <a:solidFill>
              <a:schemeClr val="tx1"/>
            </a:solidFill>
          </a:ln>
        </p:spPr>
        <p:txBody>
          <a:bodyPr wrap="square" rtlCol="0">
            <a:spAutoFit/>
          </a:bodyPr>
          <a:lstStyle/>
          <a:p>
            <a:r>
              <a:rPr lang="en-GB" dirty="0" smtClean="0"/>
              <a:t>Token#1</a:t>
            </a:r>
          </a:p>
          <a:p>
            <a:r>
              <a:rPr lang="en-GB" dirty="0"/>
              <a:t>5</a:t>
            </a:r>
            <a:endParaRPr lang="en-GB" dirty="0" smtClean="0"/>
          </a:p>
          <a:p>
            <a:r>
              <a:rPr lang="en-GB" dirty="0" err="1" smtClean="0"/>
              <a:t>UserC</a:t>
            </a:r>
            <a:endParaRPr lang="en-GB" dirty="0"/>
          </a:p>
        </p:txBody>
      </p:sp>
      <p:sp>
        <p:nvSpPr>
          <p:cNvPr id="49" name="TextBox 48"/>
          <p:cNvSpPr txBox="1"/>
          <p:nvPr/>
        </p:nvSpPr>
        <p:spPr>
          <a:xfrm>
            <a:off x="490027" y="4942432"/>
            <a:ext cx="2367385" cy="369332"/>
          </a:xfrm>
          <a:prstGeom prst="rect">
            <a:avLst/>
          </a:prstGeom>
          <a:noFill/>
        </p:spPr>
        <p:txBody>
          <a:bodyPr wrap="square" rtlCol="0">
            <a:spAutoFit/>
          </a:bodyPr>
          <a:lstStyle/>
          <a:p>
            <a:r>
              <a:rPr lang="en-GB" dirty="0" smtClean="0"/>
              <a:t>Mark Token#1 as used</a:t>
            </a:r>
            <a:endParaRPr lang="en-GB" dirty="0"/>
          </a:p>
        </p:txBody>
      </p:sp>
      <p:sp>
        <p:nvSpPr>
          <p:cNvPr id="50" name="Right Arrow 49"/>
          <p:cNvSpPr/>
          <p:nvPr/>
        </p:nvSpPr>
        <p:spPr>
          <a:xfrm rot="5400000">
            <a:off x="2562360" y="5034301"/>
            <a:ext cx="820429"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p:cNvSpPr txBox="1"/>
          <p:nvPr/>
        </p:nvSpPr>
        <p:spPr>
          <a:xfrm>
            <a:off x="3587695" y="5937774"/>
            <a:ext cx="2367385" cy="369332"/>
          </a:xfrm>
          <a:prstGeom prst="rect">
            <a:avLst/>
          </a:prstGeom>
          <a:noFill/>
        </p:spPr>
        <p:txBody>
          <a:bodyPr wrap="square" rtlCol="0">
            <a:spAutoFit/>
          </a:bodyPr>
          <a:lstStyle/>
          <a:p>
            <a:r>
              <a:rPr lang="en-GB" dirty="0" smtClean="0"/>
              <a:t>Used token: Token#1</a:t>
            </a:r>
            <a:endParaRPr lang="en-GB" dirty="0"/>
          </a:p>
        </p:txBody>
      </p:sp>
      <p:sp>
        <p:nvSpPr>
          <p:cNvPr id="5" name="Explosion 1 4"/>
          <p:cNvSpPr/>
          <p:nvPr/>
        </p:nvSpPr>
        <p:spPr>
          <a:xfrm>
            <a:off x="2438164" y="5571493"/>
            <a:ext cx="1149531" cy="1084043"/>
          </a:xfrm>
          <a:prstGeom prst="irregularSeal1">
            <a:avLst/>
          </a:prstGeom>
          <a:solidFill>
            <a:schemeClr val="accent2">
              <a:alpha val="5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p:cNvSpPr txBox="1"/>
          <p:nvPr/>
        </p:nvSpPr>
        <p:spPr>
          <a:xfrm>
            <a:off x="6640791" y="3947090"/>
            <a:ext cx="2797450" cy="369332"/>
          </a:xfrm>
          <a:prstGeom prst="rect">
            <a:avLst/>
          </a:prstGeom>
          <a:noFill/>
        </p:spPr>
        <p:txBody>
          <a:bodyPr wrap="square" rtlCol="0">
            <a:spAutoFit/>
          </a:bodyPr>
          <a:lstStyle/>
          <a:p>
            <a:r>
              <a:rPr lang="en-GB" dirty="0" smtClean="0"/>
              <a:t>Available token: Token#1</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4428" y="4230257"/>
            <a:ext cx="3216923" cy="26356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676" y="2464711"/>
            <a:ext cx="1248049" cy="1248049"/>
          </a:xfrm>
          <a:prstGeom prst="rect">
            <a:avLst/>
          </a:prstGeom>
        </p:spPr>
      </p:pic>
      <p:sp>
        <p:nvSpPr>
          <p:cNvPr id="20" name="Right Arrow 19"/>
          <p:cNvSpPr/>
          <p:nvPr/>
        </p:nvSpPr>
        <p:spPr>
          <a:xfrm>
            <a:off x="3583882" y="4178770"/>
            <a:ext cx="1788626"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1309536" y="3947090"/>
            <a:ext cx="1051733" cy="369332"/>
          </a:xfrm>
          <a:prstGeom prst="rect">
            <a:avLst/>
          </a:prstGeom>
          <a:noFill/>
        </p:spPr>
        <p:txBody>
          <a:bodyPr wrap="square" rtlCol="0">
            <a:spAutoFit/>
          </a:bodyPr>
          <a:lstStyle/>
          <a:p>
            <a:r>
              <a:rPr lang="en-GB" dirty="0" smtClean="0"/>
              <a:t>Timeout! </a:t>
            </a:r>
            <a:endParaRPr lang="en-GB" dirty="0"/>
          </a:p>
        </p:txBody>
      </p:sp>
      <p:sp>
        <p:nvSpPr>
          <p:cNvPr id="22" name="TextBox 21"/>
          <p:cNvSpPr txBox="1"/>
          <p:nvPr/>
        </p:nvSpPr>
        <p:spPr>
          <a:xfrm>
            <a:off x="4115322" y="4496994"/>
            <a:ext cx="733373" cy="369332"/>
          </a:xfrm>
          <a:prstGeom prst="rect">
            <a:avLst/>
          </a:prstGeom>
          <a:noFill/>
        </p:spPr>
        <p:txBody>
          <a:bodyPr wrap="square" rtlCol="0">
            <a:spAutoFit/>
          </a:bodyPr>
          <a:lstStyle/>
          <a:p>
            <a:r>
              <a:rPr lang="en-GB" dirty="0" smtClean="0"/>
              <a:t>Error! </a:t>
            </a:r>
            <a:endParaRPr lang="en-GB" dirty="0"/>
          </a:p>
        </p:txBody>
      </p:sp>
      <p:sp>
        <p:nvSpPr>
          <p:cNvPr id="3" name="Slide Number Placeholder 2"/>
          <p:cNvSpPr>
            <a:spLocks noGrp="1"/>
          </p:cNvSpPr>
          <p:nvPr>
            <p:ph type="sldNum" sz="quarter" idx="12"/>
          </p:nvPr>
        </p:nvSpPr>
        <p:spPr>
          <a:xfrm>
            <a:off x="0" y="6401542"/>
            <a:ext cx="995367" cy="365125"/>
          </a:xfrm>
        </p:spPr>
        <p:txBody>
          <a:bodyPr/>
          <a:lstStyle/>
          <a:p>
            <a:fld id="{CA5690A7-9BD4-4FE6-99BD-60038F9BBBDF}" type="slidenum">
              <a:rPr lang="en-GB" smtClean="0"/>
              <a:t>15</a:t>
            </a:fld>
            <a:endParaRPr lang="en-GB" dirty="0"/>
          </a:p>
        </p:txBody>
      </p:sp>
      <p:sp>
        <p:nvSpPr>
          <p:cNvPr id="24" name="TextBox 23"/>
          <p:cNvSpPr txBox="1"/>
          <p:nvPr/>
        </p:nvSpPr>
        <p:spPr>
          <a:xfrm>
            <a:off x="411518" y="2700221"/>
            <a:ext cx="841434" cy="369332"/>
          </a:xfrm>
          <a:prstGeom prst="rect">
            <a:avLst/>
          </a:prstGeom>
          <a:noFill/>
        </p:spPr>
        <p:txBody>
          <a:bodyPr wrap="square" rtlCol="0">
            <a:spAutoFit/>
          </a:bodyPr>
          <a:lstStyle/>
          <a:p>
            <a:r>
              <a:rPr lang="en-GB" dirty="0" err="1" smtClean="0"/>
              <a:t>UserC</a:t>
            </a:r>
            <a:endParaRPr lang="en-GB" dirty="0"/>
          </a:p>
        </p:txBody>
      </p:sp>
    </p:spTree>
    <p:extLst>
      <p:ext uri="{BB962C8B-B14F-4D97-AF65-F5344CB8AC3E}">
        <p14:creationId xmlns:p14="http://schemas.microsoft.com/office/powerpoint/2010/main" val="80818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5"/>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animBg="1"/>
      <p:bldP spid="45" grpId="0" animBg="1"/>
      <p:bldP spid="47" grpId="0" animBg="1"/>
      <p:bldP spid="49" grpId="0"/>
      <p:bldP spid="50" grpId="0" animBg="1"/>
      <p:bldP spid="51" grpId="0"/>
      <p:bldP spid="5" grpId="0" animBg="1"/>
      <p:bldP spid="5" grpId="1" animBg="1"/>
      <p:bldP spid="54" grpId="0"/>
      <p:bldP spid="20" grpId="0" animBg="1"/>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Evil PSP can lock tokens of other PSPs</a:t>
            </a:r>
            <a:endParaRPr lang="en-GB" dirty="0"/>
          </a:p>
        </p:txBody>
      </p:sp>
      <p:sp>
        <p:nvSpPr>
          <p:cNvPr id="38" name="Content Placeholder 2"/>
          <p:cNvSpPr>
            <a:spLocks noGrp="1"/>
          </p:cNvSpPr>
          <p:nvPr>
            <p:ph idx="1"/>
          </p:nvPr>
        </p:nvSpPr>
        <p:spPr>
          <a:xfrm>
            <a:off x="1178560" y="1758772"/>
            <a:ext cx="10027919" cy="866750"/>
          </a:xfrm>
        </p:spPr>
        <p:txBody>
          <a:bodyPr>
            <a:normAutofit/>
          </a:bodyPr>
          <a:lstStyle/>
          <a:p>
            <a:pPr marL="0" indent="0">
              <a:buNone/>
            </a:pPr>
            <a:r>
              <a:rPr lang="en-GB" sz="1800" dirty="0" smtClean="0"/>
              <a:t>As the evil PSP has the information about the tokens sent to others, the evil PSP can send those tokens to the non validating notary node to be marked as used.</a:t>
            </a:r>
            <a:endParaRPr lang="en-GB" dirty="0"/>
          </a:p>
        </p:txBody>
      </p:sp>
      <p:sp>
        <p:nvSpPr>
          <p:cNvPr id="39" name="TextBox 38"/>
          <p:cNvSpPr txBox="1"/>
          <p:nvPr/>
        </p:nvSpPr>
        <p:spPr>
          <a:xfrm>
            <a:off x="3115142" y="2625522"/>
            <a:ext cx="1091936" cy="923330"/>
          </a:xfrm>
          <a:prstGeom prst="rect">
            <a:avLst/>
          </a:prstGeom>
          <a:noFill/>
          <a:ln w="19050">
            <a:solidFill>
              <a:schemeClr val="tx1"/>
            </a:solidFill>
          </a:ln>
        </p:spPr>
        <p:txBody>
          <a:bodyPr wrap="square" rtlCol="0">
            <a:spAutoFit/>
          </a:bodyPr>
          <a:lstStyle/>
          <a:p>
            <a:r>
              <a:rPr lang="en-GB" dirty="0" err="1" smtClean="0"/>
              <a:t>EvilPSP</a:t>
            </a:r>
            <a:endParaRPr lang="en-GB" dirty="0" smtClean="0"/>
          </a:p>
          <a:p>
            <a:r>
              <a:rPr lang="en-GB" dirty="0" smtClean="0"/>
              <a:t>Corda node</a:t>
            </a:r>
            <a:endParaRPr lang="en-GB" dirty="0"/>
          </a:p>
        </p:txBody>
      </p:sp>
      <p:sp>
        <p:nvSpPr>
          <p:cNvPr id="40" name="TextBox 39"/>
          <p:cNvSpPr txBox="1"/>
          <p:nvPr/>
        </p:nvSpPr>
        <p:spPr>
          <a:xfrm>
            <a:off x="6134006" y="2638246"/>
            <a:ext cx="1091936" cy="923330"/>
          </a:xfrm>
          <a:prstGeom prst="rect">
            <a:avLst/>
          </a:prstGeom>
          <a:noFill/>
          <a:ln w="19050">
            <a:solidFill>
              <a:schemeClr val="tx1"/>
            </a:solidFill>
          </a:ln>
        </p:spPr>
        <p:txBody>
          <a:bodyPr wrap="square" rtlCol="0">
            <a:spAutoFit/>
          </a:bodyPr>
          <a:lstStyle/>
          <a:p>
            <a:r>
              <a:rPr lang="en-GB" dirty="0" smtClean="0"/>
              <a:t>PSP3</a:t>
            </a:r>
          </a:p>
          <a:p>
            <a:r>
              <a:rPr lang="en-GB" dirty="0" smtClean="0"/>
              <a:t>Corda node</a:t>
            </a:r>
            <a:endParaRPr lang="en-GB" dirty="0"/>
          </a:p>
        </p:txBody>
      </p:sp>
      <p:sp>
        <p:nvSpPr>
          <p:cNvPr id="42" name="TextBox 41"/>
          <p:cNvSpPr txBox="1"/>
          <p:nvPr/>
        </p:nvSpPr>
        <p:spPr>
          <a:xfrm>
            <a:off x="4314039" y="2602059"/>
            <a:ext cx="1788623" cy="369332"/>
          </a:xfrm>
          <a:prstGeom prst="rect">
            <a:avLst/>
          </a:prstGeom>
          <a:noFill/>
        </p:spPr>
        <p:txBody>
          <a:bodyPr wrap="square" rtlCol="0">
            <a:spAutoFit/>
          </a:bodyPr>
          <a:lstStyle/>
          <a:p>
            <a:r>
              <a:rPr lang="en-GB" dirty="0" err="1" smtClean="0"/>
              <a:t>UserA</a:t>
            </a:r>
            <a:r>
              <a:rPr lang="en-GB" dirty="0" smtClean="0"/>
              <a:t> =&gt; </a:t>
            </a:r>
            <a:r>
              <a:rPr lang="en-GB" dirty="0" err="1" smtClean="0"/>
              <a:t>UserC</a:t>
            </a:r>
            <a:endParaRPr lang="en-GB" dirty="0"/>
          </a:p>
        </p:txBody>
      </p:sp>
      <p:sp>
        <p:nvSpPr>
          <p:cNvPr id="44" name="TextBox 43"/>
          <p:cNvSpPr txBox="1"/>
          <p:nvPr/>
        </p:nvSpPr>
        <p:spPr>
          <a:xfrm>
            <a:off x="3115138" y="5685364"/>
            <a:ext cx="1091937" cy="923330"/>
          </a:xfrm>
          <a:prstGeom prst="rect">
            <a:avLst/>
          </a:prstGeom>
          <a:noFill/>
          <a:ln w="19050">
            <a:solidFill>
              <a:schemeClr val="tx1"/>
            </a:solidFill>
          </a:ln>
        </p:spPr>
        <p:txBody>
          <a:bodyPr wrap="square" rtlCol="0">
            <a:spAutoFit/>
          </a:bodyPr>
          <a:lstStyle/>
          <a:p>
            <a:r>
              <a:rPr lang="en-GB" dirty="0" smtClean="0"/>
              <a:t>Riksbank</a:t>
            </a:r>
          </a:p>
          <a:p>
            <a:r>
              <a:rPr lang="en-GB" dirty="0" smtClean="0"/>
              <a:t>Corda notary</a:t>
            </a:r>
            <a:endParaRPr lang="en-GB" dirty="0"/>
          </a:p>
        </p:txBody>
      </p:sp>
      <p:sp>
        <p:nvSpPr>
          <p:cNvPr id="45" name="TextBox 44"/>
          <p:cNvSpPr txBox="1"/>
          <p:nvPr/>
        </p:nvSpPr>
        <p:spPr>
          <a:xfrm>
            <a:off x="3115140" y="3694680"/>
            <a:ext cx="1091937" cy="923330"/>
          </a:xfrm>
          <a:prstGeom prst="rect">
            <a:avLst/>
          </a:prstGeom>
          <a:solidFill>
            <a:schemeClr val="bg1"/>
          </a:solidFill>
          <a:ln w="19050">
            <a:solidFill>
              <a:schemeClr val="tx1"/>
            </a:solidFill>
          </a:ln>
        </p:spPr>
        <p:txBody>
          <a:bodyPr wrap="square" rtlCol="0">
            <a:spAutoFit/>
          </a:bodyPr>
          <a:lstStyle/>
          <a:p>
            <a:r>
              <a:rPr lang="en-GB" dirty="0" smtClean="0"/>
              <a:t>Token#1</a:t>
            </a:r>
          </a:p>
          <a:p>
            <a:r>
              <a:rPr lang="en-GB" dirty="0"/>
              <a:t>5</a:t>
            </a:r>
            <a:endParaRPr lang="en-GB" dirty="0" smtClean="0"/>
          </a:p>
          <a:p>
            <a:r>
              <a:rPr lang="en-GB" dirty="0" err="1" smtClean="0"/>
              <a:t>UserA</a:t>
            </a:r>
            <a:endParaRPr lang="en-GB" dirty="0"/>
          </a:p>
        </p:txBody>
      </p:sp>
      <p:sp>
        <p:nvSpPr>
          <p:cNvPr id="46" name="Right Arrow 45"/>
          <p:cNvSpPr/>
          <p:nvPr/>
        </p:nvSpPr>
        <p:spPr>
          <a:xfrm>
            <a:off x="4276229" y="2971391"/>
            <a:ext cx="1788626"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6134006" y="3694680"/>
            <a:ext cx="1091937" cy="923330"/>
          </a:xfrm>
          <a:prstGeom prst="rect">
            <a:avLst/>
          </a:prstGeom>
          <a:solidFill>
            <a:schemeClr val="bg1"/>
          </a:solidFill>
          <a:ln w="19050">
            <a:solidFill>
              <a:schemeClr val="tx1"/>
            </a:solidFill>
          </a:ln>
        </p:spPr>
        <p:txBody>
          <a:bodyPr wrap="square" rtlCol="0">
            <a:spAutoFit/>
          </a:bodyPr>
          <a:lstStyle/>
          <a:p>
            <a:r>
              <a:rPr lang="en-GB" dirty="0" smtClean="0"/>
              <a:t>Token#2</a:t>
            </a:r>
          </a:p>
          <a:p>
            <a:r>
              <a:rPr lang="en-GB" dirty="0"/>
              <a:t>5</a:t>
            </a:r>
            <a:endParaRPr lang="en-GB" dirty="0" smtClean="0"/>
          </a:p>
          <a:p>
            <a:r>
              <a:rPr lang="en-GB" dirty="0" err="1" smtClean="0"/>
              <a:t>UserC</a:t>
            </a:r>
            <a:endParaRPr lang="en-GB" dirty="0"/>
          </a:p>
        </p:txBody>
      </p:sp>
      <p:sp>
        <p:nvSpPr>
          <p:cNvPr id="49" name="TextBox 48"/>
          <p:cNvSpPr txBox="1"/>
          <p:nvPr/>
        </p:nvSpPr>
        <p:spPr>
          <a:xfrm>
            <a:off x="5496281" y="5008440"/>
            <a:ext cx="2367385" cy="369332"/>
          </a:xfrm>
          <a:prstGeom prst="rect">
            <a:avLst/>
          </a:prstGeom>
          <a:noFill/>
        </p:spPr>
        <p:txBody>
          <a:bodyPr wrap="square" rtlCol="0">
            <a:spAutoFit/>
          </a:bodyPr>
          <a:lstStyle/>
          <a:p>
            <a:r>
              <a:rPr lang="en-GB" dirty="0" smtClean="0"/>
              <a:t>Mark Token#1 as used</a:t>
            </a:r>
            <a:endParaRPr lang="en-GB" dirty="0"/>
          </a:p>
        </p:txBody>
      </p:sp>
      <p:sp>
        <p:nvSpPr>
          <p:cNvPr id="50" name="Right Arrow 49"/>
          <p:cNvSpPr/>
          <p:nvPr/>
        </p:nvSpPr>
        <p:spPr>
          <a:xfrm rot="5400000">
            <a:off x="3250893" y="5058890"/>
            <a:ext cx="820429"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p:cNvSpPr txBox="1"/>
          <p:nvPr/>
        </p:nvSpPr>
        <p:spPr>
          <a:xfrm>
            <a:off x="4177034" y="5758913"/>
            <a:ext cx="2367385" cy="369332"/>
          </a:xfrm>
          <a:prstGeom prst="rect">
            <a:avLst/>
          </a:prstGeom>
          <a:noFill/>
        </p:spPr>
        <p:txBody>
          <a:bodyPr wrap="square" rtlCol="0">
            <a:spAutoFit/>
          </a:bodyPr>
          <a:lstStyle/>
          <a:p>
            <a:r>
              <a:rPr lang="en-GB" dirty="0" smtClean="0"/>
              <a:t>Used token: Token#1</a:t>
            </a:r>
            <a:endParaRPr lang="en-GB" dirty="0"/>
          </a:p>
        </p:txBody>
      </p:sp>
      <p:sp>
        <p:nvSpPr>
          <p:cNvPr id="54" name="TextBox 53"/>
          <p:cNvSpPr txBox="1"/>
          <p:nvPr/>
        </p:nvSpPr>
        <p:spPr>
          <a:xfrm>
            <a:off x="7329324" y="3971679"/>
            <a:ext cx="2797450" cy="369332"/>
          </a:xfrm>
          <a:prstGeom prst="rect">
            <a:avLst/>
          </a:prstGeom>
          <a:noFill/>
        </p:spPr>
        <p:txBody>
          <a:bodyPr wrap="square" rtlCol="0">
            <a:spAutoFit/>
          </a:bodyPr>
          <a:lstStyle/>
          <a:p>
            <a:r>
              <a:rPr lang="en-GB" dirty="0" smtClean="0"/>
              <a:t>Available token: Token#2</a:t>
            </a:r>
            <a:endParaRPr lang="en-GB" dirty="0"/>
          </a:p>
        </p:txBody>
      </p:sp>
      <p:sp>
        <p:nvSpPr>
          <p:cNvPr id="20" name="Right Arrow 19"/>
          <p:cNvSpPr/>
          <p:nvPr/>
        </p:nvSpPr>
        <p:spPr>
          <a:xfrm>
            <a:off x="4272415" y="4041182"/>
            <a:ext cx="1788626"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1178560" y="5008440"/>
            <a:ext cx="2367385" cy="369332"/>
          </a:xfrm>
          <a:prstGeom prst="rect">
            <a:avLst/>
          </a:prstGeom>
          <a:noFill/>
        </p:spPr>
        <p:txBody>
          <a:bodyPr wrap="square" rtlCol="0">
            <a:spAutoFit/>
          </a:bodyPr>
          <a:lstStyle/>
          <a:p>
            <a:r>
              <a:rPr lang="en-GB" dirty="0" smtClean="0"/>
              <a:t>Mark Token#2 as used</a:t>
            </a:r>
            <a:endParaRPr lang="en-GB" dirty="0"/>
          </a:p>
        </p:txBody>
      </p:sp>
      <p:sp>
        <p:nvSpPr>
          <p:cNvPr id="24" name="TextBox 23"/>
          <p:cNvSpPr txBox="1"/>
          <p:nvPr/>
        </p:nvSpPr>
        <p:spPr>
          <a:xfrm>
            <a:off x="4177033" y="6105416"/>
            <a:ext cx="2367385" cy="369332"/>
          </a:xfrm>
          <a:prstGeom prst="rect">
            <a:avLst/>
          </a:prstGeom>
          <a:noFill/>
        </p:spPr>
        <p:txBody>
          <a:bodyPr wrap="square" rtlCol="0">
            <a:spAutoFit/>
          </a:bodyPr>
          <a:lstStyle/>
          <a:p>
            <a:r>
              <a:rPr lang="en-GB" dirty="0" smtClean="0"/>
              <a:t>Used token: Token#2</a:t>
            </a:r>
            <a:endParaRPr lang="en-GB" dirty="0"/>
          </a:p>
        </p:txBody>
      </p:sp>
      <p:sp>
        <p:nvSpPr>
          <p:cNvPr id="25" name="Right Arrow 24"/>
          <p:cNvSpPr/>
          <p:nvPr/>
        </p:nvSpPr>
        <p:spPr>
          <a:xfrm rot="8997566">
            <a:off x="4140403" y="5053565"/>
            <a:ext cx="2086479"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7366269" y="5624307"/>
            <a:ext cx="4825731" cy="1200329"/>
          </a:xfrm>
          <a:prstGeom prst="rect">
            <a:avLst/>
          </a:prstGeom>
        </p:spPr>
        <p:txBody>
          <a:bodyPr wrap="square">
            <a:spAutoFit/>
          </a:bodyPr>
          <a:lstStyle/>
          <a:p>
            <a:r>
              <a:rPr lang="sv-SE" dirty="0"/>
              <a:t>ing.com</a:t>
            </a:r>
            <a:r>
              <a:rPr lang="en-GB" dirty="0" smtClean="0"/>
              <a:t/>
            </a:r>
            <a:br>
              <a:rPr lang="en-GB" dirty="0" smtClean="0"/>
            </a:br>
            <a:r>
              <a:rPr lang="en-GB" dirty="0" smtClean="0"/>
              <a:t>https</a:t>
            </a:r>
            <a:r>
              <a:rPr lang="en-GB" dirty="0"/>
              <a:t>://www.ingwb.com/media/3024436/solutions-for-the-corda-security-and-privacy-trade-off_-whitepaper.pdf</a:t>
            </a:r>
          </a:p>
        </p:txBody>
      </p:sp>
      <p:sp>
        <p:nvSpPr>
          <p:cNvPr id="4" name="Slide Number Placeholder 3"/>
          <p:cNvSpPr>
            <a:spLocks noGrp="1"/>
          </p:cNvSpPr>
          <p:nvPr>
            <p:ph type="sldNum" sz="quarter" idx="12"/>
          </p:nvPr>
        </p:nvSpPr>
        <p:spPr>
          <a:xfrm>
            <a:off x="0" y="6426131"/>
            <a:ext cx="995367" cy="365125"/>
          </a:xfrm>
        </p:spPr>
        <p:txBody>
          <a:bodyPr/>
          <a:lstStyle/>
          <a:p>
            <a:fld id="{CA5690A7-9BD4-4FE6-99BD-60038F9BBBDF}" type="slidenum">
              <a:rPr lang="en-GB" smtClean="0"/>
              <a:t>16</a:t>
            </a:fld>
            <a:endParaRPr lang="en-GB" dirty="0"/>
          </a:p>
        </p:txBody>
      </p:sp>
    </p:spTree>
    <p:extLst>
      <p:ext uri="{BB962C8B-B14F-4D97-AF65-F5344CB8AC3E}">
        <p14:creationId xmlns:p14="http://schemas.microsoft.com/office/powerpoint/2010/main" val="118253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7" grpId="0" animBg="1"/>
      <p:bldP spid="49" grpId="0"/>
      <p:bldP spid="50" grpId="0" animBg="1"/>
      <p:bldP spid="51" grpId="0"/>
      <p:bldP spid="54" grpId="0"/>
      <p:bldP spid="20" grpId="0" animBg="1"/>
      <p:bldP spid="23" grpId="0"/>
      <p:bldP spid="24" grpId="0"/>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443042" y="3195984"/>
            <a:ext cx="2330253" cy="646331"/>
          </a:xfrm>
          <a:prstGeom prst="rect">
            <a:avLst/>
          </a:prstGeom>
          <a:noFill/>
          <a:ln w="19050">
            <a:noFill/>
          </a:ln>
        </p:spPr>
        <p:txBody>
          <a:bodyPr wrap="none" rtlCol="0">
            <a:spAutoFit/>
          </a:bodyPr>
          <a:lstStyle/>
          <a:p>
            <a:r>
              <a:rPr lang="en-GB" dirty="0" smtClean="0"/>
              <a:t>3500000 not available!</a:t>
            </a:r>
          </a:p>
          <a:p>
            <a:r>
              <a:rPr lang="en-GB" dirty="0" smtClean="0"/>
              <a:t>Try Again!</a:t>
            </a:r>
          </a:p>
        </p:txBody>
      </p:sp>
      <p:sp>
        <p:nvSpPr>
          <p:cNvPr id="8" name="TextBox 7"/>
          <p:cNvSpPr txBox="1"/>
          <p:nvPr/>
        </p:nvSpPr>
        <p:spPr>
          <a:xfrm>
            <a:off x="1443042" y="4191557"/>
            <a:ext cx="7438200" cy="2308324"/>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r>
              <a:rPr lang="sv-SE" b="1" dirty="0" smtClean="0"/>
              <a:t>PSP1 Corda</a:t>
            </a:r>
            <a:endParaRPr lang="sv-SE" dirty="0" smtClean="0"/>
          </a:p>
          <a:p>
            <a:endParaRPr lang="sv-SE" dirty="0"/>
          </a:p>
          <a:p>
            <a:endParaRPr lang="sv-SE" dirty="0" smtClean="0"/>
          </a:p>
          <a:p>
            <a:endParaRPr lang="sv-SE" dirty="0"/>
          </a:p>
          <a:p>
            <a:endParaRPr lang="sv-SE" dirty="0" smtClean="0"/>
          </a:p>
          <a:p>
            <a:endParaRPr lang="sv-SE" dirty="0"/>
          </a:p>
          <a:p>
            <a:endParaRPr lang="sv-SE" dirty="0" smtClean="0"/>
          </a:p>
          <a:p>
            <a:endParaRPr lang="sv-SE" dirty="0" smtClean="0"/>
          </a:p>
        </p:txBody>
      </p:sp>
      <p:sp>
        <p:nvSpPr>
          <p:cNvPr id="2" name="Title 1"/>
          <p:cNvSpPr>
            <a:spLocks noGrp="1"/>
          </p:cNvSpPr>
          <p:nvPr>
            <p:ph type="title"/>
          </p:nvPr>
        </p:nvSpPr>
        <p:spPr/>
        <p:txBody>
          <a:bodyPr/>
          <a:lstStyle/>
          <a:p>
            <a:r>
              <a:rPr lang="en-GB" dirty="0" smtClean="0"/>
              <a:t>And an ending note on token selection</a:t>
            </a:r>
            <a:endParaRPr lang="sv-SE"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28502" y="2482277"/>
            <a:ext cx="600002" cy="533908"/>
          </a:xfrm>
          <a:prstGeom prst="rect">
            <a:avLst/>
          </a:prstGeom>
          <a:ln>
            <a:noFill/>
          </a:ln>
        </p:spPr>
      </p:pic>
      <p:sp>
        <p:nvSpPr>
          <p:cNvPr id="5" name="TextBox 4"/>
          <p:cNvSpPr txBox="1"/>
          <p:nvPr/>
        </p:nvSpPr>
        <p:spPr>
          <a:xfrm>
            <a:off x="4572806" y="4592772"/>
            <a:ext cx="1138947" cy="1200329"/>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r>
              <a:rPr lang="sv-SE" b="1" dirty="0" smtClean="0"/>
              <a:t>Token#3</a:t>
            </a:r>
            <a:endParaRPr lang="sv-SE" dirty="0" smtClean="0"/>
          </a:p>
          <a:p>
            <a:r>
              <a:rPr lang="sv-SE" dirty="0" smtClean="0"/>
              <a:t>1000000</a:t>
            </a:r>
          </a:p>
          <a:p>
            <a:r>
              <a:rPr lang="sv-SE" dirty="0" err="1" smtClean="0"/>
              <a:t>Owner</a:t>
            </a:r>
            <a:r>
              <a:rPr lang="sv-SE" dirty="0" smtClean="0"/>
              <a:t>:</a:t>
            </a:r>
          </a:p>
          <a:p>
            <a:r>
              <a:rPr lang="sv-SE" dirty="0" smtClean="0"/>
              <a:t>PSP1</a:t>
            </a:r>
          </a:p>
        </p:txBody>
      </p:sp>
      <p:sp>
        <p:nvSpPr>
          <p:cNvPr id="6" name="TextBox 5"/>
          <p:cNvSpPr txBox="1"/>
          <p:nvPr/>
        </p:nvSpPr>
        <p:spPr>
          <a:xfrm>
            <a:off x="3234048" y="4592772"/>
            <a:ext cx="1138947" cy="1200329"/>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r>
              <a:rPr lang="sv-SE" b="1" dirty="0" smtClean="0"/>
              <a:t>Token#2</a:t>
            </a:r>
            <a:endParaRPr lang="sv-SE" dirty="0" smtClean="0"/>
          </a:p>
          <a:p>
            <a:r>
              <a:rPr lang="sv-SE" dirty="0" smtClean="0"/>
              <a:t>1000000</a:t>
            </a:r>
          </a:p>
          <a:p>
            <a:r>
              <a:rPr lang="sv-SE" dirty="0" err="1" smtClean="0"/>
              <a:t>Owner</a:t>
            </a:r>
            <a:r>
              <a:rPr lang="sv-SE" dirty="0" smtClean="0"/>
              <a:t>:</a:t>
            </a:r>
          </a:p>
          <a:p>
            <a:r>
              <a:rPr lang="sv-SE" dirty="0" smtClean="0"/>
              <a:t>PSP1</a:t>
            </a:r>
          </a:p>
        </p:txBody>
      </p:sp>
      <p:sp>
        <p:nvSpPr>
          <p:cNvPr id="7" name="TextBox 6"/>
          <p:cNvSpPr txBox="1"/>
          <p:nvPr/>
        </p:nvSpPr>
        <p:spPr>
          <a:xfrm>
            <a:off x="1895290" y="4592772"/>
            <a:ext cx="1138947" cy="1200329"/>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r>
              <a:rPr lang="sv-SE" b="1" dirty="0" smtClean="0"/>
              <a:t>Token#1</a:t>
            </a:r>
            <a:endParaRPr lang="sv-SE" dirty="0" smtClean="0"/>
          </a:p>
          <a:p>
            <a:r>
              <a:rPr lang="sv-SE" dirty="0" smtClean="0"/>
              <a:t>2000000</a:t>
            </a:r>
          </a:p>
          <a:p>
            <a:r>
              <a:rPr lang="sv-SE" dirty="0" err="1" smtClean="0"/>
              <a:t>Owner</a:t>
            </a:r>
            <a:r>
              <a:rPr lang="sv-SE" dirty="0" smtClean="0"/>
              <a:t>:</a:t>
            </a:r>
          </a:p>
          <a:p>
            <a:r>
              <a:rPr lang="sv-SE" dirty="0" smtClean="0"/>
              <a:t>PSP1</a:t>
            </a:r>
          </a:p>
        </p:txBody>
      </p:sp>
      <p:sp>
        <p:nvSpPr>
          <p:cNvPr id="9" name="TextBox 8"/>
          <p:cNvSpPr txBox="1"/>
          <p:nvPr/>
        </p:nvSpPr>
        <p:spPr>
          <a:xfrm>
            <a:off x="4467126" y="2112945"/>
            <a:ext cx="1263487" cy="369332"/>
          </a:xfrm>
          <a:prstGeom prst="rect">
            <a:avLst/>
          </a:prstGeom>
          <a:noFill/>
        </p:spPr>
        <p:txBody>
          <a:bodyPr wrap="none" rtlCol="0">
            <a:spAutoFit/>
          </a:bodyPr>
          <a:lstStyle/>
          <a:p>
            <a:r>
              <a:rPr lang="sv-SE" dirty="0" smtClean="0"/>
              <a:t>PSP1 </a:t>
            </a:r>
            <a:r>
              <a:rPr lang="sv-SE" dirty="0" err="1" smtClean="0"/>
              <a:t>UserA</a:t>
            </a:r>
            <a:endParaRPr lang="sv-SE" dirty="0"/>
          </a:p>
        </p:txBody>
      </p:sp>
      <p:sp>
        <p:nvSpPr>
          <p:cNvPr id="13" name="TextBox 12"/>
          <p:cNvSpPr txBox="1"/>
          <p:nvPr/>
        </p:nvSpPr>
        <p:spPr>
          <a:xfrm>
            <a:off x="5911564" y="4592772"/>
            <a:ext cx="1138947" cy="1200329"/>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r>
              <a:rPr lang="sv-SE" b="1" dirty="0" smtClean="0"/>
              <a:t>Token#4</a:t>
            </a:r>
            <a:endParaRPr lang="sv-SE" dirty="0" smtClean="0"/>
          </a:p>
          <a:p>
            <a:r>
              <a:rPr lang="sv-SE" dirty="0" smtClean="0"/>
              <a:t>999950</a:t>
            </a:r>
          </a:p>
          <a:p>
            <a:r>
              <a:rPr lang="sv-SE" dirty="0" err="1" smtClean="0"/>
              <a:t>Owner</a:t>
            </a:r>
            <a:r>
              <a:rPr lang="sv-SE" dirty="0" smtClean="0"/>
              <a:t>:</a:t>
            </a:r>
          </a:p>
          <a:p>
            <a:r>
              <a:rPr lang="sv-SE" dirty="0" smtClean="0"/>
              <a:t>PSP1</a:t>
            </a:r>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67840" y="2480144"/>
            <a:ext cx="600002" cy="533908"/>
          </a:xfrm>
          <a:prstGeom prst="rect">
            <a:avLst/>
          </a:prstGeom>
          <a:ln>
            <a:noFill/>
          </a:ln>
        </p:spPr>
      </p:pic>
      <p:sp>
        <p:nvSpPr>
          <p:cNvPr id="12" name="TextBox 11"/>
          <p:cNvSpPr txBox="1"/>
          <p:nvPr/>
        </p:nvSpPr>
        <p:spPr>
          <a:xfrm>
            <a:off x="1806464" y="2110812"/>
            <a:ext cx="1311578" cy="369332"/>
          </a:xfrm>
          <a:prstGeom prst="rect">
            <a:avLst/>
          </a:prstGeom>
          <a:noFill/>
        </p:spPr>
        <p:txBody>
          <a:bodyPr wrap="none" rtlCol="0">
            <a:spAutoFit/>
          </a:bodyPr>
          <a:lstStyle/>
          <a:p>
            <a:r>
              <a:rPr lang="sv-SE" dirty="0" smtClean="0"/>
              <a:t>PSP1 </a:t>
            </a:r>
            <a:r>
              <a:rPr lang="sv-SE" dirty="0" err="1" smtClean="0"/>
              <a:t>Admin</a:t>
            </a:r>
            <a:endParaRPr lang="sv-SE" dirty="0"/>
          </a:p>
        </p:txBody>
      </p:sp>
      <p:sp>
        <p:nvSpPr>
          <p:cNvPr id="15" name="TextBox 14"/>
          <p:cNvSpPr txBox="1"/>
          <p:nvPr/>
        </p:nvSpPr>
        <p:spPr>
          <a:xfrm>
            <a:off x="7250322" y="4592772"/>
            <a:ext cx="1138947" cy="1200329"/>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r>
              <a:rPr lang="sv-SE" b="1" dirty="0" smtClean="0"/>
              <a:t>Token#5</a:t>
            </a:r>
            <a:endParaRPr lang="sv-SE" dirty="0" smtClean="0"/>
          </a:p>
          <a:p>
            <a:r>
              <a:rPr lang="sv-SE" dirty="0" smtClean="0"/>
              <a:t>50</a:t>
            </a:r>
          </a:p>
          <a:p>
            <a:r>
              <a:rPr lang="sv-SE" dirty="0" err="1" smtClean="0"/>
              <a:t>Owner</a:t>
            </a:r>
            <a:r>
              <a:rPr lang="sv-SE" dirty="0" smtClean="0"/>
              <a:t>:</a:t>
            </a:r>
          </a:p>
          <a:p>
            <a:r>
              <a:rPr lang="sv-SE" dirty="0" err="1" smtClean="0"/>
              <a:t>UserA</a:t>
            </a:r>
            <a:endParaRPr lang="sv-SE" dirty="0" smtClean="0"/>
          </a:p>
        </p:txBody>
      </p:sp>
      <p:sp>
        <p:nvSpPr>
          <p:cNvPr id="17" name="TextBox 16"/>
          <p:cNvSpPr txBox="1"/>
          <p:nvPr/>
        </p:nvSpPr>
        <p:spPr>
          <a:xfrm>
            <a:off x="1541237" y="3473048"/>
            <a:ext cx="1830116" cy="369332"/>
          </a:xfrm>
          <a:prstGeom prst="rect">
            <a:avLst/>
          </a:prstGeom>
          <a:noFill/>
          <a:ln w="19050">
            <a:noFill/>
          </a:ln>
        </p:spPr>
        <p:txBody>
          <a:bodyPr wrap="none" rtlCol="0">
            <a:spAutoFit/>
          </a:bodyPr>
          <a:lstStyle/>
          <a:p>
            <a:r>
              <a:rPr lang="en-GB" dirty="0" smtClean="0"/>
              <a:t>Redeem 3500000</a:t>
            </a:r>
          </a:p>
        </p:txBody>
      </p:sp>
      <p:sp>
        <p:nvSpPr>
          <p:cNvPr id="19" name="TextBox 18"/>
          <p:cNvSpPr txBox="1"/>
          <p:nvPr/>
        </p:nvSpPr>
        <p:spPr>
          <a:xfrm>
            <a:off x="4398965" y="3472983"/>
            <a:ext cx="1399807" cy="369332"/>
          </a:xfrm>
          <a:prstGeom prst="rect">
            <a:avLst/>
          </a:prstGeom>
          <a:noFill/>
          <a:ln w="19050">
            <a:noFill/>
          </a:ln>
        </p:spPr>
        <p:txBody>
          <a:bodyPr wrap="none" rtlCol="0">
            <a:spAutoFit/>
          </a:bodyPr>
          <a:lstStyle/>
          <a:p>
            <a:r>
              <a:rPr lang="en-GB" dirty="0" smtClean="0"/>
              <a:t>Withdraw 50</a:t>
            </a:r>
          </a:p>
        </p:txBody>
      </p:sp>
      <p:pic>
        <p:nvPicPr>
          <p:cNvPr id="20" name="Picture 1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25469" y="5156934"/>
            <a:ext cx="406070" cy="592667"/>
          </a:xfrm>
          <a:prstGeom prst="rect">
            <a:avLst/>
          </a:prstGeom>
        </p:spPr>
      </p:pic>
      <p:sp>
        <p:nvSpPr>
          <p:cNvPr id="21" name="Multiply 20"/>
          <p:cNvSpPr/>
          <p:nvPr/>
        </p:nvSpPr>
        <p:spPr>
          <a:xfrm>
            <a:off x="3942080" y="4021910"/>
            <a:ext cx="2392123" cy="2342051"/>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4690743" y="3472983"/>
            <a:ext cx="816249" cy="369332"/>
          </a:xfrm>
          <a:prstGeom prst="rect">
            <a:avLst/>
          </a:prstGeom>
          <a:noFill/>
          <a:ln w="19050">
            <a:noFill/>
          </a:ln>
        </p:spPr>
        <p:txBody>
          <a:bodyPr wrap="none" rtlCol="0">
            <a:spAutoFit/>
          </a:bodyPr>
          <a:lstStyle/>
          <a:p>
            <a:r>
              <a:rPr lang="en-GB" dirty="0" smtClean="0"/>
              <a:t>Got 50</a:t>
            </a:r>
          </a:p>
        </p:txBody>
      </p:sp>
      <p:sp>
        <p:nvSpPr>
          <p:cNvPr id="3" name="Slide Number Placeholder 2"/>
          <p:cNvSpPr>
            <a:spLocks noGrp="1"/>
          </p:cNvSpPr>
          <p:nvPr>
            <p:ph type="sldNum" sz="quarter" idx="12"/>
          </p:nvPr>
        </p:nvSpPr>
        <p:spPr>
          <a:xfrm>
            <a:off x="0" y="6363961"/>
            <a:ext cx="995367" cy="365125"/>
          </a:xfrm>
        </p:spPr>
        <p:txBody>
          <a:bodyPr/>
          <a:lstStyle/>
          <a:p>
            <a:fld id="{CA5690A7-9BD4-4FE6-99BD-60038F9BBBDF}" type="slidenum">
              <a:rPr lang="en-GB" smtClean="0"/>
              <a:t>17</a:t>
            </a:fld>
            <a:endParaRPr lang="en-GB" dirty="0"/>
          </a:p>
        </p:txBody>
      </p:sp>
    </p:spTree>
    <p:extLst>
      <p:ext uri="{BB962C8B-B14F-4D97-AF65-F5344CB8AC3E}">
        <p14:creationId xmlns:p14="http://schemas.microsoft.com/office/powerpoint/2010/main" val="88366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1" presetClass="exit" presetSubtype="0" fill="hold" grpId="1" nodeType="withEffect">
                                  <p:stCondLst>
                                    <p:cond delay="0"/>
                                  </p:stCondLst>
                                  <p:childTnLst>
                                    <p:set>
                                      <p:cBhvr>
                                        <p:cTn id="31" dur="1" fill="hold">
                                          <p:stCondLst>
                                            <p:cond delay="0"/>
                                          </p:stCondLst>
                                        </p:cTn>
                                        <p:tgtEl>
                                          <p:spTgt spid="19"/>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animBg="1"/>
      <p:bldP spid="15" grpId="0" animBg="1"/>
      <p:bldP spid="17" grpId="0"/>
      <p:bldP spid="17" grpId="1"/>
      <p:bldP spid="19" grpId="0"/>
      <p:bldP spid="19" grpId="1"/>
      <p:bldP spid="21" grpId="0" animBg="1"/>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21170" y="3398607"/>
            <a:ext cx="9101335" cy="3375171"/>
          </a:xfrm>
          <a:prstGeom prst="rect">
            <a:avLst/>
          </a:prstGeom>
          <a:pattFill prst="pct5">
            <a:fgClr>
              <a:srgbClr val="FF0000"/>
            </a:fgClr>
            <a:bgClr>
              <a:schemeClr val="bg1"/>
            </a:bgClr>
          </a:patt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err="1" smtClean="0"/>
              <a:t>Backchain</a:t>
            </a:r>
            <a:r>
              <a:rPr lang="en-GB" dirty="0" smtClean="0"/>
              <a:t> and privacy</a:t>
            </a:r>
            <a:endParaRPr lang="sv-SE" dirty="0"/>
          </a:p>
        </p:txBody>
      </p:sp>
      <p:cxnSp>
        <p:nvCxnSpPr>
          <p:cNvPr id="24" name="Straight Connector 23"/>
          <p:cNvCxnSpPr/>
          <p:nvPr/>
        </p:nvCxnSpPr>
        <p:spPr>
          <a:xfrm>
            <a:off x="1745523" y="3713524"/>
            <a:ext cx="167021" cy="1870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020924" y="3713524"/>
            <a:ext cx="77868" cy="164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858641" y="4033220"/>
            <a:ext cx="68338" cy="2366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035994" y="3968568"/>
            <a:ext cx="2532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020924" y="4049907"/>
            <a:ext cx="116622" cy="1016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648074" y="3988167"/>
            <a:ext cx="210567" cy="75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74992" y="3608116"/>
            <a:ext cx="1404744" cy="646331"/>
          </a:xfrm>
          <a:prstGeom prst="rect">
            <a:avLst/>
          </a:prstGeom>
          <a:noFill/>
        </p:spPr>
        <p:txBody>
          <a:bodyPr wrap="none" rtlCol="0">
            <a:spAutoFit/>
          </a:bodyPr>
          <a:lstStyle/>
          <a:p>
            <a:r>
              <a:rPr lang="en-GB" dirty="0" smtClean="0"/>
              <a:t>Transactions</a:t>
            </a:r>
          </a:p>
          <a:p>
            <a:r>
              <a:rPr lang="en-GB" dirty="0" smtClean="0"/>
              <a:t>And tokens</a:t>
            </a:r>
            <a:endParaRPr lang="en-GB" dirty="0"/>
          </a:p>
        </p:txBody>
      </p:sp>
      <p:sp>
        <p:nvSpPr>
          <p:cNvPr id="31" name="TextBox 30"/>
          <p:cNvSpPr txBox="1"/>
          <p:nvPr/>
        </p:nvSpPr>
        <p:spPr>
          <a:xfrm>
            <a:off x="3296678" y="3476498"/>
            <a:ext cx="2227821" cy="1477328"/>
          </a:xfrm>
          <a:prstGeom prst="rect">
            <a:avLst/>
          </a:prstGeom>
          <a:noFill/>
          <a:ln w="19050">
            <a:solidFill>
              <a:schemeClr val="tx1"/>
            </a:solidFill>
          </a:ln>
        </p:spPr>
        <p:txBody>
          <a:bodyPr wrap="square" rtlCol="0">
            <a:spAutoFit/>
          </a:bodyPr>
          <a:lstStyle/>
          <a:p>
            <a:r>
              <a:rPr lang="en-GB" dirty="0" smtClean="0"/>
              <a:t>Token#: </a:t>
            </a:r>
            <a:r>
              <a:rPr lang="en-GB" dirty="0" smtClean="0">
                <a:solidFill>
                  <a:srgbClr val="00B050"/>
                </a:solidFill>
              </a:rPr>
              <a:t>1</a:t>
            </a:r>
            <a:r>
              <a:rPr lang="en-GB" dirty="0" smtClean="0"/>
              <a:t>[0]</a:t>
            </a:r>
          </a:p>
          <a:p>
            <a:r>
              <a:rPr lang="en-GB" dirty="0" smtClean="0"/>
              <a:t>Amount: </a:t>
            </a:r>
            <a:r>
              <a:rPr lang="en-GB" dirty="0" smtClean="0">
                <a:solidFill>
                  <a:srgbClr val="C00000"/>
                </a:solidFill>
              </a:rPr>
              <a:t>1000</a:t>
            </a:r>
          </a:p>
          <a:p>
            <a:r>
              <a:rPr lang="en-GB" dirty="0" smtClean="0"/>
              <a:t>Owner: PSP1</a:t>
            </a:r>
          </a:p>
          <a:p>
            <a:r>
              <a:rPr lang="en-GB" dirty="0" smtClean="0"/>
              <a:t>Sign: Riksbank</a:t>
            </a:r>
          </a:p>
          <a:p>
            <a:r>
              <a:rPr lang="en-GB" dirty="0" smtClean="0"/>
              <a:t>Reference: None</a:t>
            </a:r>
            <a:endParaRPr lang="en-GB" dirty="0"/>
          </a:p>
        </p:txBody>
      </p:sp>
      <p:sp>
        <p:nvSpPr>
          <p:cNvPr id="32" name="Right Arrow 31"/>
          <p:cNvSpPr/>
          <p:nvPr/>
        </p:nvSpPr>
        <p:spPr>
          <a:xfrm>
            <a:off x="2586251" y="3798960"/>
            <a:ext cx="659156"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2586251" y="4029285"/>
            <a:ext cx="618567" cy="369332"/>
          </a:xfrm>
          <a:prstGeom prst="rect">
            <a:avLst/>
          </a:prstGeom>
          <a:noFill/>
        </p:spPr>
        <p:txBody>
          <a:bodyPr wrap="none" rtlCol="0">
            <a:spAutoFit/>
          </a:bodyPr>
          <a:lstStyle/>
          <a:p>
            <a:r>
              <a:rPr lang="en-GB" dirty="0" err="1" smtClean="0"/>
              <a:t>Tx</a:t>
            </a:r>
            <a:r>
              <a:rPr lang="en-GB" dirty="0" smtClean="0"/>
              <a:t>: </a:t>
            </a:r>
            <a:r>
              <a:rPr lang="en-GB" dirty="0" smtClean="0">
                <a:solidFill>
                  <a:srgbClr val="00B050"/>
                </a:solidFill>
              </a:rPr>
              <a:t>1</a:t>
            </a:r>
            <a:endParaRPr lang="en-GB" dirty="0">
              <a:solidFill>
                <a:srgbClr val="00B050"/>
              </a:solidFill>
            </a:endParaRPr>
          </a:p>
        </p:txBody>
      </p:sp>
      <p:sp>
        <p:nvSpPr>
          <p:cNvPr id="34" name="TextBox 33"/>
          <p:cNvSpPr txBox="1"/>
          <p:nvPr/>
        </p:nvSpPr>
        <p:spPr>
          <a:xfrm>
            <a:off x="6286197" y="3476498"/>
            <a:ext cx="2227821" cy="1477328"/>
          </a:xfrm>
          <a:prstGeom prst="rect">
            <a:avLst/>
          </a:prstGeom>
          <a:noFill/>
          <a:ln w="19050">
            <a:solidFill>
              <a:schemeClr val="tx1"/>
            </a:solidFill>
          </a:ln>
        </p:spPr>
        <p:txBody>
          <a:bodyPr wrap="square" rtlCol="0">
            <a:spAutoFit/>
          </a:bodyPr>
          <a:lstStyle/>
          <a:p>
            <a:r>
              <a:rPr lang="en-GB" dirty="0" smtClean="0"/>
              <a:t>Token#: </a:t>
            </a:r>
            <a:r>
              <a:rPr lang="en-GB" dirty="0" smtClean="0">
                <a:solidFill>
                  <a:srgbClr val="00B0F0"/>
                </a:solidFill>
              </a:rPr>
              <a:t>2</a:t>
            </a:r>
            <a:r>
              <a:rPr lang="en-GB" dirty="0" smtClean="0"/>
              <a:t>[0]</a:t>
            </a:r>
          </a:p>
          <a:p>
            <a:r>
              <a:rPr lang="en-GB" dirty="0" smtClean="0"/>
              <a:t>Amount: </a:t>
            </a:r>
            <a:r>
              <a:rPr lang="en-GB" dirty="0" smtClean="0">
                <a:solidFill>
                  <a:srgbClr val="FF0000"/>
                </a:solidFill>
              </a:rPr>
              <a:t>200</a:t>
            </a:r>
          </a:p>
          <a:p>
            <a:r>
              <a:rPr lang="en-GB" dirty="0" smtClean="0"/>
              <a:t>Owner: </a:t>
            </a:r>
            <a:r>
              <a:rPr lang="en-GB" dirty="0" err="1" smtClean="0"/>
              <a:t>UserA</a:t>
            </a:r>
            <a:endParaRPr lang="en-GB" dirty="0" smtClean="0"/>
          </a:p>
          <a:p>
            <a:r>
              <a:rPr lang="en-GB" dirty="0" smtClean="0"/>
              <a:t>Sign: PSP1</a:t>
            </a:r>
          </a:p>
          <a:p>
            <a:r>
              <a:rPr lang="en-GB" dirty="0" smtClean="0"/>
              <a:t>Reference: </a:t>
            </a:r>
            <a:r>
              <a:rPr lang="en-GB" dirty="0" smtClean="0">
                <a:solidFill>
                  <a:srgbClr val="00B050"/>
                </a:solidFill>
              </a:rPr>
              <a:t>1</a:t>
            </a:r>
            <a:r>
              <a:rPr lang="en-GB" dirty="0" smtClean="0"/>
              <a:t>[0]</a:t>
            </a:r>
            <a:endParaRPr lang="en-GB" dirty="0"/>
          </a:p>
        </p:txBody>
      </p:sp>
      <p:sp>
        <p:nvSpPr>
          <p:cNvPr id="35" name="Right Arrow 34"/>
          <p:cNvSpPr/>
          <p:nvPr/>
        </p:nvSpPr>
        <p:spPr>
          <a:xfrm>
            <a:off x="5575770" y="3798960"/>
            <a:ext cx="659156"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5575770" y="4029285"/>
            <a:ext cx="618567" cy="369332"/>
          </a:xfrm>
          <a:prstGeom prst="rect">
            <a:avLst/>
          </a:prstGeom>
          <a:noFill/>
        </p:spPr>
        <p:txBody>
          <a:bodyPr wrap="none" rtlCol="0">
            <a:spAutoFit/>
          </a:bodyPr>
          <a:lstStyle/>
          <a:p>
            <a:r>
              <a:rPr lang="en-GB" dirty="0" err="1" smtClean="0"/>
              <a:t>Tx</a:t>
            </a:r>
            <a:r>
              <a:rPr lang="en-GB" dirty="0" smtClean="0"/>
              <a:t>: </a:t>
            </a:r>
            <a:r>
              <a:rPr lang="en-GB" dirty="0" smtClean="0">
                <a:solidFill>
                  <a:srgbClr val="00B0F0"/>
                </a:solidFill>
              </a:rPr>
              <a:t>2</a:t>
            </a:r>
            <a:endParaRPr lang="en-GB" dirty="0">
              <a:solidFill>
                <a:srgbClr val="00B0F0"/>
              </a:solidFill>
            </a:endParaRPr>
          </a:p>
        </p:txBody>
      </p:sp>
      <p:sp>
        <p:nvSpPr>
          <p:cNvPr id="37" name="TextBox 36"/>
          <p:cNvSpPr txBox="1"/>
          <p:nvPr/>
        </p:nvSpPr>
        <p:spPr>
          <a:xfrm>
            <a:off x="6286197" y="5208494"/>
            <a:ext cx="2227821" cy="1477328"/>
          </a:xfrm>
          <a:prstGeom prst="rect">
            <a:avLst/>
          </a:prstGeom>
          <a:noFill/>
          <a:ln w="19050">
            <a:solidFill>
              <a:schemeClr val="tx1"/>
            </a:solidFill>
          </a:ln>
        </p:spPr>
        <p:txBody>
          <a:bodyPr wrap="square" rtlCol="0">
            <a:spAutoFit/>
          </a:bodyPr>
          <a:lstStyle/>
          <a:p>
            <a:r>
              <a:rPr lang="en-GB" dirty="0" smtClean="0"/>
              <a:t>Token#: </a:t>
            </a:r>
            <a:r>
              <a:rPr lang="en-GB" dirty="0" smtClean="0">
                <a:solidFill>
                  <a:srgbClr val="00B0F0"/>
                </a:solidFill>
              </a:rPr>
              <a:t>2</a:t>
            </a:r>
            <a:r>
              <a:rPr lang="en-GB" dirty="0" smtClean="0"/>
              <a:t>[1]</a:t>
            </a:r>
          </a:p>
          <a:p>
            <a:r>
              <a:rPr lang="en-GB" dirty="0" smtClean="0"/>
              <a:t>Amount: 800</a:t>
            </a:r>
          </a:p>
          <a:p>
            <a:r>
              <a:rPr lang="en-GB" dirty="0" smtClean="0"/>
              <a:t>Owner: PSP1</a:t>
            </a:r>
          </a:p>
          <a:p>
            <a:r>
              <a:rPr lang="en-GB" dirty="0" smtClean="0"/>
              <a:t>Sign: PSP1</a:t>
            </a:r>
          </a:p>
          <a:p>
            <a:r>
              <a:rPr lang="en-GB" dirty="0" smtClean="0"/>
              <a:t>Reference: </a:t>
            </a:r>
            <a:r>
              <a:rPr lang="en-GB" dirty="0" smtClean="0">
                <a:solidFill>
                  <a:srgbClr val="00B050"/>
                </a:solidFill>
              </a:rPr>
              <a:t>1</a:t>
            </a:r>
            <a:r>
              <a:rPr lang="en-GB" dirty="0" smtClean="0"/>
              <a:t>[0]</a:t>
            </a:r>
            <a:endParaRPr lang="en-GB" dirty="0"/>
          </a:p>
        </p:txBody>
      </p:sp>
      <p:sp>
        <p:nvSpPr>
          <p:cNvPr id="38" name="TextBox 37"/>
          <p:cNvSpPr txBox="1"/>
          <p:nvPr/>
        </p:nvSpPr>
        <p:spPr>
          <a:xfrm>
            <a:off x="9287685" y="3476498"/>
            <a:ext cx="2227821" cy="1477328"/>
          </a:xfrm>
          <a:prstGeom prst="rect">
            <a:avLst/>
          </a:prstGeom>
          <a:noFill/>
          <a:ln w="19050">
            <a:solidFill>
              <a:schemeClr val="tx1"/>
            </a:solidFill>
          </a:ln>
        </p:spPr>
        <p:txBody>
          <a:bodyPr wrap="square" rtlCol="0">
            <a:spAutoFit/>
          </a:bodyPr>
          <a:lstStyle/>
          <a:p>
            <a:r>
              <a:rPr lang="en-GB" dirty="0" smtClean="0"/>
              <a:t>Token#: </a:t>
            </a:r>
            <a:r>
              <a:rPr lang="en-GB" dirty="0">
                <a:solidFill>
                  <a:srgbClr val="7030A0"/>
                </a:solidFill>
              </a:rPr>
              <a:t>3</a:t>
            </a:r>
            <a:r>
              <a:rPr lang="en-GB" dirty="0" smtClean="0"/>
              <a:t>[0]</a:t>
            </a:r>
          </a:p>
          <a:p>
            <a:r>
              <a:rPr lang="en-GB" dirty="0" smtClean="0"/>
              <a:t>Amount: </a:t>
            </a:r>
            <a:r>
              <a:rPr lang="en-GB" dirty="0" smtClean="0">
                <a:solidFill>
                  <a:srgbClr val="0070C0"/>
                </a:solidFill>
              </a:rPr>
              <a:t>50</a:t>
            </a:r>
          </a:p>
          <a:p>
            <a:r>
              <a:rPr lang="en-GB" dirty="0" smtClean="0"/>
              <a:t>Owner: </a:t>
            </a:r>
            <a:r>
              <a:rPr lang="en-GB" dirty="0" err="1" smtClean="0"/>
              <a:t>UserB</a:t>
            </a:r>
            <a:endParaRPr lang="en-GB" dirty="0" smtClean="0"/>
          </a:p>
          <a:p>
            <a:r>
              <a:rPr lang="en-GB" dirty="0" smtClean="0"/>
              <a:t>Sign: </a:t>
            </a:r>
            <a:r>
              <a:rPr lang="en-GB" dirty="0" err="1" smtClean="0"/>
              <a:t>UserA</a:t>
            </a:r>
            <a:endParaRPr lang="en-GB" dirty="0" smtClean="0"/>
          </a:p>
          <a:p>
            <a:r>
              <a:rPr lang="en-GB" dirty="0" smtClean="0"/>
              <a:t>Reference: </a:t>
            </a:r>
            <a:r>
              <a:rPr lang="en-GB" dirty="0" smtClean="0">
                <a:solidFill>
                  <a:srgbClr val="00B0F0"/>
                </a:solidFill>
              </a:rPr>
              <a:t>2</a:t>
            </a:r>
            <a:r>
              <a:rPr lang="en-GB" dirty="0" smtClean="0"/>
              <a:t>[0]</a:t>
            </a:r>
            <a:endParaRPr lang="en-GB" dirty="0"/>
          </a:p>
        </p:txBody>
      </p:sp>
      <p:sp>
        <p:nvSpPr>
          <p:cNvPr id="39" name="Right Arrow 38"/>
          <p:cNvSpPr/>
          <p:nvPr/>
        </p:nvSpPr>
        <p:spPr>
          <a:xfrm>
            <a:off x="8577258" y="3798960"/>
            <a:ext cx="659156"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8577258" y="4029285"/>
            <a:ext cx="618567" cy="369332"/>
          </a:xfrm>
          <a:prstGeom prst="rect">
            <a:avLst/>
          </a:prstGeom>
          <a:noFill/>
        </p:spPr>
        <p:txBody>
          <a:bodyPr wrap="none" rtlCol="0">
            <a:spAutoFit/>
          </a:bodyPr>
          <a:lstStyle/>
          <a:p>
            <a:r>
              <a:rPr lang="en-GB" dirty="0" err="1" smtClean="0"/>
              <a:t>Tx</a:t>
            </a:r>
            <a:r>
              <a:rPr lang="en-GB" dirty="0" smtClean="0"/>
              <a:t>: </a:t>
            </a:r>
            <a:r>
              <a:rPr lang="en-GB" dirty="0">
                <a:solidFill>
                  <a:srgbClr val="7030A0"/>
                </a:solidFill>
              </a:rPr>
              <a:t>3</a:t>
            </a:r>
          </a:p>
        </p:txBody>
      </p:sp>
      <p:sp>
        <p:nvSpPr>
          <p:cNvPr id="41" name="TextBox 40"/>
          <p:cNvSpPr txBox="1"/>
          <p:nvPr/>
        </p:nvSpPr>
        <p:spPr>
          <a:xfrm>
            <a:off x="9287685" y="5208494"/>
            <a:ext cx="2227821" cy="1477328"/>
          </a:xfrm>
          <a:prstGeom prst="rect">
            <a:avLst/>
          </a:prstGeom>
          <a:noFill/>
          <a:ln w="19050">
            <a:solidFill>
              <a:schemeClr val="tx1"/>
            </a:solidFill>
          </a:ln>
        </p:spPr>
        <p:txBody>
          <a:bodyPr wrap="square" rtlCol="0">
            <a:spAutoFit/>
          </a:bodyPr>
          <a:lstStyle/>
          <a:p>
            <a:r>
              <a:rPr lang="en-GB" dirty="0" smtClean="0"/>
              <a:t>Token#: </a:t>
            </a:r>
            <a:r>
              <a:rPr lang="en-GB" dirty="0">
                <a:solidFill>
                  <a:srgbClr val="7030A0"/>
                </a:solidFill>
              </a:rPr>
              <a:t>3</a:t>
            </a:r>
            <a:r>
              <a:rPr lang="en-GB" dirty="0" smtClean="0"/>
              <a:t>[1]</a:t>
            </a:r>
          </a:p>
          <a:p>
            <a:r>
              <a:rPr lang="en-GB" dirty="0" smtClean="0"/>
              <a:t>Amount: 150</a:t>
            </a:r>
          </a:p>
          <a:p>
            <a:r>
              <a:rPr lang="en-GB" dirty="0" smtClean="0"/>
              <a:t>Owner: </a:t>
            </a:r>
            <a:r>
              <a:rPr lang="en-GB" dirty="0" err="1" smtClean="0"/>
              <a:t>UserA</a:t>
            </a:r>
            <a:endParaRPr lang="en-GB" dirty="0" smtClean="0"/>
          </a:p>
          <a:p>
            <a:r>
              <a:rPr lang="en-GB" dirty="0" smtClean="0"/>
              <a:t>Sign: </a:t>
            </a:r>
            <a:r>
              <a:rPr lang="en-GB" dirty="0" err="1" smtClean="0"/>
              <a:t>UserA</a:t>
            </a:r>
            <a:endParaRPr lang="en-GB" dirty="0" smtClean="0"/>
          </a:p>
          <a:p>
            <a:r>
              <a:rPr lang="en-GB" dirty="0" smtClean="0"/>
              <a:t>Reference: </a:t>
            </a:r>
            <a:r>
              <a:rPr lang="en-GB" dirty="0" smtClean="0">
                <a:solidFill>
                  <a:srgbClr val="00B0F0"/>
                </a:solidFill>
              </a:rPr>
              <a:t>2</a:t>
            </a:r>
            <a:r>
              <a:rPr lang="en-GB" dirty="0" smtClean="0"/>
              <a:t>[0]</a:t>
            </a:r>
            <a:endParaRPr lang="en-GB" dirty="0"/>
          </a:p>
        </p:txBody>
      </p:sp>
      <p:pic>
        <p:nvPicPr>
          <p:cNvPr id="42" name="Picture 4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20735" y="3566527"/>
            <a:ext cx="406070" cy="592667"/>
          </a:xfrm>
          <a:prstGeom prst="rect">
            <a:avLst/>
          </a:prstGeom>
        </p:spPr>
      </p:pic>
      <p:pic>
        <p:nvPicPr>
          <p:cNvPr id="43" name="Picture 4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922223" y="3566527"/>
            <a:ext cx="406070" cy="592667"/>
          </a:xfrm>
          <a:prstGeom prst="rect">
            <a:avLst/>
          </a:prstGeom>
        </p:spPr>
      </p:pic>
      <p:sp>
        <p:nvSpPr>
          <p:cNvPr id="44" name="Multiply 43"/>
          <p:cNvSpPr/>
          <p:nvPr/>
        </p:nvSpPr>
        <p:spPr>
          <a:xfrm>
            <a:off x="2753971" y="2530723"/>
            <a:ext cx="3319098" cy="3366456"/>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Multiply 44"/>
          <p:cNvSpPr/>
          <p:nvPr/>
        </p:nvSpPr>
        <p:spPr>
          <a:xfrm>
            <a:off x="5758941" y="2530723"/>
            <a:ext cx="3319098" cy="3366456"/>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a:off x="1429233" y="2345773"/>
            <a:ext cx="1091937" cy="923330"/>
          </a:xfrm>
          <a:prstGeom prst="rect">
            <a:avLst/>
          </a:prstGeom>
          <a:noFill/>
          <a:ln w="19050">
            <a:solidFill>
              <a:schemeClr val="tx1"/>
            </a:solidFill>
          </a:ln>
        </p:spPr>
        <p:txBody>
          <a:bodyPr wrap="square" rtlCol="0">
            <a:spAutoFit/>
          </a:bodyPr>
          <a:lstStyle/>
          <a:p>
            <a:r>
              <a:rPr lang="en-GB" dirty="0" smtClean="0"/>
              <a:t>Riksbank</a:t>
            </a:r>
          </a:p>
          <a:p>
            <a:r>
              <a:rPr lang="en-GB" dirty="0" smtClean="0"/>
              <a:t>Corda node</a:t>
            </a:r>
            <a:endParaRPr lang="en-GB" dirty="0"/>
          </a:p>
        </p:txBody>
      </p:sp>
      <p:sp>
        <p:nvSpPr>
          <p:cNvPr id="47" name="TextBox 46"/>
          <p:cNvSpPr txBox="1"/>
          <p:nvPr/>
        </p:nvSpPr>
        <p:spPr>
          <a:xfrm>
            <a:off x="3282870" y="2345773"/>
            <a:ext cx="1091936" cy="923330"/>
          </a:xfrm>
          <a:prstGeom prst="rect">
            <a:avLst/>
          </a:prstGeom>
          <a:noFill/>
          <a:ln w="19050">
            <a:solidFill>
              <a:schemeClr val="tx1"/>
            </a:solidFill>
          </a:ln>
        </p:spPr>
        <p:txBody>
          <a:bodyPr wrap="square" rtlCol="0">
            <a:spAutoFit/>
          </a:bodyPr>
          <a:lstStyle/>
          <a:p>
            <a:r>
              <a:rPr lang="en-GB" dirty="0" smtClean="0"/>
              <a:t>PSP1</a:t>
            </a:r>
          </a:p>
          <a:p>
            <a:r>
              <a:rPr lang="en-GB" dirty="0" smtClean="0"/>
              <a:t>Corda node</a:t>
            </a:r>
            <a:endParaRPr lang="en-GB" dirty="0"/>
          </a:p>
        </p:txBody>
      </p:sp>
      <p:sp>
        <p:nvSpPr>
          <p:cNvPr id="48" name="Right Arrow 47"/>
          <p:cNvSpPr/>
          <p:nvPr/>
        </p:nvSpPr>
        <p:spPr>
          <a:xfrm>
            <a:off x="2572442" y="2688314"/>
            <a:ext cx="659156"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2572442" y="2318982"/>
            <a:ext cx="659155" cy="369332"/>
          </a:xfrm>
          <a:prstGeom prst="rect">
            <a:avLst/>
          </a:prstGeom>
          <a:noFill/>
        </p:spPr>
        <p:txBody>
          <a:bodyPr wrap="none" rtlCol="0">
            <a:spAutoFit/>
          </a:bodyPr>
          <a:lstStyle/>
          <a:p>
            <a:r>
              <a:rPr lang="en-GB" dirty="0" smtClean="0"/>
              <a:t>Issue</a:t>
            </a:r>
            <a:endParaRPr lang="en-GB" dirty="0"/>
          </a:p>
        </p:txBody>
      </p:sp>
      <p:sp>
        <p:nvSpPr>
          <p:cNvPr id="50" name="TextBox 49"/>
          <p:cNvSpPr txBox="1"/>
          <p:nvPr/>
        </p:nvSpPr>
        <p:spPr>
          <a:xfrm>
            <a:off x="2572442" y="2918639"/>
            <a:ext cx="652743" cy="369332"/>
          </a:xfrm>
          <a:prstGeom prst="rect">
            <a:avLst/>
          </a:prstGeom>
          <a:noFill/>
        </p:spPr>
        <p:txBody>
          <a:bodyPr wrap="none" rtlCol="0">
            <a:spAutoFit/>
          </a:bodyPr>
          <a:lstStyle/>
          <a:p>
            <a:r>
              <a:rPr lang="en-GB" dirty="0" smtClean="0">
                <a:solidFill>
                  <a:srgbClr val="C00000"/>
                </a:solidFill>
              </a:rPr>
              <a:t>1000</a:t>
            </a:r>
            <a:endParaRPr lang="en-GB" dirty="0">
              <a:solidFill>
                <a:srgbClr val="C00000"/>
              </a:solidFill>
            </a:endParaRPr>
          </a:p>
        </p:txBody>
      </p:sp>
      <p:sp>
        <p:nvSpPr>
          <p:cNvPr id="51" name="TextBox 50"/>
          <p:cNvSpPr txBox="1"/>
          <p:nvPr/>
        </p:nvSpPr>
        <p:spPr>
          <a:xfrm>
            <a:off x="6272389" y="2331730"/>
            <a:ext cx="1091936" cy="923330"/>
          </a:xfrm>
          <a:prstGeom prst="rect">
            <a:avLst/>
          </a:prstGeom>
          <a:noFill/>
          <a:ln w="19050">
            <a:solidFill>
              <a:schemeClr val="tx1"/>
            </a:solidFill>
          </a:ln>
        </p:spPr>
        <p:txBody>
          <a:bodyPr wrap="square" rtlCol="0">
            <a:spAutoFit/>
          </a:bodyPr>
          <a:lstStyle/>
          <a:p>
            <a:r>
              <a:rPr lang="en-GB" dirty="0" smtClean="0"/>
              <a:t>PSP1</a:t>
            </a:r>
          </a:p>
          <a:p>
            <a:r>
              <a:rPr lang="en-GB" dirty="0" smtClean="0"/>
              <a:t>Corda node</a:t>
            </a:r>
            <a:endParaRPr lang="en-GB" dirty="0"/>
          </a:p>
        </p:txBody>
      </p:sp>
      <p:sp>
        <p:nvSpPr>
          <p:cNvPr id="52" name="Right Arrow 51"/>
          <p:cNvSpPr/>
          <p:nvPr/>
        </p:nvSpPr>
        <p:spPr>
          <a:xfrm>
            <a:off x="4432491" y="2674271"/>
            <a:ext cx="1788626"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p:cNvSpPr txBox="1"/>
          <p:nvPr/>
        </p:nvSpPr>
        <p:spPr>
          <a:xfrm>
            <a:off x="4432493" y="2304939"/>
            <a:ext cx="1788623" cy="369332"/>
          </a:xfrm>
          <a:prstGeom prst="rect">
            <a:avLst/>
          </a:prstGeom>
          <a:noFill/>
        </p:spPr>
        <p:txBody>
          <a:bodyPr wrap="square" rtlCol="0">
            <a:spAutoFit/>
          </a:bodyPr>
          <a:lstStyle/>
          <a:p>
            <a:r>
              <a:rPr lang="en-GB" dirty="0" err="1" smtClean="0"/>
              <a:t>UserA</a:t>
            </a:r>
            <a:r>
              <a:rPr lang="en-GB" dirty="0" smtClean="0"/>
              <a:t> withdraw</a:t>
            </a:r>
            <a:endParaRPr lang="en-GB" dirty="0"/>
          </a:p>
        </p:txBody>
      </p:sp>
      <p:sp>
        <p:nvSpPr>
          <p:cNvPr id="54" name="TextBox 53"/>
          <p:cNvSpPr txBox="1"/>
          <p:nvPr/>
        </p:nvSpPr>
        <p:spPr>
          <a:xfrm>
            <a:off x="4443481" y="2904596"/>
            <a:ext cx="1771224" cy="369332"/>
          </a:xfrm>
          <a:prstGeom prst="rect">
            <a:avLst/>
          </a:prstGeom>
          <a:noFill/>
        </p:spPr>
        <p:txBody>
          <a:bodyPr wrap="square" rtlCol="0">
            <a:spAutoFit/>
          </a:bodyPr>
          <a:lstStyle/>
          <a:p>
            <a:r>
              <a:rPr lang="en-GB" dirty="0" smtClean="0">
                <a:solidFill>
                  <a:srgbClr val="FF0000"/>
                </a:solidFill>
              </a:rPr>
              <a:t>200</a:t>
            </a:r>
            <a:endParaRPr lang="en-GB" dirty="0">
              <a:solidFill>
                <a:srgbClr val="FF0000"/>
              </a:solidFill>
            </a:endParaRPr>
          </a:p>
        </p:txBody>
      </p:sp>
      <p:sp>
        <p:nvSpPr>
          <p:cNvPr id="55" name="TextBox 54"/>
          <p:cNvSpPr txBox="1"/>
          <p:nvPr/>
        </p:nvSpPr>
        <p:spPr>
          <a:xfrm>
            <a:off x="9295851" y="2334776"/>
            <a:ext cx="1091936" cy="923330"/>
          </a:xfrm>
          <a:prstGeom prst="rect">
            <a:avLst/>
          </a:prstGeom>
          <a:noFill/>
          <a:ln w="19050">
            <a:solidFill>
              <a:schemeClr val="tx1"/>
            </a:solidFill>
          </a:ln>
        </p:spPr>
        <p:txBody>
          <a:bodyPr wrap="square" rtlCol="0">
            <a:spAutoFit/>
          </a:bodyPr>
          <a:lstStyle/>
          <a:p>
            <a:r>
              <a:rPr lang="en-GB" dirty="0" smtClean="0"/>
              <a:t>PSP2</a:t>
            </a:r>
          </a:p>
          <a:p>
            <a:r>
              <a:rPr lang="en-GB" dirty="0" smtClean="0"/>
              <a:t>Corda node</a:t>
            </a:r>
            <a:endParaRPr lang="en-GB" dirty="0"/>
          </a:p>
        </p:txBody>
      </p:sp>
      <p:sp>
        <p:nvSpPr>
          <p:cNvPr id="56" name="Right Arrow 55"/>
          <p:cNvSpPr/>
          <p:nvPr/>
        </p:nvSpPr>
        <p:spPr>
          <a:xfrm>
            <a:off x="7455953" y="2677317"/>
            <a:ext cx="1788626"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p:cNvSpPr txBox="1"/>
          <p:nvPr/>
        </p:nvSpPr>
        <p:spPr>
          <a:xfrm>
            <a:off x="7455955" y="2307985"/>
            <a:ext cx="1788623" cy="369332"/>
          </a:xfrm>
          <a:prstGeom prst="rect">
            <a:avLst/>
          </a:prstGeom>
          <a:noFill/>
        </p:spPr>
        <p:txBody>
          <a:bodyPr wrap="square" rtlCol="0">
            <a:spAutoFit/>
          </a:bodyPr>
          <a:lstStyle/>
          <a:p>
            <a:r>
              <a:rPr lang="en-GB" dirty="0" err="1" smtClean="0"/>
              <a:t>UserA</a:t>
            </a:r>
            <a:r>
              <a:rPr lang="en-GB" dirty="0" smtClean="0"/>
              <a:t> =&gt; </a:t>
            </a:r>
            <a:r>
              <a:rPr lang="en-GB" dirty="0" err="1" smtClean="0"/>
              <a:t>UserB</a:t>
            </a:r>
            <a:endParaRPr lang="en-GB" dirty="0"/>
          </a:p>
        </p:txBody>
      </p:sp>
      <p:sp>
        <p:nvSpPr>
          <p:cNvPr id="58" name="TextBox 57"/>
          <p:cNvSpPr txBox="1"/>
          <p:nvPr/>
        </p:nvSpPr>
        <p:spPr>
          <a:xfrm>
            <a:off x="7466943" y="2907642"/>
            <a:ext cx="1771224" cy="369332"/>
          </a:xfrm>
          <a:prstGeom prst="rect">
            <a:avLst/>
          </a:prstGeom>
          <a:noFill/>
        </p:spPr>
        <p:txBody>
          <a:bodyPr wrap="square" rtlCol="0">
            <a:spAutoFit/>
          </a:bodyPr>
          <a:lstStyle/>
          <a:p>
            <a:r>
              <a:rPr lang="en-GB" dirty="0" smtClean="0">
                <a:solidFill>
                  <a:srgbClr val="0070C0"/>
                </a:solidFill>
              </a:rPr>
              <a:t>50</a:t>
            </a:r>
            <a:endParaRPr lang="en-GB" dirty="0">
              <a:solidFill>
                <a:srgbClr val="0070C0"/>
              </a:solidFill>
            </a:endParaRPr>
          </a:p>
        </p:txBody>
      </p:sp>
      <p:sp>
        <p:nvSpPr>
          <p:cNvPr id="59" name="TextBox 58"/>
          <p:cNvSpPr txBox="1"/>
          <p:nvPr/>
        </p:nvSpPr>
        <p:spPr>
          <a:xfrm>
            <a:off x="1394910" y="1789409"/>
            <a:ext cx="9950869" cy="369332"/>
          </a:xfrm>
          <a:prstGeom prst="rect">
            <a:avLst/>
          </a:prstGeom>
          <a:noFill/>
        </p:spPr>
        <p:txBody>
          <a:bodyPr wrap="square" rtlCol="0">
            <a:spAutoFit/>
          </a:bodyPr>
          <a:lstStyle/>
          <a:p>
            <a:r>
              <a:rPr lang="en-GB" dirty="0" smtClean="0"/>
              <a:t>To be able to verify authenticity of the tokens all historic transactions for that token is needed. </a:t>
            </a:r>
            <a:endParaRPr lang="en-GB" dirty="0"/>
          </a:p>
        </p:txBody>
      </p:sp>
      <p:sp>
        <p:nvSpPr>
          <p:cNvPr id="4" name="Slide Number Placeholder 3"/>
          <p:cNvSpPr>
            <a:spLocks noGrp="1"/>
          </p:cNvSpPr>
          <p:nvPr>
            <p:ph type="sldNum" sz="quarter" idx="12"/>
          </p:nvPr>
        </p:nvSpPr>
        <p:spPr>
          <a:xfrm>
            <a:off x="0" y="6320697"/>
            <a:ext cx="995367" cy="365125"/>
          </a:xfrm>
        </p:spPr>
        <p:txBody>
          <a:bodyPr/>
          <a:lstStyle/>
          <a:p>
            <a:fld id="{CA5690A7-9BD4-4FE6-99BD-60038F9BBBDF}" type="slidenum">
              <a:rPr lang="en-GB" smtClean="0"/>
              <a:t>18</a:t>
            </a:fld>
            <a:endParaRPr lang="en-GB" dirty="0"/>
          </a:p>
        </p:txBody>
      </p:sp>
    </p:spTree>
    <p:extLst>
      <p:ext uri="{BB962C8B-B14F-4D97-AF65-F5344CB8AC3E}">
        <p14:creationId xmlns:p14="http://schemas.microsoft.com/office/powerpoint/2010/main" val="137096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21170" y="3398607"/>
            <a:ext cx="9101335" cy="3375171"/>
          </a:xfrm>
          <a:prstGeom prst="rect">
            <a:avLst/>
          </a:prstGeom>
          <a:pattFill prst="pct5">
            <a:fgClr>
              <a:srgbClr val="FF0000"/>
            </a:fgClr>
            <a:bgClr>
              <a:schemeClr val="bg1"/>
            </a:bgClr>
          </a:patt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err="1" smtClean="0"/>
              <a:t>Backchain</a:t>
            </a:r>
            <a:r>
              <a:rPr lang="en-GB" dirty="0" smtClean="0"/>
              <a:t> and privacy</a:t>
            </a:r>
            <a:endParaRPr lang="sv-SE" dirty="0"/>
          </a:p>
        </p:txBody>
      </p:sp>
      <p:sp>
        <p:nvSpPr>
          <p:cNvPr id="31" name="TextBox 30"/>
          <p:cNvSpPr txBox="1"/>
          <p:nvPr/>
        </p:nvSpPr>
        <p:spPr>
          <a:xfrm>
            <a:off x="3296678" y="3476498"/>
            <a:ext cx="2227821" cy="1477328"/>
          </a:xfrm>
          <a:prstGeom prst="rect">
            <a:avLst/>
          </a:prstGeom>
          <a:noFill/>
          <a:ln w="19050">
            <a:solidFill>
              <a:schemeClr val="tx1"/>
            </a:solidFill>
          </a:ln>
        </p:spPr>
        <p:txBody>
          <a:bodyPr wrap="square" rtlCol="0">
            <a:spAutoFit/>
          </a:bodyPr>
          <a:lstStyle/>
          <a:p>
            <a:r>
              <a:rPr lang="en-GB" dirty="0" smtClean="0"/>
              <a:t>Token#: </a:t>
            </a:r>
            <a:r>
              <a:rPr lang="en-GB" dirty="0" smtClean="0">
                <a:solidFill>
                  <a:srgbClr val="00B050"/>
                </a:solidFill>
              </a:rPr>
              <a:t>1</a:t>
            </a:r>
            <a:r>
              <a:rPr lang="en-GB" dirty="0" smtClean="0"/>
              <a:t>[0]</a:t>
            </a:r>
          </a:p>
          <a:p>
            <a:r>
              <a:rPr lang="en-GB" dirty="0" smtClean="0"/>
              <a:t>Amount: </a:t>
            </a:r>
            <a:r>
              <a:rPr lang="en-GB" dirty="0" smtClean="0">
                <a:solidFill>
                  <a:srgbClr val="C00000"/>
                </a:solidFill>
              </a:rPr>
              <a:t>1000</a:t>
            </a:r>
          </a:p>
          <a:p>
            <a:r>
              <a:rPr lang="en-GB" dirty="0" smtClean="0"/>
              <a:t>Owner: PSP1</a:t>
            </a:r>
          </a:p>
          <a:p>
            <a:r>
              <a:rPr lang="en-GB" dirty="0" smtClean="0"/>
              <a:t>Sign: Riksbank</a:t>
            </a:r>
          </a:p>
          <a:p>
            <a:r>
              <a:rPr lang="en-GB" dirty="0" smtClean="0"/>
              <a:t>Reference: None</a:t>
            </a:r>
            <a:endParaRPr lang="en-GB" dirty="0"/>
          </a:p>
        </p:txBody>
      </p:sp>
      <p:sp>
        <p:nvSpPr>
          <p:cNvPr id="32" name="Right Arrow 31"/>
          <p:cNvSpPr/>
          <p:nvPr/>
        </p:nvSpPr>
        <p:spPr>
          <a:xfrm>
            <a:off x="2586251" y="3798960"/>
            <a:ext cx="659156"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2586251" y="4029285"/>
            <a:ext cx="618567" cy="369332"/>
          </a:xfrm>
          <a:prstGeom prst="rect">
            <a:avLst/>
          </a:prstGeom>
          <a:noFill/>
        </p:spPr>
        <p:txBody>
          <a:bodyPr wrap="none" rtlCol="0">
            <a:spAutoFit/>
          </a:bodyPr>
          <a:lstStyle/>
          <a:p>
            <a:r>
              <a:rPr lang="en-GB" dirty="0" err="1" smtClean="0"/>
              <a:t>Tx</a:t>
            </a:r>
            <a:r>
              <a:rPr lang="en-GB" dirty="0" smtClean="0"/>
              <a:t>: </a:t>
            </a:r>
            <a:r>
              <a:rPr lang="en-GB" dirty="0" smtClean="0">
                <a:solidFill>
                  <a:srgbClr val="00B050"/>
                </a:solidFill>
              </a:rPr>
              <a:t>1</a:t>
            </a:r>
            <a:endParaRPr lang="en-GB" dirty="0">
              <a:solidFill>
                <a:srgbClr val="00B050"/>
              </a:solidFill>
            </a:endParaRPr>
          </a:p>
        </p:txBody>
      </p:sp>
      <p:sp>
        <p:nvSpPr>
          <p:cNvPr id="34" name="TextBox 33"/>
          <p:cNvSpPr txBox="1"/>
          <p:nvPr/>
        </p:nvSpPr>
        <p:spPr>
          <a:xfrm>
            <a:off x="6286197" y="3476498"/>
            <a:ext cx="2227821" cy="1477328"/>
          </a:xfrm>
          <a:prstGeom prst="rect">
            <a:avLst/>
          </a:prstGeom>
          <a:noFill/>
          <a:ln w="19050">
            <a:solidFill>
              <a:schemeClr val="tx1"/>
            </a:solidFill>
          </a:ln>
        </p:spPr>
        <p:txBody>
          <a:bodyPr wrap="square" rtlCol="0">
            <a:spAutoFit/>
          </a:bodyPr>
          <a:lstStyle/>
          <a:p>
            <a:r>
              <a:rPr lang="en-GB" dirty="0" smtClean="0"/>
              <a:t>Token#: </a:t>
            </a:r>
            <a:r>
              <a:rPr lang="en-GB" dirty="0" smtClean="0">
                <a:solidFill>
                  <a:srgbClr val="00B0F0"/>
                </a:solidFill>
              </a:rPr>
              <a:t>2</a:t>
            </a:r>
            <a:r>
              <a:rPr lang="en-GB" dirty="0" smtClean="0"/>
              <a:t>[0]</a:t>
            </a:r>
          </a:p>
          <a:p>
            <a:r>
              <a:rPr lang="en-GB" dirty="0" smtClean="0"/>
              <a:t>Amount: </a:t>
            </a:r>
            <a:r>
              <a:rPr lang="en-GB" dirty="0" smtClean="0">
                <a:solidFill>
                  <a:srgbClr val="FF0000"/>
                </a:solidFill>
              </a:rPr>
              <a:t>200</a:t>
            </a:r>
          </a:p>
          <a:p>
            <a:r>
              <a:rPr lang="en-GB" dirty="0" smtClean="0"/>
              <a:t>Owner: </a:t>
            </a:r>
            <a:r>
              <a:rPr lang="en-GB" dirty="0" err="1" smtClean="0"/>
              <a:t>UserA</a:t>
            </a:r>
            <a:endParaRPr lang="en-GB" dirty="0" smtClean="0"/>
          </a:p>
          <a:p>
            <a:r>
              <a:rPr lang="en-GB" dirty="0" smtClean="0"/>
              <a:t>Sign: PSP1</a:t>
            </a:r>
          </a:p>
          <a:p>
            <a:r>
              <a:rPr lang="en-GB" dirty="0" smtClean="0"/>
              <a:t>Reference: </a:t>
            </a:r>
            <a:r>
              <a:rPr lang="en-GB" dirty="0" smtClean="0">
                <a:solidFill>
                  <a:srgbClr val="00B050"/>
                </a:solidFill>
              </a:rPr>
              <a:t>1</a:t>
            </a:r>
            <a:r>
              <a:rPr lang="en-GB" dirty="0" smtClean="0"/>
              <a:t>[0]</a:t>
            </a:r>
            <a:endParaRPr lang="en-GB" dirty="0"/>
          </a:p>
        </p:txBody>
      </p:sp>
      <p:sp>
        <p:nvSpPr>
          <p:cNvPr id="35" name="Right Arrow 34"/>
          <p:cNvSpPr/>
          <p:nvPr/>
        </p:nvSpPr>
        <p:spPr>
          <a:xfrm>
            <a:off x="5575770" y="3798960"/>
            <a:ext cx="659156"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5575770" y="4029285"/>
            <a:ext cx="618567" cy="369332"/>
          </a:xfrm>
          <a:prstGeom prst="rect">
            <a:avLst/>
          </a:prstGeom>
          <a:noFill/>
        </p:spPr>
        <p:txBody>
          <a:bodyPr wrap="none" rtlCol="0">
            <a:spAutoFit/>
          </a:bodyPr>
          <a:lstStyle/>
          <a:p>
            <a:r>
              <a:rPr lang="en-GB" dirty="0" err="1" smtClean="0"/>
              <a:t>Tx</a:t>
            </a:r>
            <a:r>
              <a:rPr lang="en-GB" dirty="0" smtClean="0"/>
              <a:t>: </a:t>
            </a:r>
            <a:r>
              <a:rPr lang="en-GB" dirty="0" smtClean="0">
                <a:solidFill>
                  <a:srgbClr val="00B0F0"/>
                </a:solidFill>
              </a:rPr>
              <a:t>2</a:t>
            </a:r>
            <a:endParaRPr lang="en-GB" dirty="0">
              <a:solidFill>
                <a:srgbClr val="00B0F0"/>
              </a:solidFill>
            </a:endParaRPr>
          </a:p>
        </p:txBody>
      </p:sp>
      <p:sp>
        <p:nvSpPr>
          <p:cNvPr id="37" name="TextBox 36"/>
          <p:cNvSpPr txBox="1"/>
          <p:nvPr/>
        </p:nvSpPr>
        <p:spPr>
          <a:xfrm>
            <a:off x="6286197" y="5208494"/>
            <a:ext cx="2227821" cy="1477328"/>
          </a:xfrm>
          <a:prstGeom prst="rect">
            <a:avLst/>
          </a:prstGeom>
          <a:noFill/>
          <a:ln w="19050">
            <a:solidFill>
              <a:schemeClr val="tx1"/>
            </a:solidFill>
          </a:ln>
        </p:spPr>
        <p:txBody>
          <a:bodyPr wrap="square" rtlCol="0">
            <a:spAutoFit/>
          </a:bodyPr>
          <a:lstStyle/>
          <a:p>
            <a:r>
              <a:rPr lang="en-GB" dirty="0" smtClean="0"/>
              <a:t>Token#: </a:t>
            </a:r>
            <a:r>
              <a:rPr lang="en-GB" dirty="0" smtClean="0">
                <a:solidFill>
                  <a:srgbClr val="00B0F0"/>
                </a:solidFill>
              </a:rPr>
              <a:t>2</a:t>
            </a:r>
            <a:r>
              <a:rPr lang="en-GB" dirty="0" smtClean="0"/>
              <a:t>[1]</a:t>
            </a:r>
          </a:p>
          <a:p>
            <a:r>
              <a:rPr lang="en-GB" dirty="0" smtClean="0"/>
              <a:t>Amount: 800</a:t>
            </a:r>
          </a:p>
          <a:p>
            <a:r>
              <a:rPr lang="en-GB" dirty="0" smtClean="0"/>
              <a:t>Owner: PSP1</a:t>
            </a:r>
          </a:p>
          <a:p>
            <a:r>
              <a:rPr lang="en-GB" dirty="0" smtClean="0"/>
              <a:t>Sign: PSP1</a:t>
            </a:r>
          </a:p>
          <a:p>
            <a:r>
              <a:rPr lang="en-GB" dirty="0" smtClean="0"/>
              <a:t>Reference: </a:t>
            </a:r>
            <a:r>
              <a:rPr lang="en-GB" dirty="0" smtClean="0">
                <a:solidFill>
                  <a:srgbClr val="00B050"/>
                </a:solidFill>
              </a:rPr>
              <a:t>1</a:t>
            </a:r>
            <a:r>
              <a:rPr lang="en-GB" dirty="0" smtClean="0"/>
              <a:t>[0]</a:t>
            </a:r>
            <a:endParaRPr lang="en-GB" dirty="0"/>
          </a:p>
        </p:txBody>
      </p:sp>
      <p:sp>
        <p:nvSpPr>
          <p:cNvPr id="38" name="TextBox 37"/>
          <p:cNvSpPr txBox="1"/>
          <p:nvPr/>
        </p:nvSpPr>
        <p:spPr>
          <a:xfrm>
            <a:off x="9287685" y="3476498"/>
            <a:ext cx="2227821" cy="1477328"/>
          </a:xfrm>
          <a:prstGeom prst="rect">
            <a:avLst/>
          </a:prstGeom>
          <a:noFill/>
          <a:ln w="19050">
            <a:solidFill>
              <a:schemeClr val="tx1"/>
            </a:solidFill>
          </a:ln>
        </p:spPr>
        <p:txBody>
          <a:bodyPr wrap="square" rtlCol="0">
            <a:spAutoFit/>
          </a:bodyPr>
          <a:lstStyle/>
          <a:p>
            <a:r>
              <a:rPr lang="en-GB" dirty="0" smtClean="0"/>
              <a:t>Token#: </a:t>
            </a:r>
            <a:r>
              <a:rPr lang="en-GB" dirty="0">
                <a:solidFill>
                  <a:srgbClr val="7030A0"/>
                </a:solidFill>
              </a:rPr>
              <a:t>3</a:t>
            </a:r>
            <a:r>
              <a:rPr lang="en-GB" dirty="0" smtClean="0"/>
              <a:t>[0]</a:t>
            </a:r>
          </a:p>
          <a:p>
            <a:r>
              <a:rPr lang="en-GB" dirty="0" smtClean="0"/>
              <a:t>Amount: </a:t>
            </a:r>
            <a:r>
              <a:rPr lang="en-GB" dirty="0" smtClean="0">
                <a:solidFill>
                  <a:srgbClr val="0070C0"/>
                </a:solidFill>
              </a:rPr>
              <a:t>50</a:t>
            </a:r>
          </a:p>
          <a:p>
            <a:r>
              <a:rPr lang="en-GB" dirty="0" smtClean="0"/>
              <a:t>Owner: </a:t>
            </a:r>
            <a:r>
              <a:rPr lang="en-GB" dirty="0" err="1" smtClean="0"/>
              <a:t>UserB</a:t>
            </a:r>
            <a:endParaRPr lang="en-GB" dirty="0" smtClean="0"/>
          </a:p>
          <a:p>
            <a:r>
              <a:rPr lang="en-GB" dirty="0" smtClean="0"/>
              <a:t>Sign: </a:t>
            </a:r>
            <a:r>
              <a:rPr lang="en-GB" dirty="0" err="1" smtClean="0"/>
              <a:t>UserA</a:t>
            </a:r>
            <a:endParaRPr lang="en-GB" dirty="0" smtClean="0"/>
          </a:p>
          <a:p>
            <a:r>
              <a:rPr lang="en-GB" dirty="0" smtClean="0"/>
              <a:t>Reference: </a:t>
            </a:r>
            <a:r>
              <a:rPr lang="en-GB" dirty="0" smtClean="0">
                <a:solidFill>
                  <a:srgbClr val="00B0F0"/>
                </a:solidFill>
              </a:rPr>
              <a:t>2</a:t>
            </a:r>
            <a:r>
              <a:rPr lang="en-GB" dirty="0" smtClean="0"/>
              <a:t>[0]</a:t>
            </a:r>
            <a:endParaRPr lang="en-GB" dirty="0"/>
          </a:p>
        </p:txBody>
      </p:sp>
      <p:sp>
        <p:nvSpPr>
          <p:cNvPr id="39" name="Right Arrow 38"/>
          <p:cNvSpPr/>
          <p:nvPr/>
        </p:nvSpPr>
        <p:spPr>
          <a:xfrm>
            <a:off x="8577258" y="3798960"/>
            <a:ext cx="659156"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8577258" y="4029285"/>
            <a:ext cx="618567" cy="369332"/>
          </a:xfrm>
          <a:prstGeom prst="rect">
            <a:avLst/>
          </a:prstGeom>
          <a:noFill/>
        </p:spPr>
        <p:txBody>
          <a:bodyPr wrap="none" rtlCol="0">
            <a:spAutoFit/>
          </a:bodyPr>
          <a:lstStyle/>
          <a:p>
            <a:r>
              <a:rPr lang="en-GB" dirty="0" err="1" smtClean="0"/>
              <a:t>Tx</a:t>
            </a:r>
            <a:r>
              <a:rPr lang="en-GB" dirty="0" smtClean="0"/>
              <a:t>: </a:t>
            </a:r>
            <a:r>
              <a:rPr lang="en-GB" dirty="0">
                <a:solidFill>
                  <a:srgbClr val="7030A0"/>
                </a:solidFill>
              </a:rPr>
              <a:t>3</a:t>
            </a:r>
          </a:p>
        </p:txBody>
      </p:sp>
      <p:sp>
        <p:nvSpPr>
          <p:cNvPr id="41" name="TextBox 40"/>
          <p:cNvSpPr txBox="1"/>
          <p:nvPr/>
        </p:nvSpPr>
        <p:spPr>
          <a:xfrm>
            <a:off x="9287685" y="5208494"/>
            <a:ext cx="2227821" cy="1477328"/>
          </a:xfrm>
          <a:prstGeom prst="rect">
            <a:avLst/>
          </a:prstGeom>
          <a:noFill/>
          <a:ln w="19050">
            <a:solidFill>
              <a:schemeClr val="tx1"/>
            </a:solidFill>
          </a:ln>
        </p:spPr>
        <p:txBody>
          <a:bodyPr wrap="square" rtlCol="0">
            <a:spAutoFit/>
          </a:bodyPr>
          <a:lstStyle/>
          <a:p>
            <a:r>
              <a:rPr lang="en-GB" dirty="0" smtClean="0"/>
              <a:t>Token#: </a:t>
            </a:r>
            <a:r>
              <a:rPr lang="en-GB" dirty="0">
                <a:solidFill>
                  <a:srgbClr val="7030A0"/>
                </a:solidFill>
              </a:rPr>
              <a:t>3</a:t>
            </a:r>
            <a:r>
              <a:rPr lang="en-GB" dirty="0" smtClean="0"/>
              <a:t>[1]</a:t>
            </a:r>
          </a:p>
          <a:p>
            <a:r>
              <a:rPr lang="en-GB" dirty="0" smtClean="0"/>
              <a:t>Amount: 150</a:t>
            </a:r>
          </a:p>
          <a:p>
            <a:r>
              <a:rPr lang="en-GB" dirty="0" smtClean="0"/>
              <a:t>Owner: </a:t>
            </a:r>
            <a:r>
              <a:rPr lang="en-GB" dirty="0" err="1" smtClean="0"/>
              <a:t>UserA</a:t>
            </a:r>
            <a:endParaRPr lang="en-GB" dirty="0" smtClean="0"/>
          </a:p>
          <a:p>
            <a:r>
              <a:rPr lang="en-GB" dirty="0" smtClean="0"/>
              <a:t>Sign: </a:t>
            </a:r>
            <a:r>
              <a:rPr lang="en-GB" dirty="0" err="1" smtClean="0"/>
              <a:t>UserA</a:t>
            </a:r>
            <a:endParaRPr lang="en-GB" dirty="0" smtClean="0"/>
          </a:p>
          <a:p>
            <a:r>
              <a:rPr lang="en-GB" dirty="0" smtClean="0"/>
              <a:t>Reference: </a:t>
            </a:r>
            <a:r>
              <a:rPr lang="en-GB" dirty="0" smtClean="0">
                <a:solidFill>
                  <a:srgbClr val="00B0F0"/>
                </a:solidFill>
              </a:rPr>
              <a:t>2</a:t>
            </a:r>
            <a:r>
              <a:rPr lang="en-GB" dirty="0" smtClean="0"/>
              <a:t>[0]</a:t>
            </a:r>
            <a:endParaRPr lang="en-GB" dirty="0"/>
          </a:p>
        </p:txBody>
      </p:sp>
      <p:pic>
        <p:nvPicPr>
          <p:cNvPr id="42" name="Picture 4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20735" y="3566527"/>
            <a:ext cx="406070" cy="592667"/>
          </a:xfrm>
          <a:prstGeom prst="rect">
            <a:avLst/>
          </a:prstGeom>
        </p:spPr>
      </p:pic>
      <p:pic>
        <p:nvPicPr>
          <p:cNvPr id="43" name="Picture 4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922223" y="3566527"/>
            <a:ext cx="406070" cy="592667"/>
          </a:xfrm>
          <a:prstGeom prst="rect">
            <a:avLst/>
          </a:prstGeom>
        </p:spPr>
      </p:pic>
      <p:sp>
        <p:nvSpPr>
          <p:cNvPr id="44" name="Multiply 43"/>
          <p:cNvSpPr/>
          <p:nvPr/>
        </p:nvSpPr>
        <p:spPr>
          <a:xfrm>
            <a:off x="2753971" y="2530723"/>
            <a:ext cx="3319098" cy="3366456"/>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Multiply 44"/>
          <p:cNvSpPr/>
          <p:nvPr/>
        </p:nvSpPr>
        <p:spPr>
          <a:xfrm>
            <a:off x="5758941" y="2530723"/>
            <a:ext cx="3319098" cy="3366456"/>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3282870" y="2345773"/>
            <a:ext cx="1091936" cy="923330"/>
          </a:xfrm>
          <a:prstGeom prst="rect">
            <a:avLst/>
          </a:prstGeom>
          <a:noFill/>
          <a:ln w="19050">
            <a:solidFill>
              <a:schemeClr val="tx1"/>
            </a:solidFill>
          </a:ln>
        </p:spPr>
        <p:txBody>
          <a:bodyPr wrap="square" rtlCol="0">
            <a:spAutoFit/>
          </a:bodyPr>
          <a:lstStyle/>
          <a:p>
            <a:r>
              <a:rPr lang="en-GB" dirty="0" smtClean="0"/>
              <a:t>PSP1</a:t>
            </a:r>
          </a:p>
          <a:p>
            <a:r>
              <a:rPr lang="en-GB" dirty="0" smtClean="0"/>
              <a:t>Corda node</a:t>
            </a:r>
            <a:endParaRPr lang="en-GB" dirty="0"/>
          </a:p>
        </p:txBody>
      </p:sp>
      <p:sp>
        <p:nvSpPr>
          <p:cNvPr id="48" name="Right Arrow 47"/>
          <p:cNvSpPr/>
          <p:nvPr/>
        </p:nvSpPr>
        <p:spPr>
          <a:xfrm>
            <a:off x="2572442" y="2688314"/>
            <a:ext cx="659156"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2572442" y="2318982"/>
            <a:ext cx="659155" cy="369332"/>
          </a:xfrm>
          <a:prstGeom prst="rect">
            <a:avLst/>
          </a:prstGeom>
          <a:noFill/>
        </p:spPr>
        <p:txBody>
          <a:bodyPr wrap="none" rtlCol="0">
            <a:spAutoFit/>
          </a:bodyPr>
          <a:lstStyle/>
          <a:p>
            <a:r>
              <a:rPr lang="en-GB" dirty="0" smtClean="0"/>
              <a:t>Issue</a:t>
            </a:r>
            <a:endParaRPr lang="en-GB" dirty="0"/>
          </a:p>
        </p:txBody>
      </p:sp>
      <p:sp>
        <p:nvSpPr>
          <p:cNvPr id="50" name="TextBox 49"/>
          <p:cNvSpPr txBox="1"/>
          <p:nvPr/>
        </p:nvSpPr>
        <p:spPr>
          <a:xfrm>
            <a:off x="2572442" y="2918639"/>
            <a:ext cx="652743" cy="369332"/>
          </a:xfrm>
          <a:prstGeom prst="rect">
            <a:avLst/>
          </a:prstGeom>
          <a:noFill/>
        </p:spPr>
        <p:txBody>
          <a:bodyPr wrap="none" rtlCol="0">
            <a:spAutoFit/>
          </a:bodyPr>
          <a:lstStyle/>
          <a:p>
            <a:r>
              <a:rPr lang="en-GB" dirty="0" smtClean="0">
                <a:solidFill>
                  <a:srgbClr val="C00000"/>
                </a:solidFill>
              </a:rPr>
              <a:t>1000</a:t>
            </a:r>
            <a:endParaRPr lang="en-GB" dirty="0">
              <a:solidFill>
                <a:srgbClr val="C00000"/>
              </a:solidFill>
            </a:endParaRPr>
          </a:p>
        </p:txBody>
      </p:sp>
      <p:sp>
        <p:nvSpPr>
          <p:cNvPr id="51" name="TextBox 50"/>
          <p:cNvSpPr txBox="1"/>
          <p:nvPr/>
        </p:nvSpPr>
        <p:spPr>
          <a:xfrm>
            <a:off x="6272389" y="2331730"/>
            <a:ext cx="1091936" cy="923330"/>
          </a:xfrm>
          <a:prstGeom prst="rect">
            <a:avLst/>
          </a:prstGeom>
          <a:noFill/>
          <a:ln w="19050">
            <a:solidFill>
              <a:schemeClr val="tx1"/>
            </a:solidFill>
          </a:ln>
        </p:spPr>
        <p:txBody>
          <a:bodyPr wrap="square" rtlCol="0">
            <a:spAutoFit/>
          </a:bodyPr>
          <a:lstStyle/>
          <a:p>
            <a:r>
              <a:rPr lang="en-GB" dirty="0" smtClean="0"/>
              <a:t>PSP1</a:t>
            </a:r>
          </a:p>
          <a:p>
            <a:r>
              <a:rPr lang="en-GB" dirty="0" smtClean="0"/>
              <a:t>Corda node</a:t>
            </a:r>
            <a:endParaRPr lang="en-GB" dirty="0"/>
          </a:p>
        </p:txBody>
      </p:sp>
      <p:sp>
        <p:nvSpPr>
          <p:cNvPr id="52" name="Right Arrow 51"/>
          <p:cNvSpPr/>
          <p:nvPr/>
        </p:nvSpPr>
        <p:spPr>
          <a:xfrm>
            <a:off x="4432491" y="2674271"/>
            <a:ext cx="1788626"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p:cNvSpPr txBox="1"/>
          <p:nvPr/>
        </p:nvSpPr>
        <p:spPr>
          <a:xfrm>
            <a:off x="4432493" y="2304939"/>
            <a:ext cx="1788623" cy="369332"/>
          </a:xfrm>
          <a:prstGeom prst="rect">
            <a:avLst/>
          </a:prstGeom>
          <a:noFill/>
        </p:spPr>
        <p:txBody>
          <a:bodyPr wrap="square" rtlCol="0">
            <a:spAutoFit/>
          </a:bodyPr>
          <a:lstStyle/>
          <a:p>
            <a:r>
              <a:rPr lang="en-GB" dirty="0" err="1" smtClean="0"/>
              <a:t>UserA</a:t>
            </a:r>
            <a:r>
              <a:rPr lang="en-GB" dirty="0" smtClean="0"/>
              <a:t> withdraw</a:t>
            </a:r>
            <a:endParaRPr lang="en-GB" dirty="0"/>
          </a:p>
        </p:txBody>
      </p:sp>
      <p:sp>
        <p:nvSpPr>
          <p:cNvPr id="54" name="TextBox 53"/>
          <p:cNvSpPr txBox="1"/>
          <p:nvPr/>
        </p:nvSpPr>
        <p:spPr>
          <a:xfrm>
            <a:off x="4443481" y="2904596"/>
            <a:ext cx="1771224" cy="369332"/>
          </a:xfrm>
          <a:prstGeom prst="rect">
            <a:avLst/>
          </a:prstGeom>
          <a:noFill/>
        </p:spPr>
        <p:txBody>
          <a:bodyPr wrap="square" rtlCol="0">
            <a:spAutoFit/>
          </a:bodyPr>
          <a:lstStyle/>
          <a:p>
            <a:r>
              <a:rPr lang="en-GB" dirty="0" smtClean="0">
                <a:solidFill>
                  <a:srgbClr val="FF0000"/>
                </a:solidFill>
              </a:rPr>
              <a:t>200</a:t>
            </a:r>
            <a:endParaRPr lang="en-GB" dirty="0">
              <a:solidFill>
                <a:srgbClr val="FF0000"/>
              </a:solidFill>
            </a:endParaRPr>
          </a:p>
        </p:txBody>
      </p:sp>
      <p:sp>
        <p:nvSpPr>
          <p:cNvPr id="55" name="TextBox 54"/>
          <p:cNvSpPr txBox="1"/>
          <p:nvPr/>
        </p:nvSpPr>
        <p:spPr>
          <a:xfrm>
            <a:off x="9295851" y="2334776"/>
            <a:ext cx="1091936" cy="923330"/>
          </a:xfrm>
          <a:prstGeom prst="rect">
            <a:avLst/>
          </a:prstGeom>
          <a:noFill/>
          <a:ln w="19050">
            <a:solidFill>
              <a:schemeClr val="tx1"/>
            </a:solidFill>
          </a:ln>
        </p:spPr>
        <p:txBody>
          <a:bodyPr wrap="square" rtlCol="0">
            <a:spAutoFit/>
          </a:bodyPr>
          <a:lstStyle/>
          <a:p>
            <a:r>
              <a:rPr lang="en-GB" dirty="0" smtClean="0"/>
              <a:t>PSP2</a:t>
            </a:r>
          </a:p>
          <a:p>
            <a:r>
              <a:rPr lang="en-GB" dirty="0" smtClean="0"/>
              <a:t>Corda node</a:t>
            </a:r>
            <a:endParaRPr lang="en-GB" dirty="0"/>
          </a:p>
        </p:txBody>
      </p:sp>
      <p:sp>
        <p:nvSpPr>
          <p:cNvPr id="56" name="Right Arrow 55"/>
          <p:cNvSpPr/>
          <p:nvPr/>
        </p:nvSpPr>
        <p:spPr>
          <a:xfrm>
            <a:off x="7455953" y="2677317"/>
            <a:ext cx="1788626"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p:cNvSpPr txBox="1"/>
          <p:nvPr/>
        </p:nvSpPr>
        <p:spPr>
          <a:xfrm>
            <a:off x="7455955" y="2307985"/>
            <a:ext cx="1788623" cy="369332"/>
          </a:xfrm>
          <a:prstGeom prst="rect">
            <a:avLst/>
          </a:prstGeom>
          <a:noFill/>
        </p:spPr>
        <p:txBody>
          <a:bodyPr wrap="square" rtlCol="0">
            <a:spAutoFit/>
          </a:bodyPr>
          <a:lstStyle/>
          <a:p>
            <a:r>
              <a:rPr lang="en-GB" dirty="0" err="1" smtClean="0"/>
              <a:t>UserA</a:t>
            </a:r>
            <a:r>
              <a:rPr lang="en-GB" dirty="0" smtClean="0"/>
              <a:t> =&gt; </a:t>
            </a:r>
            <a:r>
              <a:rPr lang="en-GB" dirty="0" err="1" smtClean="0"/>
              <a:t>UserB</a:t>
            </a:r>
            <a:endParaRPr lang="en-GB" dirty="0"/>
          </a:p>
        </p:txBody>
      </p:sp>
      <p:sp>
        <p:nvSpPr>
          <p:cNvPr id="58" name="TextBox 57"/>
          <p:cNvSpPr txBox="1"/>
          <p:nvPr/>
        </p:nvSpPr>
        <p:spPr>
          <a:xfrm>
            <a:off x="7466943" y="2907642"/>
            <a:ext cx="1771224" cy="369332"/>
          </a:xfrm>
          <a:prstGeom prst="rect">
            <a:avLst/>
          </a:prstGeom>
          <a:noFill/>
        </p:spPr>
        <p:txBody>
          <a:bodyPr wrap="square" rtlCol="0">
            <a:spAutoFit/>
          </a:bodyPr>
          <a:lstStyle/>
          <a:p>
            <a:r>
              <a:rPr lang="en-GB" dirty="0" smtClean="0">
                <a:solidFill>
                  <a:srgbClr val="0070C0"/>
                </a:solidFill>
              </a:rPr>
              <a:t>50</a:t>
            </a:r>
            <a:endParaRPr lang="en-GB" dirty="0">
              <a:solidFill>
                <a:srgbClr val="0070C0"/>
              </a:solidFill>
            </a:endParaRPr>
          </a:p>
        </p:txBody>
      </p:sp>
      <p:sp>
        <p:nvSpPr>
          <p:cNvPr id="59" name="TextBox 58"/>
          <p:cNvSpPr txBox="1"/>
          <p:nvPr/>
        </p:nvSpPr>
        <p:spPr>
          <a:xfrm>
            <a:off x="1394910" y="1789409"/>
            <a:ext cx="9950869" cy="369332"/>
          </a:xfrm>
          <a:prstGeom prst="rect">
            <a:avLst/>
          </a:prstGeom>
          <a:noFill/>
        </p:spPr>
        <p:txBody>
          <a:bodyPr wrap="square" rtlCol="0">
            <a:spAutoFit/>
          </a:bodyPr>
          <a:lstStyle/>
          <a:p>
            <a:r>
              <a:rPr lang="en-GB" dirty="0" smtClean="0"/>
              <a:t>So PSP2 can see how PSP1 have done the issue and how the </a:t>
            </a:r>
            <a:r>
              <a:rPr lang="en-GB" dirty="0" err="1" smtClean="0"/>
              <a:t>UserA</a:t>
            </a:r>
            <a:r>
              <a:rPr lang="en-GB" dirty="0" smtClean="0"/>
              <a:t> withdrawn 200. </a:t>
            </a:r>
            <a:endParaRPr lang="en-GB" dirty="0"/>
          </a:p>
        </p:txBody>
      </p:sp>
      <p:sp>
        <p:nvSpPr>
          <p:cNvPr id="4" name="Slide Number Placeholder 3"/>
          <p:cNvSpPr>
            <a:spLocks noGrp="1"/>
          </p:cNvSpPr>
          <p:nvPr>
            <p:ph type="sldNum" sz="quarter" idx="12"/>
          </p:nvPr>
        </p:nvSpPr>
        <p:spPr>
          <a:xfrm>
            <a:off x="0" y="6320697"/>
            <a:ext cx="995367" cy="365125"/>
          </a:xfrm>
        </p:spPr>
        <p:txBody>
          <a:bodyPr/>
          <a:lstStyle/>
          <a:p>
            <a:fld id="{CA5690A7-9BD4-4FE6-99BD-60038F9BBBDF}" type="slidenum">
              <a:rPr lang="en-GB" smtClean="0"/>
              <a:t>19</a:t>
            </a:fld>
            <a:endParaRPr lang="en-GB" dirty="0"/>
          </a:p>
        </p:txBody>
      </p:sp>
    </p:spTree>
    <p:extLst>
      <p:ext uri="{BB962C8B-B14F-4D97-AF65-F5344CB8AC3E}">
        <p14:creationId xmlns:p14="http://schemas.microsoft.com/office/powerpoint/2010/main" val="1905217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531768" y="777922"/>
            <a:ext cx="4546041" cy="2916636"/>
          </a:xfrm>
          <a:prstGeom prst="rect">
            <a:avLst/>
          </a:prstGeom>
        </p:spPr>
      </p:pic>
      <p:sp>
        <p:nvSpPr>
          <p:cNvPr id="6" name="Rectangle 5"/>
          <p:cNvSpPr/>
          <p:nvPr/>
        </p:nvSpPr>
        <p:spPr>
          <a:xfrm>
            <a:off x="7060796" y="2103485"/>
            <a:ext cx="1757549" cy="1448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p:cNvSpPr>
            <a:spLocks noGrp="1"/>
          </p:cNvSpPr>
          <p:nvPr>
            <p:ph type="title"/>
          </p:nvPr>
        </p:nvSpPr>
        <p:spPr/>
        <p:txBody>
          <a:bodyPr/>
          <a:lstStyle/>
          <a:p>
            <a:r>
              <a:rPr lang="en-GB" dirty="0"/>
              <a:t>Central bank digital currency</a:t>
            </a:r>
            <a:br>
              <a:rPr lang="en-GB" dirty="0"/>
            </a:br>
            <a:r>
              <a:rPr lang="en-GB" dirty="0"/>
              <a:t>Threats and vulnerabilities</a:t>
            </a:r>
          </a:p>
        </p:txBody>
      </p:sp>
      <p:sp>
        <p:nvSpPr>
          <p:cNvPr id="3" name="Platshållare för innehåll 2"/>
          <p:cNvSpPr>
            <a:spLocks noGrp="1"/>
          </p:cNvSpPr>
          <p:nvPr>
            <p:ph idx="1"/>
          </p:nvPr>
        </p:nvSpPr>
        <p:spPr>
          <a:xfrm>
            <a:off x="1439998" y="1825625"/>
            <a:ext cx="10044245" cy="4356000"/>
          </a:xfrm>
        </p:spPr>
        <p:txBody>
          <a:bodyPr>
            <a:noAutofit/>
          </a:bodyPr>
          <a:lstStyle/>
          <a:p>
            <a:pPr marL="0" indent="0">
              <a:buNone/>
            </a:pPr>
            <a:r>
              <a:rPr lang="en-GB" sz="2800" dirty="0" smtClean="0"/>
              <a:t>Presentation</a:t>
            </a:r>
          </a:p>
          <a:p>
            <a:pPr marL="0" indent="0">
              <a:buNone/>
            </a:pPr>
            <a:r>
              <a:rPr lang="en-GB" sz="2800" dirty="0" smtClean="0"/>
              <a:t>Background</a:t>
            </a:r>
          </a:p>
          <a:p>
            <a:pPr marL="0" indent="0">
              <a:buNone/>
            </a:pPr>
            <a:r>
              <a:rPr lang="en-GB" sz="2800" dirty="0" smtClean="0"/>
              <a:t>Detailed system description of the prototype</a:t>
            </a:r>
          </a:p>
          <a:p>
            <a:pPr marL="0" indent="0">
              <a:buNone/>
            </a:pPr>
            <a:r>
              <a:rPr lang="en-US" sz="2800" dirty="0"/>
              <a:t>Vulnerabilities in the retail central bank digital currency </a:t>
            </a:r>
            <a:r>
              <a:rPr lang="en-US" sz="2800" dirty="0" smtClean="0"/>
              <a:t>prototype</a:t>
            </a:r>
          </a:p>
          <a:p>
            <a:pPr marL="0" indent="0">
              <a:buNone/>
            </a:pPr>
            <a:r>
              <a:rPr lang="en-US" sz="2800" dirty="0" smtClean="0"/>
              <a:t>Everything else</a:t>
            </a:r>
          </a:p>
          <a:p>
            <a:pPr marL="0" indent="0">
              <a:buNone/>
            </a:pPr>
            <a:r>
              <a:rPr lang="en-GB" sz="2800" dirty="0" smtClean="0"/>
              <a:t>Solutions and summary</a:t>
            </a:r>
            <a:endParaRPr lang="en-GB" sz="2800" dirty="0"/>
          </a:p>
        </p:txBody>
      </p:sp>
      <p:sp>
        <p:nvSpPr>
          <p:cNvPr id="7" name="Rectangle 6"/>
          <p:cNvSpPr/>
          <p:nvPr/>
        </p:nvSpPr>
        <p:spPr>
          <a:xfrm>
            <a:off x="7248822" y="2550696"/>
            <a:ext cx="1750799" cy="723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0" y="6181625"/>
            <a:ext cx="995367" cy="365125"/>
          </a:xfrm>
        </p:spPr>
        <p:txBody>
          <a:bodyPr/>
          <a:lstStyle/>
          <a:p>
            <a:fld id="{CA5690A7-9BD4-4FE6-99BD-60038F9BBBDF}" type="slidenum">
              <a:rPr lang="en-GB" smtClean="0"/>
              <a:t>2</a:t>
            </a:fld>
            <a:endParaRPr lang="en-GB" dirty="0"/>
          </a:p>
        </p:txBody>
      </p:sp>
    </p:spTree>
    <p:extLst>
      <p:ext uri="{BB962C8B-B14F-4D97-AF65-F5344CB8AC3E}">
        <p14:creationId xmlns:p14="http://schemas.microsoft.com/office/powerpoint/2010/main" val="3440230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Backchain</a:t>
            </a:r>
            <a:r>
              <a:rPr lang="en-GB" dirty="0" smtClean="0"/>
              <a:t> and privacy</a:t>
            </a:r>
            <a:endParaRPr lang="sv-SE" dirty="0"/>
          </a:p>
        </p:txBody>
      </p:sp>
      <p:sp>
        <p:nvSpPr>
          <p:cNvPr id="47" name="TextBox 46"/>
          <p:cNvSpPr txBox="1"/>
          <p:nvPr/>
        </p:nvSpPr>
        <p:spPr>
          <a:xfrm>
            <a:off x="3356732" y="2688123"/>
            <a:ext cx="640530" cy="369332"/>
          </a:xfrm>
          <a:prstGeom prst="rect">
            <a:avLst/>
          </a:prstGeom>
          <a:noFill/>
          <a:ln w="19050">
            <a:solidFill>
              <a:schemeClr val="tx1"/>
            </a:solidFill>
          </a:ln>
        </p:spPr>
        <p:txBody>
          <a:bodyPr wrap="square" rtlCol="0">
            <a:spAutoFit/>
          </a:bodyPr>
          <a:lstStyle/>
          <a:p>
            <a:r>
              <a:rPr lang="en-GB" dirty="0" smtClean="0"/>
              <a:t>PSP1</a:t>
            </a:r>
          </a:p>
        </p:txBody>
      </p:sp>
      <p:sp>
        <p:nvSpPr>
          <p:cNvPr id="48" name="Right Arrow 47"/>
          <p:cNvSpPr/>
          <p:nvPr/>
        </p:nvSpPr>
        <p:spPr>
          <a:xfrm>
            <a:off x="2652717" y="2764662"/>
            <a:ext cx="659156"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2652717" y="2395330"/>
            <a:ext cx="659155" cy="369332"/>
          </a:xfrm>
          <a:prstGeom prst="rect">
            <a:avLst/>
          </a:prstGeom>
          <a:noFill/>
        </p:spPr>
        <p:txBody>
          <a:bodyPr wrap="none" rtlCol="0">
            <a:spAutoFit/>
          </a:bodyPr>
          <a:lstStyle/>
          <a:p>
            <a:r>
              <a:rPr lang="en-GB" dirty="0" smtClean="0"/>
              <a:t>Issue</a:t>
            </a:r>
            <a:endParaRPr lang="en-GB" dirty="0"/>
          </a:p>
        </p:txBody>
      </p:sp>
      <p:sp>
        <p:nvSpPr>
          <p:cNvPr id="50" name="TextBox 49"/>
          <p:cNvSpPr txBox="1"/>
          <p:nvPr/>
        </p:nvSpPr>
        <p:spPr>
          <a:xfrm>
            <a:off x="2652717" y="2994987"/>
            <a:ext cx="652743" cy="369332"/>
          </a:xfrm>
          <a:prstGeom prst="rect">
            <a:avLst/>
          </a:prstGeom>
          <a:noFill/>
        </p:spPr>
        <p:txBody>
          <a:bodyPr wrap="none" rtlCol="0">
            <a:spAutoFit/>
          </a:bodyPr>
          <a:lstStyle/>
          <a:p>
            <a:r>
              <a:rPr lang="en-GB" dirty="0" smtClean="0"/>
              <a:t>1000</a:t>
            </a:r>
            <a:endParaRPr lang="en-GB" dirty="0"/>
          </a:p>
        </p:txBody>
      </p:sp>
      <p:sp>
        <p:nvSpPr>
          <p:cNvPr id="51" name="TextBox 50"/>
          <p:cNvSpPr txBox="1"/>
          <p:nvPr/>
        </p:nvSpPr>
        <p:spPr>
          <a:xfrm>
            <a:off x="5152685" y="2533322"/>
            <a:ext cx="748928" cy="646331"/>
          </a:xfrm>
          <a:prstGeom prst="rect">
            <a:avLst/>
          </a:prstGeom>
          <a:noFill/>
          <a:ln w="19050">
            <a:solidFill>
              <a:schemeClr val="tx1"/>
            </a:solidFill>
          </a:ln>
        </p:spPr>
        <p:txBody>
          <a:bodyPr wrap="square" rtlCol="0">
            <a:spAutoFit/>
          </a:bodyPr>
          <a:lstStyle/>
          <a:p>
            <a:r>
              <a:rPr lang="en-GB" dirty="0" err="1" smtClean="0"/>
              <a:t>UserA</a:t>
            </a:r>
            <a:endParaRPr lang="en-GB" dirty="0" smtClean="0"/>
          </a:p>
          <a:p>
            <a:r>
              <a:rPr lang="en-GB" dirty="0" smtClean="0"/>
              <a:t>PSP1</a:t>
            </a:r>
            <a:endParaRPr lang="en-GB" dirty="0"/>
          </a:p>
        </p:txBody>
      </p:sp>
      <p:sp>
        <p:nvSpPr>
          <p:cNvPr id="52" name="Right Arrow 51"/>
          <p:cNvSpPr/>
          <p:nvPr/>
        </p:nvSpPr>
        <p:spPr>
          <a:xfrm>
            <a:off x="4042119" y="2746899"/>
            <a:ext cx="1065709"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p:cNvSpPr txBox="1"/>
          <p:nvPr/>
        </p:nvSpPr>
        <p:spPr>
          <a:xfrm>
            <a:off x="4042121" y="2377567"/>
            <a:ext cx="1065707" cy="369332"/>
          </a:xfrm>
          <a:prstGeom prst="rect">
            <a:avLst/>
          </a:prstGeom>
          <a:noFill/>
        </p:spPr>
        <p:txBody>
          <a:bodyPr wrap="square" rtlCol="0">
            <a:spAutoFit/>
          </a:bodyPr>
          <a:lstStyle/>
          <a:p>
            <a:r>
              <a:rPr lang="en-GB" dirty="0" smtClean="0"/>
              <a:t>withdraw</a:t>
            </a:r>
            <a:endParaRPr lang="en-GB" dirty="0"/>
          </a:p>
        </p:txBody>
      </p:sp>
      <p:sp>
        <p:nvSpPr>
          <p:cNvPr id="54" name="TextBox 53"/>
          <p:cNvSpPr txBox="1"/>
          <p:nvPr/>
        </p:nvSpPr>
        <p:spPr>
          <a:xfrm>
            <a:off x="4053109" y="2977224"/>
            <a:ext cx="535870" cy="369332"/>
          </a:xfrm>
          <a:prstGeom prst="rect">
            <a:avLst/>
          </a:prstGeom>
          <a:noFill/>
        </p:spPr>
        <p:txBody>
          <a:bodyPr wrap="square" rtlCol="0">
            <a:spAutoFit/>
          </a:bodyPr>
          <a:lstStyle/>
          <a:p>
            <a:r>
              <a:rPr lang="en-GB" dirty="0" smtClean="0"/>
              <a:t>200</a:t>
            </a:r>
            <a:endParaRPr lang="en-GB" dirty="0"/>
          </a:p>
        </p:txBody>
      </p:sp>
      <p:sp>
        <p:nvSpPr>
          <p:cNvPr id="59" name="TextBox 58"/>
          <p:cNvSpPr txBox="1"/>
          <p:nvPr/>
        </p:nvSpPr>
        <p:spPr>
          <a:xfrm>
            <a:off x="1394910" y="1789409"/>
            <a:ext cx="9950869" cy="369332"/>
          </a:xfrm>
          <a:prstGeom prst="rect">
            <a:avLst/>
          </a:prstGeom>
          <a:noFill/>
        </p:spPr>
        <p:txBody>
          <a:bodyPr wrap="square" rtlCol="0">
            <a:spAutoFit/>
          </a:bodyPr>
          <a:lstStyle/>
          <a:p>
            <a:r>
              <a:rPr lang="en-GB" dirty="0" smtClean="0"/>
              <a:t>Older and longer </a:t>
            </a:r>
            <a:r>
              <a:rPr lang="en-GB" dirty="0" err="1" smtClean="0"/>
              <a:t>backchains</a:t>
            </a:r>
            <a:r>
              <a:rPr lang="en-GB" dirty="0" smtClean="0"/>
              <a:t> reveals more.</a:t>
            </a:r>
            <a:endParaRPr lang="en-GB" dirty="0"/>
          </a:p>
        </p:txBody>
      </p:sp>
      <p:sp>
        <p:nvSpPr>
          <p:cNvPr id="46" name="TextBox 45"/>
          <p:cNvSpPr txBox="1"/>
          <p:nvPr/>
        </p:nvSpPr>
        <p:spPr>
          <a:xfrm>
            <a:off x="2332339" y="3982438"/>
            <a:ext cx="640530" cy="369332"/>
          </a:xfrm>
          <a:prstGeom prst="rect">
            <a:avLst/>
          </a:prstGeom>
          <a:noFill/>
          <a:ln w="19050">
            <a:solidFill>
              <a:schemeClr val="tx1"/>
            </a:solidFill>
          </a:ln>
        </p:spPr>
        <p:txBody>
          <a:bodyPr wrap="square" rtlCol="0">
            <a:spAutoFit/>
          </a:bodyPr>
          <a:lstStyle/>
          <a:p>
            <a:r>
              <a:rPr lang="en-GB" dirty="0" smtClean="0"/>
              <a:t>PSP3</a:t>
            </a:r>
          </a:p>
        </p:txBody>
      </p:sp>
      <p:sp>
        <p:nvSpPr>
          <p:cNvPr id="60" name="Right Arrow 59"/>
          <p:cNvSpPr/>
          <p:nvPr/>
        </p:nvSpPr>
        <p:spPr>
          <a:xfrm>
            <a:off x="1628324" y="4058977"/>
            <a:ext cx="659156"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p:cNvSpPr txBox="1"/>
          <p:nvPr/>
        </p:nvSpPr>
        <p:spPr>
          <a:xfrm>
            <a:off x="1628324" y="3689645"/>
            <a:ext cx="659155" cy="369332"/>
          </a:xfrm>
          <a:prstGeom prst="rect">
            <a:avLst/>
          </a:prstGeom>
          <a:noFill/>
        </p:spPr>
        <p:txBody>
          <a:bodyPr wrap="none" rtlCol="0">
            <a:spAutoFit/>
          </a:bodyPr>
          <a:lstStyle/>
          <a:p>
            <a:r>
              <a:rPr lang="en-GB" dirty="0" smtClean="0"/>
              <a:t>Issue</a:t>
            </a:r>
            <a:endParaRPr lang="en-GB" dirty="0"/>
          </a:p>
        </p:txBody>
      </p:sp>
      <p:sp>
        <p:nvSpPr>
          <p:cNvPr id="62" name="TextBox 61"/>
          <p:cNvSpPr txBox="1"/>
          <p:nvPr/>
        </p:nvSpPr>
        <p:spPr>
          <a:xfrm>
            <a:off x="1628324" y="4289302"/>
            <a:ext cx="652743" cy="369332"/>
          </a:xfrm>
          <a:prstGeom prst="rect">
            <a:avLst/>
          </a:prstGeom>
          <a:noFill/>
        </p:spPr>
        <p:txBody>
          <a:bodyPr wrap="none" rtlCol="0">
            <a:spAutoFit/>
          </a:bodyPr>
          <a:lstStyle/>
          <a:p>
            <a:r>
              <a:rPr lang="en-GB" dirty="0"/>
              <a:t>5</a:t>
            </a:r>
            <a:r>
              <a:rPr lang="en-GB" dirty="0" smtClean="0"/>
              <a:t>000</a:t>
            </a:r>
            <a:endParaRPr lang="en-GB" dirty="0"/>
          </a:p>
        </p:txBody>
      </p:sp>
      <p:sp>
        <p:nvSpPr>
          <p:cNvPr id="63" name="TextBox 62"/>
          <p:cNvSpPr txBox="1"/>
          <p:nvPr/>
        </p:nvSpPr>
        <p:spPr>
          <a:xfrm>
            <a:off x="4128292" y="3827637"/>
            <a:ext cx="748928" cy="646331"/>
          </a:xfrm>
          <a:prstGeom prst="rect">
            <a:avLst/>
          </a:prstGeom>
          <a:noFill/>
          <a:ln w="19050">
            <a:solidFill>
              <a:schemeClr val="tx1"/>
            </a:solidFill>
          </a:ln>
        </p:spPr>
        <p:txBody>
          <a:bodyPr wrap="square" rtlCol="0">
            <a:spAutoFit/>
          </a:bodyPr>
          <a:lstStyle/>
          <a:p>
            <a:r>
              <a:rPr lang="en-GB" dirty="0" err="1" smtClean="0"/>
              <a:t>UserC</a:t>
            </a:r>
            <a:endParaRPr lang="en-GB" dirty="0" smtClean="0"/>
          </a:p>
          <a:p>
            <a:r>
              <a:rPr lang="en-GB" dirty="0" smtClean="0"/>
              <a:t>PSP3</a:t>
            </a:r>
            <a:endParaRPr lang="en-GB" dirty="0"/>
          </a:p>
        </p:txBody>
      </p:sp>
      <p:sp>
        <p:nvSpPr>
          <p:cNvPr id="64" name="Right Arrow 63"/>
          <p:cNvSpPr/>
          <p:nvPr/>
        </p:nvSpPr>
        <p:spPr>
          <a:xfrm>
            <a:off x="3017726" y="4041214"/>
            <a:ext cx="1065709"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p:cNvSpPr txBox="1"/>
          <p:nvPr/>
        </p:nvSpPr>
        <p:spPr>
          <a:xfrm>
            <a:off x="3017728" y="3671882"/>
            <a:ext cx="1065707" cy="369332"/>
          </a:xfrm>
          <a:prstGeom prst="rect">
            <a:avLst/>
          </a:prstGeom>
          <a:noFill/>
        </p:spPr>
        <p:txBody>
          <a:bodyPr wrap="square" rtlCol="0">
            <a:spAutoFit/>
          </a:bodyPr>
          <a:lstStyle/>
          <a:p>
            <a:r>
              <a:rPr lang="en-GB" dirty="0" smtClean="0"/>
              <a:t>withdraw</a:t>
            </a:r>
            <a:endParaRPr lang="en-GB" dirty="0"/>
          </a:p>
        </p:txBody>
      </p:sp>
      <p:sp>
        <p:nvSpPr>
          <p:cNvPr id="66" name="TextBox 65"/>
          <p:cNvSpPr txBox="1"/>
          <p:nvPr/>
        </p:nvSpPr>
        <p:spPr>
          <a:xfrm>
            <a:off x="3028716" y="4271539"/>
            <a:ext cx="542496" cy="369332"/>
          </a:xfrm>
          <a:prstGeom prst="rect">
            <a:avLst/>
          </a:prstGeom>
          <a:noFill/>
        </p:spPr>
        <p:txBody>
          <a:bodyPr wrap="square" rtlCol="0">
            <a:spAutoFit/>
          </a:bodyPr>
          <a:lstStyle/>
          <a:p>
            <a:r>
              <a:rPr lang="en-GB" dirty="0" smtClean="0"/>
              <a:t>150</a:t>
            </a:r>
            <a:endParaRPr lang="en-GB" dirty="0"/>
          </a:p>
        </p:txBody>
      </p:sp>
      <p:sp>
        <p:nvSpPr>
          <p:cNvPr id="67" name="Right Arrow 66"/>
          <p:cNvSpPr/>
          <p:nvPr/>
        </p:nvSpPr>
        <p:spPr>
          <a:xfrm rot="18872484">
            <a:off x="4639773" y="3377920"/>
            <a:ext cx="740955"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p:cNvSpPr txBox="1"/>
          <p:nvPr/>
        </p:nvSpPr>
        <p:spPr>
          <a:xfrm>
            <a:off x="4572706" y="3258435"/>
            <a:ext cx="535870" cy="369332"/>
          </a:xfrm>
          <a:prstGeom prst="rect">
            <a:avLst/>
          </a:prstGeom>
          <a:noFill/>
        </p:spPr>
        <p:txBody>
          <a:bodyPr wrap="square" rtlCol="0">
            <a:spAutoFit/>
          </a:bodyPr>
          <a:lstStyle/>
          <a:p>
            <a:r>
              <a:rPr lang="en-GB" dirty="0" smtClean="0"/>
              <a:t>75</a:t>
            </a:r>
            <a:endParaRPr lang="en-GB" dirty="0"/>
          </a:p>
        </p:txBody>
      </p:sp>
      <p:sp>
        <p:nvSpPr>
          <p:cNvPr id="70" name="TextBox 69"/>
          <p:cNvSpPr txBox="1"/>
          <p:nvPr/>
        </p:nvSpPr>
        <p:spPr>
          <a:xfrm>
            <a:off x="6538187" y="2541525"/>
            <a:ext cx="754089" cy="646331"/>
          </a:xfrm>
          <a:prstGeom prst="rect">
            <a:avLst/>
          </a:prstGeom>
          <a:noFill/>
          <a:ln w="19050">
            <a:solidFill>
              <a:schemeClr val="tx1"/>
            </a:solidFill>
          </a:ln>
        </p:spPr>
        <p:txBody>
          <a:bodyPr wrap="square" rtlCol="0">
            <a:spAutoFit/>
          </a:bodyPr>
          <a:lstStyle/>
          <a:p>
            <a:r>
              <a:rPr lang="en-GB" dirty="0" err="1" smtClean="0"/>
              <a:t>UserD</a:t>
            </a:r>
            <a:endParaRPr lang="en-GB" dirty="0" smtClean="0"/>
          </a:p>
          <a:p>
            <a:r>
              <a:rPr lang="en-GB" dirty="0" smtClean="0"/>
              <a:t>PSP4</a:t>
            </a:r>
            <a:endParaRPr lang="en-GB" dirty="0"/>
          </a:p>
        </p:txBody>
      </p:sp>
      <p:sp>
        <p:nvSpPr>
          <p:cNvPr id="71" name="Right Arrow 70"/>
          <p:cNvSpPr/>
          <p:nvPr/>
        </p:nvSpPr>
        <p:spPr>
          <a:xfrm>
            <a:off x="5946470" y="2757626"/>
            <a:ext cx="546860"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p:cNvSpPr txBox="1"/>
          <p:nvPr/>
        </p:nvSpPr>
        <p:spPr>
          <a:xfrm>
            <a:off x="5914622" y="2964306"/>
            <a:ext cx="535870" cy="369332"/>
          </a:xfrm>
          <a:prstGeom prst="rect">
            <a:avLst/>
          </a:prstGeom>
          <a:noFill/>
        </p:spPr>
        <p:txBody>
          <a:bodyPr wrap="square" rtlCol="0">
            <a:spAutoFit/>
          </a:bodyPr>
          <a:lstStyle/>
          <a:p>
            <a:r>
              <a:rPr lang="en-GB" dirty="0" smtClean="0"/>
              <a:t>32</a:t>
            </a:r>
            <a:r>
              <a:rPr lang="en-GB" dirty="0"/>
              <a:t>5</a:t>
            </a:r>
          </a:p>
        </p:txBody>
      </p:sp>
      <p:sp>
        <p:nvSpPr>
          <p:cNvPr id="74" name="TextBox 73"/>
          <p:cNvSpPr txBox="1"/>
          <p:nvPr/>
        </p:nvSpPr>
        <p:spPr>
          <a:xfrm>
            <a:off x="2332337" y="5418194"/>
            <a:ext cx="640530" cy="369332"/>
          </a:xfrm>
          <a:prstGeom prst="rect">
            <a:avLst/>
          </a:prstGeom>
          <a:noFill/>
          <a:ln w="19050">
            <a:solidFill>
              <a:schemeClr val="tx1"/>
            </a:solidFill>
          </a:ln>
        </p:spPr>
        <p:txBody>
          <a:bodyPr wrap="square" rtlCol="0">
            <a:spAutoFit/>
          </a:bodyPr>
          <a:lstStyle/>
          <a:p>
            <a:r>
              <a:rPr lang="en-GB" dirty="0" smtClean="0"/>
              <a:t>PSP4</a:t>
            </a:r>
          </a:p>
        </p:txBody>
      </p:sp>
      <p:sp>
        <p:nvSpPr>
          <p:cNvPr id="75" name="Right Arrow 74"/>
          <p:cNvSpPr/>
          <p:nvPr/>
        </p:nvSpPr>
        <p:spPr>
          <a:xfrm>
            <a:off x="1628322" y="5494733"/>
            <a:ext cx="659156"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p:cNvSpPr txBox="1"/>
          <p:nvPr/>
        </p:nvSpPr>
        <p:spPr>
          <a:xfrm>
            <a:off x="1628322" y="5125401"/>
            <a:ext cx="659155" cy="369332"/>
          </a:xfrm>
          <a:prstGeom prst="rect">
            <a:avLst/>
          </a:prstGeom>
          <a:noFill/>
        </p:spPr>
        <p:txBody>
          <a:bodyPr wrap="none" rtlCol="0">
            <a:spAutoFit/>
          </a:bodyPr>
          <a:lstStyle/>
          <a:p>
            <a:r>
              <a:rPr lang="en-GB" dirty="0" smtClean="0"/>
              <a:t>Issue</a:t>
            </a:r>
            <a:endParaRPr lang="en-GB" dirty="0"/>
          </a:p>
        </p:txBody>
      </p:sp>
      <p:sp>
        <p:nvSpPr>
          <p:cNvPr id="77" name="TextBox 76"/>
          <p:cNvSpPr txBox="1"/>
          <p:nvPr/>
        </p:nvSpPr>
        <p:spPr>
          <a:xfrm>
            <a:off x="1628322" y="5725058"/>
            <a:ext cx="652743" cy="369332"/>
          </a:xfrm>
          <a:prstGeom prst="rect">
            <a:avLst/>
          </a:prstGeom>
          <a:noFill/>
        </p:spPr>
        <p:txBody>
          <a:bodyPr wrap="none" rtlCol="0">
            <a:spAutoFit/>
          </a:bodyPr>
          <a:lstStyle/>
          <a:p>
            <a:r>
              <a:rPr lang="en-GB" dirty="0"/>
              <a:t>3</a:t>
            </a:r>
            <a:r>
              <a:rPr lang="en-GB" dirty="0" smtClean="0"/>
              <a:t>000</a:t>
            </a:r>
            <a:endParaRPr lang="en-GB" dirty="0"/>
          </a:p>
        </p:txBody>
      </p:sp>
      <p:sp>
        <p:nvSpPr>
          <p:cNvPr id="78" name="TextBox 77"/>
          <p:cNvSpPr txBox="1"/>
          <p:nvPr/>
        </p:nvSpPr>
        <p:spPr>
          <a:xfrm>
            <a:off x="4128290" y="5263393"/>
            <a:ext cx="748928" cy="646331"/>
          </a:xfrm>
          <a:prstGeom prst="rect">
            <a:avLst/>
          </a:prstGeom>
          <a:noFill/>
          <a:ln w="19050">
            <a:solidFill>
              <a:schemeClr val="tx1"/>
            </a:solidFill>
          </a:ln>
        </p:spPr>
        <p:txBody>
          <a:bodyPr wrap="square" rtlCol="0">
            <a:spAutoFit/>
          </a:bodyPr>
          <a:lstStyle/>
          <a:p>
            <a:r>
              <a:rPr lang="en-GB" dirty="0" err="1" smtClean="0"/>
              <a:t>UserE</a:t>
            </a:r>
            <a:endParaRPr lang="en-GB" dirty="0" smtClean="0"/>
          </a:p>
          <a:p>
            <a:r>
              <a:rPr lang="en-GB" dirty="0" smtClean="0"/>
              <a:t>PSP4</a:t>
            </a:r>
            <a:endParaRPr lang="en-GB" dirty="0"/>
          </a:p>
        </p:txBody>
      </p:sp>
      <p:sp>
        <p:nvSpPr>
          <p:cNvPr id="79" name="Right Arrow 78"/>
          <p:cNvSpPr/>
          <p:nvPr/>
        </p:nvSpPr>
        <p:spPr>
          <a:xfrm>
            <a:off x="3017724" y="5476970"/>
            <a:ext cx="1065709"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Box 79"/>
          <p:cNvSpPr txBox="1"/>
          <p:nvPr/>
        </p:nvSpPr>
        <p:spPr>
          <a:xfrm>
            <a:off x="3017726" y="5107638"/>
            <a:ext cx="1065707" cy="369332"/>
          </a:xfrm>
          <a:prstGeom prst="rect">
            <a:avLst/>
          </a:prstGeom>
          <a:noFill/>
        </p:spPr>
        <p:txBody>
          <a:bodyPr wrap="square" rtlCol="0">
            <a:spAutoFit/>
          </a:bodyPr>
          <a:lstStyle/>
          <a:p>
            <a:r>
              <a:rPr lang="en-GB" dirty="0" smtClean="0"/>
              <a:t>withdraw</a:t>
            </a:r>
            <a:endParaRPr lang="en-GB" dirty="0"/>
          </a:p>
        </p:txBody>
      </p:sp>
      <p:sp>
        <p:nvSpPr>
          <p:cNvPr id="81" name="TextBox 80"/>
          <p:cNvSpPr txBox="1"/>
          <p:nvPr/>
        </p:nvSpPr>
        <p:spPr>
          <a:xfrm>
            <a:off x="3028714" y="5707295"/>
            <a:ext cx="542496" cy="369332"/>
          </a:xfrm>
          <a:prstGeom prst="rect">
            <a:avLst/>
          </a:prstGeom>
          <a:noFill/>
        </p:spPr>
        <p:txBody>
          <a:bodyPr wrap="square" rtlCol="0">
            <a:spAutoFit/>
          </a:bodyPr>
          <a:lstStyle/>
          <a:p>
            <a:r>
              <a:rPr lang="en-GB" dirty="0" smtClean="0"/>
              <a:t>400</a:t>
            </a:r>
            <a:endParaRPr lang="en-GB" dirty="0"/>
          </a:p>
        </p:txBody>
      </p:sp>
      <p:sp>
        <p:nvSpPr>
          <p:cNvPr id="84" name="TextBox 83"/>
          <p:cNvSpPr txBox="1"/>
          <p:nvPr/>
        </p:nvSpPr>
        <p:spPr>
          <a:xfrm>
            <a:off x="5527149" y="5909724"/>
            <a:ext cx="754089" cy="646331"/>
          </a:xfrm>
          <a:prstGeom prst="rect">
            <a:avLst/>
          </a:prstGeom>
          <a:noFill/>
          <a:ln w="19050">
            <a:solidFill>
              <a:schemeClr val="tx1"/>
            </a:solidFill>
          </a:ln>
        </p:spPr>
        <p:txBody>
          <a:bodyPr wrap="square" rtlCol="0">
            <a:spAutoFit/>
          </a:bodyPr>
          <a:lstStyle/>
          <a:p>
            <a:r>
              <a:rPr lang="en-GB" dirty="0" err="1" smtClean="0"/>
              <a:t>UserF</a:t>
            </a:r>
            <a:endParaRPr lang="en-GB" dirty="0" smtClean="0"/>
          </a:p>
          <a:p>
            <a:r>
              <a:rPr lang="en-GB" dirty="0" smtClean="0"/>
              <a:t>PSP4</a:t>
            </a:r>
            <a:endParaRPr lang="en-GB" dirty="0"/>
          </a:p>
        </p:txBody>
      </p:sp>
      <p:sp>
        <p:nvSpPr>
          <p:cNvPr id="85" name="Right Arrow 84"/>
          <p:cNvSpPr/>
          <p:nvPr/>
        </p:nvSpPr>
        <p:spPr>
          <a:xfrm rot="19133136">
            <a:off x="4893633" y="5121181"/>
            <a:ext cx="665069"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p:cNvSpPr txBox="1"/>
          <p:nvPr/>
        </p:nvSpPr>
        <p:spPr>
          <a:xfrm>
            <a:off x="4720199" y="4930105"/>
            <a:ext cx="535870" cy="369332"/>
          </a:xfrm>
          <a:prstGeom prst="rect">
            <a:avLst/>
          </a:prstGeom>
          <a:noFill/>
        </p:spPr>
        <p:txBody>
          <a:bodyPr wrap="square" rtlCol="0">
            <a:spAutoFit/>
          </a:bodyPr>
          <a:lstStyle/>
          <a:p>
            <a:r>
              <a:rPr lang="en-GB" dirty="0" smtClean="0"/>
              <a:t>100</a:t>
            </a:r>
            <a:endParaRPr lang="en-GB" dirty="0"/>
          </a:p>
        </p:txBody>
      </p:sp>
      <p:sp>
        <p:nvSpPr>
          <p:cNvPr id="87" name="TextBox 86"/>
          <p:cNvSpPr txBox="1"/>
          <p:nvPr/>
        </p:nvSpPr>
        <p:spPr>
          <a:xfrm>
            <a:off x="5527306" y="4622095"/>
            <a:ext cx="754089" cy="646331"/>
          </a:xfrm>
          <a:prstGeom prst="rect">
            <a:avLst/>
          </a:prstGeom>
          <a:noFill/>
          <a:ln w="19050">
            <a:solidFill>
              <a:schemeClr val="tx1"/>
            </a:solidFill>
          </a:ln>
        </p:spPr>
        <p:txBody>
          <a:bodyPr wrap="square" rtlCol="0">
            <a:spAutoFit/>
          </a:bodyPr>
          <a:lstStyle/>
          <a:p>
            <a:r>
              <a:rPr lang="en-GB" dirty="0" err="1" smtClean="0"/>
              <a:t>UserF</a:t>
            </a:r>
            <a:endParaRPr lang="en-GB" dirty="0" smtClean="0"/>
          </a:p>
          <a:p>
            <a:r>
              <a:rPr lang="en-GB" dirty="0" smtClean="0"/>
              <a:t>PSP4</a:t>
            </a:r>
            <a:endParaRPr lang="en-GB" dirty="0"/>
          </a:p>
        </p:txBody>
      </p:sp>
      <p:sp>
        <p:nvSpPr>
          <p:cNvPr id="88" name="Right Arrow 87"/>
          <p:cNvSpPr/>
          <p:nvPr/>
        </p:nvSpPr>
        <p:spPr>
          <a:xfrm rot="2697996">
            <a:off x="4870827" y="5806519"/>
            <a:ext cx="674319"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TextBox 88"/>
          <p:cNvSpPr txBox="1"/>
          <p:nvPr/>
        </p:nvSpPr>
        <p:spPr>
          <a:xfrm>
            <a:off x="4669046" y="5909724"/>
            <a:ext cx="535870" cy="369332"/>
          </a:xfrm>
          <a:prstGeom prst="rect">
            <a:avLst/>
          </a:prstGeom>
          <a:noFill/>
        </p:spPr>
        <p:txBody>
          <a:bodyPr wrap="square" rtlCol="0">
            <a:spAutoFit/>
          </a:bodyPr>
          <a:lstStyle/>
          <a:p>
            <a:r>
              <a:rPr lang="en-GB" dirty="0" smtClean="0"/>
              <a:t>100</a:t>
            </a:r>
            <a:endParaRPr lang="en-GB" dirty="0"/>
          </a:p>
        </p:txBody>
      </p:sp>
      <p:sp>
        <p:nvSpPr>
          <p:cNvPr id="90" name="Right Arrow 89"/>
          <p:cNvSpPr/>
          <p:nvPr/>
        </p:nvSpPr>
        <p:spPr>
          <a:xfrm rot="15303804">
            <a:off x="5113358" y="3778652"/>
            <a:ext cx="1414785"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TextBox 90"/>
          <p:cNvSpPr txBox="1"/>
          <p:nvPr/>
        </p:nvSpPr>
        <p:spPr>
          <a:xfrm>
            <a:off x="5284880" y="3792512"/>
            <a:ext cx="535870" cy="369332"/>
          </a:xfrm>
          <a:prstGeom prst="rect">
            <a:avLst/>
          </a:prstGeom>
          <a:noFill/>
        </p:spPr>
        <p:txBody>
          <a:bodyPr wrap="square" rtlCol="0">
            <a:spAutoFit/>
          </a:bodyPr>
          <a:lstStyle/>
          <a:p>
            <a:r>
              <a:rPr lang="en-GB" dirty="0" smtClean="0"/>
              <a:t>100</a:t>
            </a:r>
            <a:endParaRPr lang="en-GB" dirty="0"/>
          </a:p>
        </p:txBody>
      </p:sp>
      <p:sp>
        <p:nvSpPr>
          <p:cNvPr id="92" name="TextBox 91"/>
          <p:cNvSpPr txBox="1"/>
          <p:nvPr/>
        </p:nvSpPr>
        <p:spPr>
          <a:xfrm>
            <a:off x="6866554" y="5909724"/>
            <a:ext cx="754089" cy="646331"/>
          </a:xfrm>
          <a:prstGeom prst="rect">
            <a:avLst/>
          </a:prstGeom>
          <a:noFill/>
          <a:ln w="19050">
            <a:solidFill>
              <a:schemeClr val="tx1"/>
            </a:solidFill>
          </a:ln>
        </p:spPr>
        <p:txBody>
          <a:bodyPr wrap="square" rtlCol="0">
            <a:spAutoFit/>
          </a:bodyPr>
          <a:lstStyle/>
          <a:p>
            <a:r>
              <a:rPr lang="en-GB" dirty="0" err="1" smtClean="0"/>
              <a:t>UserC</a:t>
            </a:r>
            <a:endParaRPr lang="en-GB" dirty="0" smtClean="0"/>
          </a:p>
          <a:p>
            <a:r>
              <a:rPr lang="en-GB" dirty="0" smtClean="0"/>
              <a:t>PSP3</a:t>
            </a:r>
            <a:endParaRPr lang="en-GB" dirty="0"/>
          </a:p>
        </p:txBody>
      </p:sp>
      <p:sp>
        <p:nvSpPr>
          <p:cNvPr id="93" name="Right Arrow 92"/>
          <p:cNvSpPr/>
          <p:nvPr/>
        </p:nvSpPr>
        <p:spPr>
          <a:xfrm>
            <a:off x="6302752" y="6117726"/>
            <a:ext cx="546860"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p:cNvSpPr txBox="1"/>
          <p:nvPr/>
        </p:nvSpPr>
        <p:spPr>
          <a:xfrm>
            <a:off x="6344224" y="6339306"/>
            <a:ext cx="535870" cy="369332"/>
          </a:xfrm>
          <a:prstGeom prst="rect">
            <a:avLst/>
          </a:prstGeom>
          <a:noFill/>
        </p:spPr>
        <p:txBody>
          <a:bodyPr wrap="square" rtlCol="0">
            <a:spAutoFit/>
          </a:bodyPr>
          <a:lstStyle/>
          <a:p>
            <a:r>
              <a:rPr lang="en-GB" dirty="0" smtClean="0"/>
              <a:t>50</a:t>
            </a:r>
            <a:endParaRPr lang="en-GB" dirty="0"/>
          </a:p>
        </p:txBody>
      </p:sp>
      <p:sp>
        <p:nvSpPr>
          <p:cNvPr id="95" name="TextBox 94"/>
          <p:cNvSpPr txBox="1"/>
          <p:nvPr/>
        </p:nvSpPr>
        <p:spPr>
          <a:xfrm>
            <a:off x="7519663" y="3439151"/>
            <a:ext cx="759328" cy="646331"/>
          </a:xfrm>
          <a:prstGeom prst="rect">
            <a:avLst/>
          </a:prstGeom>
          <a:noFill/>
          <a:ln w="19050">
            <a:solidFill>
              <a:schemeClr val="tx1"/>
            </a:solidFill>
          </a:ln>
        </p:spPr>
        <p:txBody>
          <a:bodyPr wrap="square" rtlCol="0">
            <a:spAutoFit/>
          </a:bodyPr>
          <a:lstStyle/>
          <a:p>
            <a:r>
              <a:rPr lang="en-GB" dirty="0" err="1" smtClean="0"/>
              <a:t>UserG</a:t>
            </a:r>
            <a:endParaRPr lang="en-GB" dirty="0" smtClean="0"/>
          </a:p>
          <a:p>
            <a:r>
              <a:rPr lang="en-GB" dirty="0" smtClean="0"/>
              <a:t>PSP1</a:t>
            </a:r>
            <a:endParaRPr lang="en-GB" dirty="0"/>
          </a:p>
        </p:txBody>
      </p:sp>
      <p:sp>
        <p:nvSpPr>
          <p:cNvPr id="96" name="Right Arrow 95"/>
          <p:cNvSpPr/>
          <p:nvPr/>
        </p:nvSpPr>
        <p:spPr>
          <a:xfrm rot="3087075">
            <a:off x="7287614" y="3024591"/>
            <a:ext cx="670742"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TextBox 96"/>
          <p:cNvSpPr txBox="1"/>
          <p:nvPr/>
        </p:nvSpPr>
        <p:spPr>
          <a:xfrm>
            <a:off x="7228986" y="3089502"/>
            <a:ext cx="535870" cy="369332"/>
          </a:xfrm>
          <a:prstGeom prst="rect">
            <a:avLst/>
          </a:prstGeom>
          <a:noFill/>
        </p:spPr>
        <p:txBody>
          <a:bodyPr wrap="square" rtlCol="0">
            <a:spAutoFit/>
          </a:bodyPr>
          <a:lstStyle/>
          <a:p>
            <a:r>
              <a:rPr lang="en-GB" dirty="0" smtClean="0"/>
              <a:t>50</a:t>
            </a:r>
            <a:endParaRPr lang="en-GB" dirty="0"/>
          </a:p>
        </p:txBody>
      </p:sp>
      <p:sp>
        <p:nvSpPr>
          <p:cNvPr id="98" name="TextBox 97"/>
          <p:cNvSpPr txBox="1"/>
          <p:nvPr/>
        </p:nvSpPr>
        <p:spPr>
          <a:xfrm>
            <a:off x="8008327" y="4740709"/>
            <a:ext cx="759328" cy="646331"/>
          </a:xfrm>
          <a:prstGeom prst="rect">
            <a:avLst/>
          </a:prstGeom>
          <a:noFill/>
          <a:ln w="19050">
            <a:solidFill>
              <a:schemeClr val="tx1"/>
            </a:solidFill>
          </a:ln>
        </p:spPr>
        <p:txBody>
          <a:bodyPr wrap="square" rtlCol="0">
            <a:spAutoFit/>
          </a:bodyPr>
          <a:lstStyle/>
          <a:p>
            <a:r>
              <a:rPr lang="en-GB" dirty="0" err="1" smtClean="0"/>
              <a:t>UserA</a:t>
            </a:r>
            <a:endParaRPr lang="en-GB" dirty="0" smtClean="0"/>
          </a:p>
          <a:p>
            <a:r>
              <a:rPr lang="en-GB" dirty="0" smtClean="0"/>
              <a:t>PSP1</a:t>
            </a:r>
            <a:endParaRPr lang="en-GB" dirty="0"/>
          </a:p>
        </p:txBody>
      </p:sp>
      <p:sp>
        <p:nvSpPr>
          <p:cNvPr id="99" name="Right Arrow 98"/>
          <p:cNvSpPr/>
          <p:nvPr/>
        </p:nvSpPr>
        <p:spPr>
          <a:xfrm rot="3087075">
            <a:off x="7776278" y="4326149"/>
            <a:ext cx="670742"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extBox 99"/>
          <p:cNvSpPr txBox="1"/>
          <p:nvPr/>
        </p:nvSpPr>
        <p:spPr>
          <a:xfrm>
            <a:off x="7680371" y="4348171"/>
            <a:ext cx="535870" cy="369332"/>
          </a:xfrm>
          <a:prstGeom prst="rect">
            <a:avLst/>
          </a:prstGeom>
          <a:noFill/>
        </p:spPr>
        <p:txBody>
          <a:bodyPr wrap="square" rtlCol="0">
            <a:spAutoFit/>
          </a:bodyPr>
          <a:lstStyle/>
          <a:p>
            <a:r>
              <a:rPr lang="en-GB" dirty="0" smtClean="0"/>
              <a:t>50</a:t>
            </a:r>
            <a:endParaRPr lang="en-GB" dirty="0"/>
          </a:p>
        </p:txBody>
      </p:sp>
      <p:sp>
        <p:nvSpPr>
          <p:cNvPr id="101" name="Right Arrow 100"/>
          <p:cNvSpPr/>
          <p:nvPr/>
        </p:nvSpPr>
        <p:spPr>
          <a:xfrm rot="18732445">
            <a:off x="7535490" y="5686149"/>
            <a:ext cx="967712"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TextBox 101"/>
          <p:cNvSpPr txBox="1"/>
          <p:nvPr/>
        </p:nvSpPr>
        <p:spPr>
          <a:xfrm>
            <a:off x="7443831" y="5477921"/>
            <a:ext cx="535870" cy="369332"/>
          </a:xfrm>
          <a:prstGeom prst="rect">
            <a:avLst/>
          </a:prstGeom>
          <a:noFill/>
        </p:spPr>
        <p:txBody>
          <a:bodyPr wrap="square" rtlCol="0">
            <a:spAutoFit/>
          </a:bodyPr>
          <a:lstStyle/>
          <a:p>
            <a:r>
              <a:rPr lang="en-GB" dirty="0" smtClean="0"/>
              <a:t>20</a:t>
            </a:r>
            <a:endParaRPr lang="en-GB" dirty="0"/>
          </a:p>
        </p:txBody>
      </p:sp>
      <p:sp>
        <p:nvSpPr>
          <p:cNvPr id="103" name="TextBox 102"/>
          <p:cNvSpPr txBox="1"/>
          <p:nvPr/>
        </p:nvSpPr>
        <p:spPr>
          <a:xfrm>
            <a:off x="9370909" y="4740709"/>
            <a:ext cx="773089" cy="646331"/>
          </a:xfrm>
          <a:prstGeom prst="rect">
            <a:avLst/>
          </a:prstGeom>
          <a:noFill/>
          <a:ln w="19050">
            <a:solidFill>
              <a:schemeClr val="tx1"/>
            </a:solidFill>
          </a:ln>
        </p:spPr>
        <p:txBody>
          <a:bodyPr wrap="square" rtlCol="0">
            <a:spAutoFit/>
          </a:bodyPr>
          <a:lstStyle/>
          <a:p>
            <a:r>
              <a:rPr lang="en-GB" dirty="0" err="1" smtClean="0"/>
              <a:t>UserH</a:t>
            </a:r>
            <a:endParaRPr lang="en-GB" dirty="0" smtClean="0"/>
          </a:p>
          <a:p>
            <a:r>
              <a:rPr lang="en-GB" dirty="0" smtClean="0"/>
              <a:t>PSP2</a:t>
            </a:r>
            <a:endParaRPr lang="en-GB" dirty="0"/>
          </a:p>
        </p:txBody>
      </p:sp>
      <p:sp>
        <p:nvSpPr>
          <p:cNvPr id="104" name="Right Arrow 103"/>
          <p:cNvSpPr/>
          <p:nvPr/>
        </p:nvSpPr>
        <p:spPr>
          <a:xfrm>
            <a:off x="8800112" y="4948711"/>
            <a:ext cx="546860"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TextBox 104"/>
          <p:cNvSpPr txBox="1"/>
          <p:nvPr/>
        </p:nvSpPr>
        <p:spPr>
          <a:xfrm>
            <a:off x="8842225" y="5170291"/>
            <a:ext cx="535870" cy="369332"/>
          </a:xfrm>
          <a:prstGeom prst="rect">
            <a:avLst/>
          </a:prstGeom>
          <a:noFill/>
        </p:spPr>
        <p:txBody>
          <a:bodyPr wrap="square" rtlCol="0">
            <a:spAutoFit/>
          </a:bodyPr>
          <a:lstStyle/>
          <a:p>
            <a:r>
              <a:rPr lang="en-GB" dirty="0"/>
              <a:t>6</a:t>
            </a:r>
            <a:r>
              <a:rPr lang="en-GB" dirty="0" smtClean="0"/>
              <a:t>0</a:t>
            </a:r>
            <a:endParaRPr lang="en-GB" dirty="0"/>
          </a:p>
        </p:txBody>
      </p:sp>
      <p:pic>
        <p:nvPicPr>
          <p:cNvPr id="106" name="Picture 10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462718" y="4032088"/>
            <a:ext cx="600002" cy="533908"/>
          </a:xfrm>
          <a:prstGeom prst="rect">
            <a:avLst/>
          </a:prstGeom>
          <a:ln>
            <a:noFill/>
          </a:ln>
        </p:spPr>
      </p:pic>
      <p:sp>
        <p:nvSpPr>
          <p:cNvPr id="107" name="TextBox 106"/>
          <p:cNvSpPr txBox="1"/>
          <p:nvPr/>
        </p:nvSpPr>
        <p:spPr>
          <a:xfrm>
            <a:off x="9101342" y="3662756"/>
            <a:ext cx="1311578" cy="369332"/>
          </a:xfrm>
          <a:prstGeom prst="rect">
            <a:avLst/>
          </a:prstGeom>
          <a:noFill/>
        </p:spPr>
        <p:txBody>
          <a:bodyPr wrap="none" rtlCol="0">
            <a:spAutoFit/>
          </a:bodyPr>
          <a:lstStyle/>
          <a:p>
            <a:r>
              <a:rPr lang="sv-SE" dirty="0" smtClean="0"/>
              <a:t>PSP2 </a:t>
            </a:r>
            <a:r>
              <a:rPr lang="sv-SE" dirty="0" err="1" smtClean="0"/>
              <a:t>Admin</a:t>
            </a:r>
            <a:endParaRPr lang="sv-SE" dirty="0"/>
          </a:p>
        </p:txBody>
      </p:sp>
      <p:sp>
        <p:nvSpPr>
          <p:cNvPr id="4" name="Slide Number Placeholder 3"/>
          <p:cNvSpPr>
            <a:spLocks noGrp="1"/>
          </p:cNvSpPr>
          <p:nvPr>
            <p:ph type="sldNum" sz="quarter" idx="12"/>
          </p:nvPr>
        </p:nvSpPr>
        <p:spPr>
          <a:xfrm>
            <a:off x="0" y="6279056"/>
            <a:ext cx="995367" cy="365125"/>
          </a:xfrm>
        </p:spPr>
        <p:txBody>
          <a:bodyPr/>
          <a:lstStyle/>
          <a:p>
            <a:fld id="{CA5690A7-9BD4-4FE6-99BD-60038F9BBBDF}" type="slidenum">
              <a:rPr lang="en-GB" smtClean="0"/>
              <a:t>20</a:t>
            </a:fld>
            <a:endParaRPr lang="en-GB" dirty="0"/>
          </a:p>
        </p:txBody>
      </p:sp>
    </p:spTree>
    <p:extLst>
      <p:ext uri="{BB962C8B-B14F-4D97-AF65-F5344CB8AC3E}">
        <p14:creationId xmlns:p14="http://schemas.microsoft.com/office/powerpoint/2010/main" val="393052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6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0"/>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p:bldP spid="50" grpId="0"/>
      <p:bldP spid="51" grpId="0" animBg="1"/>
      <p:bldP spid="52" grpId="0" animBg="1"/>
      <p:bldP spid="53" grpId="0"/>
      <p:bldP spid="54" grpId="0"/>
      <p:bldP spid="46" grpId="0" animBg="1"/>
      <p:bldP spid="60" grpId="0" animBg="1"/>
      <p:bldP spid="61" grpId="0"/>
      <p:bldP spid="62" grpId="0"/>
      <p:bldP spid="63" grpId="0" animBg="1"/>
      <p:bldP spid="64" grpId="0" animBg="1"/>
      <p:bldP spid="65" grpId="0"/>
      <p:bldP spid="66" grpId="0"/>
      <p:bldP spid="67" grpId="0" animBg="1"/>
      <p:bldP spid="69" grpId="0"/>
      <p:bldP spid="70" grpId="0" animBg="1"/>
      <p:bldP spid="71" grpId="0" animBg="1"/>
      <p:bldP spid="73" grpId="0"/>
      <p:bldP spid="74" grpId="0" animBg="1"/>
      <p:bldP spid="75" grpId="0" animBg="1"/>
      <p:bldP spid="76" grpId="0"/>
      <p:bldP spid="77" grpId="0"/>
      <p:bldP spid="78" grpId="0" animBg="1"/>
      <p:bldP spid="79" grpId="0" animBg="1"/>
      <p:bldP spid="80" grpId="0"/>
      <p:bldP spid="81" grpId="0"/>
      <p:bldP spid="84" grpId="0" animBg="1"/>
      <p:bldP spid="85" grpId="0" animBg="1"/>
      <p:bldP spid="86" grpId="0"/>
      <p:bldP spid="87" grpId="0" animBg="1"/>
      <p:bldP spid="88" grpId="0" animBg="1"/>
      <p:bldP spid="89" grpId="0"/>
      <p:bldP spid="90" grpId="0" animBg="1"/>
      <p:bldP spid="91" grpId="0"/>
      <p:bldP spid="92" grpId="0" animBg="1"/>
      <p:bldP spid="93" grpId="0" animBg="1"/>
      <p:bldP spid="94" grpId="0"/>
      <p:bldP spid="95" grpId="0" animBg="1"/>
      <p:bldP spid="96" grpId="0" animBg="1"/>
      <p:bldP spid="97" grpId="0"/>
      <p:bldP spid="98" grpId="0" animBg="1"/>
      <p:bldP spid="99" grpId="0" animBg="1"/>
      <p:bldP spid="100" grpId="0"/>
      <p:bldP spid="101" grpId="0" animBg="1"/>
      <p:bldP spid="102" grpId="0"/>
      <p:bldP spid="103" grpId="0" animBg="1"/>
      <p:bldP spid="104" grpId="0" animBg="1"/>
      <p:bldP spid="10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Practical </a:t>
            </a:r>
            <a:r>
              <a:rPr lang="sv-SE" dirty="0" err="1"/>
              <a:t>example</a:t>
            </a:r>
            <a:r>
              <a:rPr lang="sv-SE" dirty="0"/>
              <a:t>: PSP2 </a:t>
            </a:r>
            <a:r>
              <a:rPr lang="sv-SE" dirty="0" err="1"/>
              <a:t>backchain</a:t>
            </a:r>
            <a:endParaRPr lang="en-GB" dirty="0"/>
          </a:p>
        </p:txBody>
      </p:sp>
      <p:sp>
        <p:nvSpPr>
          <p:cNvPr id="3" name="Content Placeholder 2"/>
          <p:cNvSpPr>
            <a:spLocks noGrp="1"/>
          </p:cNvSpPr>
          <p:nvPr>
            <p:ph idx="1"/>
          </p:nvPr>
        </p:nvSpPr>
        <p:spPr>
          <a:xfrm>
            <a:off x="1439998" y="1825625"/>
            <a:ext cx="9589951" cy="4356000"/>
          </a:xfrm>
        </p:spPr>
        <p:txBody>
          <a:bodyPr/>
          <a:lstStyle/>
          <a:p>
            <a:pPr marL="0" indent="0">
              <a:buNone/>
            </a:pPr>
            <a:r>
              <a:rPr lang="en-GB" dirty="0" smtClean="0"/>
              <a:t>Admin of PSP2 has only information from the PSP2 Corda node and business layer of PSP2.</a:t>
            </a:r>
          </a:p>
          <a:p>
            <a:pPr marL="0" indent="0">
              <a:buNone/>
            </a:pPr>
            <a:r>
              <a:rPr lang="en-GB" dirty="0" smtClean="0"/>
              <a:t>To be able to get the </a:t>
            </a:r>
            <a:r>
              <a:rPr lang="en-GB" dirty="0" err="1" smtClean="0"/>
              <a:t>backchain</a:t>
            </a:r>
            <a:r>
              <a:rPr lang="en-GB" dirty="0" smtClean="0"/>
              <a:t> and to visualize it PSP2 admin has to:</a:t>
            </a:r>
          </a:p>
          <a:p>
            <a:r>
              <a:rPr lang="en-GB" dirty="0" smtClean="0"/>
              <a:t>Extract the </a:t>
            </a:r>
            <a:r>
              <a:rPr lang="en-GB" dirty="0" err="1" smtClean="0"/>
              <a:t>backchain</a:t>
            </a:r>
            <a:endParaRPr lang="en-GB" dirty="0" smtClean="0"/>
          </a:p>
          <a:p>
            <a:r>
              <a:rPr lang="en-GB" dirty="0" smtClean="0"/>
              <a:t>Get the transactions</a:t>
            </a:r>
          </a:p>
          <a:p>
            <a:r>
              <a:rPr lang="en-GB" dirty="0" err="1" smtClean="0"/>
              <a:t>Datamine</a:t>
            </a:r>
            <a:endParaRPr lang="en-GB" dirty="0" smtClean="0"/>
          </a:p>
          <a:p>
            <a:r>
              <a:rPr lang="en-GB" dirty="0" smtClean="0"/>
              <a:t>Visualize</a:t>
            </a:r>
            <a:endParaRPr lang="en-GB" dirty="0"/>
          </a:p>
        </p:txBody>
      </p:sp>
      <p:sp>
        <p:nvSpPr>
          <p:cNvPr id="4" name="Slide Number Placeholder 3"/>
          <p:cNvSpPr>
            <a:spLocks noGrp="1"/>
          </p:cNvSpPr>
          <p:nvPr>
            <p:ph type="sldNum" sz="quarter" idx="12"/>
          </p:nvPr>
        </p:nvSpPr>
        <p:spPr>
          <a:xfrm>
            <a:off x="0" y="6181625"/>
            <a:ext cx="995367" cy="365125"/>
          </a:xfrm>
        </p:spPr>
        <p:txBody>
          <a:bodyPr/>
          <a:lstStyle/>
          <a:p>
            <a:fld id="{CA5690A7-9BD4-4FE6-99BD-60038F9BBBDF}" type="slidenum">
              <a:rPr lang="en-GB" smtClean="0"/>
              <a:t>21</a:t>
            </a:fld>
            <a:endParaRPr lang="en-GB" dirty="0"/>
          </a:p>
        </p:txBody>
      </p:sp>
    </p:spTree>
    <p:extLst>
      <p:ext uri="{BB962C8B-B14F-4D97-AF65-F5344CB8AC3E}">
        <p14:creationId xmlns:p14="http://schemas.microsoft.com/office/powerpoint/2010/main" val="18696993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Practical </a:t>
            </a:r>
            <a:r>
              <a:rPr lang="sv-SE" dirty="0" err="1"/>
              <a:t>example</a:t>
            </a:r>
            <a:r>
              <a:rPr lang="sv-SE" dirty="0"/>
              <a:t>: </a:t>
            </a:r>
            <a:r>
              <a:rPr lang="sv-SE" dirty="0" err="1" smtClean="0"/>
              <a:t>Extract</a:t>
            </a:r>
            <a:r>
              <a:rPr lang="sv-SE" dirty="0" smtClean="0"/>
              <a:t> the </a:t>
            </a:r>
            <a:r>
              <a:rPr lang="sv-SE" dirty="0" err="1" smtClean="0"/>
              <a:t>backchain</a:t>
            </a:r>
            <a:endParaRPr lang="en-GB" dirty="0"/>
          </a:p>
        </p:txBody>
      </p:sp>
      <p:sp>
        <p:nvSpPr>
          <p:cNvPr id="3" name="Content Placeholder 2"/>
          <p:cNvSpPr>
            <a:spLocks noGrp="1"/>
          </p:cNvSpPr>
          <p:nvPr>
            <p:ph idx="1"/>
          </p:nvPr>
        </p:nvSpPr>
        <p:spPr>
          <a:xfrm>
            <a:off x="1439998" y="1825625"/>
            <a:ext cx="9589951" cy="4356000"/>
          </a:xfrm>
        </p:spPr>
        <p:txBody>
          <a:bodyPr/>
          <a:lstStyle/>
          <a:p>
            <a:pPr marL="0" indent="0">
              <a:buNone/>
            </a:pPr>
            <a:r>
              <a:rPr lang="en-GB" dirty="0" smtClean="0"/>
              <a:t>Login to PSP2 Corda node and start the Corda node shell.</a:t>
            </a:r>
          </a:p>
          <a:p>
            <a:pPr marL="0" indent="0">
              <a:buNone/>
            </a:pPr>
            <a:r>
              <a:rPr lang="en-GB" dirty="0" smtClean="0"/>
              <a:t>Run the command</a:t>
            </a:r>
          </a:p>
          <a:p>
            <a:pPr marL="0" indent="0">
              <a:buNone/>
            </a:pPr>
            <a:r>
              <a:rPr lang="en-GB" dirty="0"/>
              <a:t>	</a:t>
            </a:r>
            <a:r>
              <a:rPr lang="en-GB" sz="2400" dirty="0">
                <a:latin typeface="Consolas" panose="020B0609020204030204" pitchFamily="49" charset="0"/>
              </a:rPr>
              <a:t>run </a:t>
            </a:r>
            <a:r>
              <a:rPr lang="en-GB" sz="2400" dirty="0" err="1">
                <a:latin typeface="Consolas" panose="020B0609020204030204" pitchFamily="49" charset="0"/>
              </a:rPr>
              <a:t>internalVerifiedTransactionsSnapshot</a:t>
            </a:r>
            <a:endParaRPr lang="en-GB" sz="2400" dirty="0">
              <a:latin typeface="Consolas" panose="020B0609020204030204" pitchFamily="49" charset="0"/>
            </a:endParaRPr>
          </a:p>
        </p:txBody>
      </p:sp>
      <p:sp>
        <p:nvSpPr>
          <p:cNvPr id="4" name="Slide Number Placeholder 3"/>
          <p:cNvSpPr>
            <a:spLocks noGrp="1"/>
          </p:cNvSpPr>
          <p:nvPr>
            <p:ph type="sldNum" sz="quarter" idx="12"/>
          </p:nvPr>
        </p:nvSpPr>
        <p:spPr>
          <a:xfrm>
            <a:off x="0" y="6181625"/>
            <a:ext cx="995367" cy="365125"/>
          </a:xfrm>
        </p:spPr>
        <p:txBody>
          <a:bodyPr/>
          <a:lstStyle/>
          <a:p>
            <a:fld id="{CA5690A7-9BD4-4FE6-99BD-60038F9BBBDF}" type="slidenum">
              <a:rPr lang="en-GB" smtClean="0"/>
              <a:t>22</a:t>
            </a:fld>
            <a:endParaRPr lang="en-GB" dirty="0"/>
          </a:p>
        </p:txBody>
      </p:sp>
    </p:spTree>
    <p:extLst>
      <p:ext uri="{BB962C8B-B14F-4D97-AF65-F5344CB8AC3E}">
        <p14:creationId xmlns:p14="http://schemas.microsoft.com/office/powerpoint/2010/main" val="2954844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ubrik 1"/>
          <p:cNvSpPr>
            <a:spLocks noGrp="1"/>
          </p:cNvSpPr>
          <p:nvPr>
            <p:ph type="title"/>
          </p:nvPr>
        </p:nvSpPr>
        <p:spPr>
          <a:xfrm>
            <a:off x="1443042" y="365125"/>
            <a:ext cx="9297983" cy="610235"/>
          </a:xfrm>
        </p:spPr>
        <p:txBody>
          <a:bodyPr>
            <a:normAutofit fontScale="90000"/>
          </a:bodyPr>
          <a:lstStyle/>
          <a:p>
            <a:r>
              <a:rPr lang="sv-SE" dirty="0" smtClean="0"/>
              <a:t>Practical </a:t>
            </a:r>
            <a:r>
              <a:rPr lang="sv-SE" dirty="0" err="1" smtClean="0"/>
              <a:t>example</a:t>
            </a:r>
            <a:r>
              <a:rPr lang="sv-SE" dirty="0" smtClean="0"/>
              <a:t>: PSP2 </a:t>
            </a:r>
            <a:r>
              <a:rPr lang="sv-SE" dirty="0" err="1" smtClean="0"/>
              <a:t>backchain</a:t>
            </a:r>
            <a:endParaRPr lang="sv-SE" dirty="0"/>
          </a:p>
        </p:txBody>
      </p:sp>
      <p:sp>
        <p:nvSpPr>
          <p:cNvPr id="25" name="Platshållare för innehåll 2"/>
          <p:cNvSpPr>
            <a:spLocks noGrp="1"/>
          </p:cNvSpPr>
          <p:nvPr>
            <p:ph idx="1"/>
          </p:nvPr>
        </p:nvSpPr>
        <p:spPr>
          <a:xfrm>
            <a:off x="335280" y="975360"/>
            <a:ext cx="11673840" cy="6315777"/>
          </a:xfrm>
        </p:spPr>
        <p:txBody>
          <a:bodyPr>
            <a:normAutofit/>
          </a:bodyPr>
          <a:lstStyle/>
          <a:p>
            <a:pPr marL="0" indent="0">
              <a:spcBef>
                <a:spcPts val="0"/>
              </a:spcBef>
              <a:spcAft>
                <a:spcPts val="0"/>
              </a:spcAft>
              <a:buNone/>
            </a:pPr>
            <a:r>
              <a:rPr lang="en-GB" sz="1150" dirty="0">
                <a:latin typeface="Consolas" panose="020B0609020204030204" pitchFamily="49" charset="0"/>
              </a:rPr>
              <a:t>- wire:</a:t>
            </a:r>
            <a:endParaRPr lang="sv-SE" sz="1150" dirty="0">
              <a:latin typeface="Consolas" panose="020B0609020204030204" pitchFamily="49" charset="0"/>
            </a:endParaRPr>
          </a:p>
          <a:p>
            <a:pPr marL="0" indent="0">
              <a:spcBef>
                <a:spcPts val="0"/>
              </a:spcBef>
              <a:spcAft>
                <a:spcPts val="0"/>
              </a:spcAft>
              <a:buNone/>
            </a:pPr>
            <a:r>
              <a:rPr lang="en-GB" sz="1150" dirty="0">
                <a:latin typeface="Consolas" panose="020B0609020204030204" pitchFamily="49" charset="0"/>
              </a:rPr>
              <a:t>    id: "</a:t>
            </a:r>
            <a:r>
              <a:rPr lang="en-GB" sz="1150" b="1" dirty="0">
                <a:solidFill>
                  <a:srgbClr val="00B050"/>
                </a:solidFill>
                <a:latin typeface="Consolas" panose="020B0609020204030204" pitchFamily="49" charset="0"/>
              </a:rPr>
              <a:t>6BE4262593EA89C5097FED35221CC0A27FE78F7BB6C10864E4E28269E8F2F038</a:t>
            </a:r>
            <a:r>
              <a:rPr lang="en-GB" sz="1150" dirty="0">
                <a:latin typeface="Consolas" panose="020B0609020204030204" pitchFamily="49" charset="0"/>
              </a:rPr>
              <a:t>"</a:t>
            </a:r>
            <a:endParaRPr lang="sv-SE" sz="1150" dirty="0">
              <a:latin typeface="Consolas" panose="020B0609020204030204" pitchFamily="49" charset="0"/>
            </a:endParaRPr>
          </a:p>
          <a:p>
            <a:pPr marL="0" indent="0">
              <a:spcBef>
                <a:spcPts val="0"/>
              </a:spcBef>
              <a:spcAft>
                <a:spcPts val="0"/>
              </a:spcAft>
              <a:buNone/>
            </a:pPr>
            <a:r>
              <a:rPr lang="en-GB" sz="1150" dirty="0">
                <a:latin typeface="Consolas" panose="020B0609020204030204" pitchFamily="49" charset="0"/>
              </a:rPr>
              <a:t>    inputs:</a:t>
            </a:r>
            <a:endParaRPr lang="sv-SE" sz="1150" dirty="0">
              <a:latin typeface="Consolas" panose="020B0609020204030204" pitchFamily="49" charset="0"/>
            </a:endParaRPr>
          </a:p>
          <a:p>
            <a:pPr marL="0" indent="0">
              <a:spcBef>
                <a:spcPts val="0"/>
              </a:spcBef>
              <a:spcAft>
                <a:spcPts val="0"/>
              </a:spcAft>
              <a:buNone/>
            </a:pPr>
            <a:r>
              <a:rPr lang="en-GB" sz="1150" dirty="0">
                <a:latin typeface="Consolas" panose="020B0609020204030204" pitchFamily="49" charset="0"/>
              </a:rPr>
              <a:t>    - </a:t>
            </a:r>
            <a:r>
              <a:rPr lang="en-GB" sz="1150" dirty="0" err="1">
                <a:latin typeface="Consolas" panose="020B0609020204030204" pitchFamily="49" charset="0"/>
              </a:rPr>
              <a:t>txhash</a:t>
            </a:r>
            <a:r>
              <a:rPr lang="en-GB" sz="1150" dirty="0">
                <a:latin typeface="Consolas" panose="020B0609020204030204" pitchFamily="49" charset="0"/>
              </a:rPr>
              <a:t>: "</a:t>
            </a:r>
            <a:r>
              <a:rPr lang="en-GB" sz="1150" b="1" dirty="0">
                <a:solidFill>
                  <a:srgbClr val="FF0000"/>
                </a:solidFill>
                <a:latin typeface="Consolas" panose="020B0609020204030204" pitchFamily="49" charset="0"/>
              </a:rPr>
              <a:t>5C8618DCFB36BFABB0B6DB66331EBEDB3699F50F4AC8FD2EB7291BD782DF5C53</a:t>
            </a:r>
            <a:r>
              <a:rPr lang="en-GB" sz="1150" dirty="0">
                <a:latin typeface="Consolas" panose="020B0609020204030204" pitchFamily="49" charset="0"/>
              </a:rPr>
              <a:t>"</a:t>
            </a:r>
            <a:endParaRPr lang="sv-SE" sz="1150" dirty="0">
              <a:latin typeface="Consolas" panose="020B0609020204030204" pitchFamily="49" charset="0"/>
            </a:endParaRPr>
          </a:p>
          <a:p>
            <a:pPr marL="0" indent="0">
              <a:spcBef>
                <a:spcPts val="0"/>
              </a:spcBef>
              <a:spcAft>
                <a:spcPts val="0"/>
              </a:spcAft>
              <a:buNone/>
            </a:pPr>
            <a:r>
              <a:rPr lang="en-GB" sz="1150" dirty="0">
                <a:latin typeface="Consolas" panose="020B0609020204030204" pitchFamily="49" charset="0"/>
              </a:rPr>
              <a:t>      index: </a:t>
            </a:r>
            <a:r>
              <a:rPr lang="en-GB" sz="1150" b="1" dirty="0">
                <a:solidFill>
                  <a:srgbClr val="FF0000"/>
                </a:solidFill>
                <a:latin typeface="Consolas" panose="020B0609020204030204" pitchFamily="49" charset="0"/>
              </a:rPr>
              <a:t>0</a:t>
            </a:r>
            <a:endParaRPr lang="sv-SE" sz="1150" b="1" dirty="0">
              <a:solidFill>
                <a:srgbClr val="FF0000"/>
              </a:solidFill>
              <a:latin typeface="Consolas" panose="020B0609020204030204" pitchFamily="49" charset="0"/>
            </a:endParaRPr>
          </a:p>
          <a:p>
            <a:pPr marL="0" indent="0">
              <a:spcBef>
                <a:spcPts val="0"/>
              </a:spcBef>
              <a:spcAft>
                <a:spcPts val="0"/>
              </a:spcAft>
              <a:buNone/>
            </a:pPr>
            <a:r>
              <a:rPr lang="en-GB" sz="1150" dirty="0">
                <a:latin typeface="Consolas" panose="020B0609020204030204" pitchFamily="49" charset="0"/>
              </a:rPr>
              <a:t>    outputs:</a:t>
            </a:r>
            <a:endParaRPr lang="sv-SE" sz="1150" dirty="0">
              <a:latin typeface="Consolas" panose="020B0609020204030204" pitchFamily="49" charset="0"/>
            </a:endParaRPr>
          </a:p>
          <a:p>
            <a:pPr marL="0" indent="0">
              <a:spcBef>
                <a:spcPts val="0"/>
              </a:spcBef>
              <a:spcAft>
                <a:spcPts val="0"/>
              </a:spcAft>
              <a:buNone/>
            </a:pPr>
            <a:r>
              <a:rPr lang="en-GB" sz="1150" dirty="0">
                <a:latin typeface="Consolas" panose="020B0609020204030204" pitchFamily="49" charset="0"/>
              </a:rPr>
              <a:t>    - data: !&lt;com.r3.corda.lib.tokens.contracts.states.FungibleToken&gt;</a:t>
            </a:r>
            <a:endParaRPr lang="sv-SE" sz="1150" dirty="0">
              <a:latin typeface="Consolas" panose="020B0609020204030204" pitchFamily="49" charset="0"/>
            </a:endParaRPr>
          </a:p>
          <a:p>
            <a:pPr marL="0" indent="0">
              <a:spcBef>
                <a:spcPts val="0"/>
              </a:spcBef>
              <a:spcAft>
                <a:spcPts val="0"/>
              </a:spcAft>
              <a:buNone/>
            </a:pPr>
            <a:r>
              <a:rPr lang="en-GB" sz="1150" dirty="0">
                <a:latin typeface="Consolas" panose="020B0609020204030204" pitchFamily="49" charset="0"/>
              </a:rPr>
              <a:t>        amount: "</a:t>
            </a:r>
            <a:r>
              <a:rPr lang="en-GB" sz="1150" b="1" dirty="0">
                <a:solidFill>
                  <a:srgbClr val="7030A0"/>
                </a:solidFill>
                <a:latin typeface="Consolas" panose="020B0609020204030204" pitchFamily="49" charset="0"/>
              </a:rPr>
              <a:t>100.85 SEK</a:t>
            </a:r>
            <a:r>
              <a:rPr lang="en-GB" sz="1150" dirty="0">
                <a:latin typeface="Consolas" panose="020B0609020204030204" pitchFamily="49" charset="0"/>
              </a:rPr>
              <a:t> issued by Riksbanken"</a:t>
            </a:r>
            <a:endParaRPr lang="sv-SE" sz="1150" dirty="0">
              <a:latin typeface="Consolas" panose="020B0609020204030204" pitchFamily="49" charset="0"/>
            </a:endParaRPr>
          </a:p>
          <a:p>
            <a:pPr marL="0" indent="0">
              <a:spcBef>
                <a:spcPts val="0"/>
              </a:spcBef>
              <a:spcAft>
                <a:spcPts val="0"/>
              </a:spcAft>
              <a:buNone/>
            </a:pPr>
            <a:r>
              <a:rPr lang="en-GB" sz="1150" dirty="0">
                <a:latin typeface="Consolas" panose="020B0609020204030204" pitchFamily="49" charset="0"/>
              </a:rPr>
              <a:t>        holder: "</a:t>
            </a:r>
            <a:r>
              <a:rPr lang="en-GB" sz="1150" b="1" dirty="0">
                <a:solidFill>
                  <a:srgbClr val="0070C0"/>
                </a:solidFill>
                <a:latin typeface="Consolas" panose="020B0609020204030204" pitchFamily="49" charset="0"/>
              </a:rPr>
              <a:t>aSq9DsNNvGhYxYyqA9wd2eduEAZ5AXWgJTbTGL7RG71TWPEaZJhNFKWZWRp7jCHtRqYdZshmAv1tawKDd55qDnXDFmkUSvMqQhaRdxaMPYinLSop88JwAPReBZJw</a:t>
            </a:r>
            <a:r>
              <a:rPr lang="en-GB" sz="1150" dirty="0">
                <a:latin typeface="Consolas" panose="020B0609020204030204" pitchFamily="49" charset="0"/>
              </a:rPr>
              <a:t>"</a:t>
            </a:r>
            <a:endParaRPr lang="sv-SE" sz="1150" dirty="0">
              <a:latin typeface="Consolas" panose="020B0609020204030204" pitchFamily="49" charset="0"/>
            </a:endParaRPr>
          </a:p>
          <a:p>
            <a:pPr marL="0" indent="0">
              <a:spcBef>
                <a:spcPts val="0"/>
              </a:spcBef>
              <a:spcAft>
                <a:spcPts val="0"/>
              </a:spcAft>
              <a:buNone/>
            </a:pPr>
            <a:r>
              <a:rPr lang="en-GB" sz="1150" dirty="0">
                <a:latin typeface="Consolas" panose="020B0609020204030204" pitchFamily="49" charset="0"/>
              </a:rPr>
              <a:t>    - data: !&lt;com.r3.corda.lib.tokens.contracts.states.FungibleToken&gt;</a:t>
            </a:r>
            <a:endParaRPr lang="sv-SE" sz="1150" dirty="0">
              <a:latin typeface="Consolas" panose="020B0609020204030204" pitchFamily="49" charset="0"/>
            </a:endParaRPr>
          </a:p>
          <a:p>
            <a:pPr marL="0" indent="0">
              <a:spcBef>
                <a:spcPts val="0"/>
              </a:spcBef>
              <a:spcAft>
                <a:spcPts val="0"/>
              </a:spcAft>
              <a:buNone/>
            </a:pPr>
            <a:r>
              <a:rPr lang="en-GB" sz="1150" dirty="0">
                <a:latin typeface="Consolas" panose="020B0609020204030204" pitchFamily="49" charset="0"/>
              </a:rPr>
              <a:t>        amount: "</a:t>
            </a:r>
            <a:r>
              <a:rPr lang="en-GB" sz="1150" b="1" dirty="0">
                <a:solidFill>
                  <a:srgbClr val="7030A0"/>
                </a:solidFill>
                <a:latin typeface="Consolas" panose="020B0609020204030204" pitchFamily="49" charset="0"/>
              </a:rPr>
              <a:t>5399.15 SEK </a:t>
            </a:r>
            <a:r>
              <a:rPr lang="en-GB" sz="1150" dirty="0">
                <a:latin typeface="Consolas" panose="020B0609020204030204" pitchFamily="49" charset="0"/>
              </a:rPr>
              <a:t>issued by Riksbanken"</a:t>
            </a:r>
            <a:endParaRPr lang="sv-SE" sz="1150" dirty="0">
              <a:latin typeface="Consolas" panose="020B0609020204030204" pitchFamily="49" charset="0"/>
            </a:endParaRPr>
          </a:p>
          <a:p>
            <a:pPr marL="0" indent="0">
              <a:spcBef>
                <a:spcPts val="0"/>
              </a:spcBef>
              <a:spcAft>
                <a:spcPts val="0"/>
              </a:spcAft>
              <a:buNone/>
            </a:pPr>
            <a:r>
              <a:rPr lang="en-GB" sz="1150" dirty="0">
                <a:latin typeface="Consolas" panose="020B0609020204030204" pitchFamily="49" charset="0"/>
              </a:rPr>
              <a:t>        holder: "</a:t>
            </a:r>
            <a:r>
              <a:rPr lang="en-GB" sz="1150" b="1" dirty="0">
                <a:solidFill>
                  <a:srgbClr val="C00000"/>
                </a:solidFill>
                <a:latin typeface="Consolas" panose="020B0609020204030204" pitchFamily="49" charset="0"/>
              </a:rPr>
              <a:t>aSq9DsNNvGhYxYyqA9wd2eduEAZ5AXWgJTbTFUZVr3NjFk7sDNTBjdg3q9sJNbZKfTVhDQ8vcyisu9mWsoMPA1Heqbb3ZbNirZFnBpgkuVDW7yWYsDiBWLGYdmDh</a:t>
            </a:r>
            <a:r>
              <a:rPr lang="en-GB" sz="1150" dirty="0">
                <a:latin typeface="Consolas" panose="020B0609020204030204" pitchFamily="49" charset="0"/>
              </a:rPr>
              <a:t>"</a:t>
            </a:r>
            <a:endParaRPr lang="sv-SE" sz="1150" dirty="0">
              <a:latin typeface="Consolas" panose="020B0609020204030204" pitchFamily="49" charset="0"/>
            </a:endParaRPr>
          </a:p>
          <a:p>
            <a:pPr marL="0" indent="0">
              <a:spcBef>
                <a:spcPts val="0"/>
              </a:spcBef>
              <a:spcAft>
                <a:spcPts val="0"/>
              </a:spcAft>
              <a:buNone/>
            </a:pPr>
            <a:r>
              <a:rPr lang="en-GB" sz="1150" dirty="0">
                <a:latin typeface="Consolas" panose="020B0609020204030204" pitchFamily="49" charset="0"/>
              </a:rPr>
              <a:t>    commands:</a:t>
            </a:r>
            <a:endParaRPr lang="sv-SE" sz="1150" dirty="0">
              <a:latin typeface="Consolas" panose="020B0609020204030204" pitchFamily="49" charset="0"/>
            </a:endParaRPr>
          </a:p>
          <a:p>
            <a:pPr marL="0" indent="0">
              <a:spcBef>
                <a:spcPts val="0"/>
              </a:spcBef>
              <a:spcAft>
                <a:spcPts val="0"/>
              </a:spcAft>
              <a:buNone/>
            </a:pPr>
            <a:r>
              <a:rPr lang="en-GB" sz="1150" dirty="0">
                <a:latin typeface="Consolas" panose="020B0609020204030204" pitchFamily="49" charset="0"/>
              </a:rPr>
              <a:t>    - value: !&lt;com.r3.corda.lib.tokens.contracts.commands.MoveTokenCommand&gt;</a:t>
            </a:r>
            <a:endParaRPr lang="sv-SE" sz="1150" dirty="0">
              <a:latin typeface="Consolas" panose="020B0609020204030204" pitchFamily="49" charset="0"/>
            </a:endParaRPr>
          </a:p>
          <a:p>
            <a:pPr marL="0" indent="0">
              <a:spcBef>
                <a:spcPts val="0"/>
              </a:spcBef>
              <a:spcAft>
                <a:spcPts val="0"/>
              </a:spcAft>
              <a:buNone/>
            </a:pPr>
            <a:r>
              <a:rPr lang="en-GB" sz="1150" dirty="0">
                <a:latin typeface="Consolas" panose="020B0609020204030204" pitchFamily="49" charset="0"/>
              </a:rPr>
              <a:t>        </a:t>
            </a:r>
            <a:r>
              <a:rPr lang="sv-SE" sz="1150" dirty="0">
                <a:latin typeface="Consolas" panose="020B0609020204030204" pitchFamily="49" charset="0"/>
              </a:rPr>
              <a:t>token:</a:t>
            </a:r>
          </a:p>
          <a:p>
            <a:pPr marL="0" indent="0">
              <a:spcBef>
                <a:spcPts val="0"/>
              </a:spcBef>
              <a:spcAft>
                <a:spcPts val="0"/>
              </a:spcAft>
              <a:buNone/>
            </a:pPr>
            <a:r>
              <a:rPr lang="sv-SE" sz="1150" dirty="0">
                <a:latin typeface="Consolas" panose="020B0609020204030204" pitchFamily="49" charset="0"/>
              </a:rPr>
              <a:t>          </a:t>
            </a:r>
            <a:r>
              <a:rPr lang="sv-SE" sz="1150" dirty="0" err="1">
                <a:latin typeface="Consolas" panose="020B0609020204030204" pitchFamily="49" charset="0"/>
              </a:rPr>
              <a:t>issuer</a:t>
            </a:r>
            <a:r>
              <a:rPr lang="sv-SE" sz="1150" dirty="0">
                <a:latin typeface="Consolas" panose="020B0609020204030204" pitchFamily="49" charset="0"/>
              </a:rPr>
              <a:t>: "O=Riksbanken, L=Stockholm, C=SE"</a:t>
            </a:r>
          </a:p>
          <a:p>
            <a:pPr marL="0" indent="0">
              <a:spcBef>
                <a:spcPts val="0"/>
              </a:spcBef>
              <a:spcAft>
                <a:spcPts val="0"/>
              </a:spcAft>
              <a:buNone/>
            </a:pPr>
            <a:r>
              <a:rPr lang="sv-SE" sz="1150" dirty="0">
                <a:latin typeface="Consolas" panose="020B0609020204030204" pitchFamily="49" charset="0"/>
              </a:rPr>
              <a:t>          </a:t>
            </a:r>
            <a:r>
              <a:rPr lang="en-GB" sz="1150" dirty="0" err="1">
                <a:latin typeface="Consolas" panose="020B0609020204030204" pitchFamily="49" charset="0"/>
              </a:rPr>
              <a:t>tokenType</a:t>
            </a:r>
            <a:r>
              <a:rPr lang="en-GB" sz="1150" dirty="0">
                <a:latin typeface="Consolas" panose="020B0609020204030204" pitchFamily="49" charset="0"/>
              </a:rPr>
              <a:t>:</a:t>
            </a:r>
            <a:endParaRPr lang="sv-SE" sz="1150" dirty="0">
              <a:latin typeface="Consolas" panose="020B0609020204030204" pitchFamily="49" charset="0"/>
            </a:endParaRPr>
          </a:p>
          <a:p>
            <a:pPr marL="0" indent="0">
              <a:spcBef>
                <a:spcPts val="0"/>
              </a:spcBef>
              <a:spcAft>
                <a:spcPts val="0"/>
              </a:spcAft>
              <a:buNone/>
            </a:pPr>
            <a:r>
              <a:rPr lang="en-GB" sz="1150" dirty="0">
                <a:latin typeface="Consolas" panose="020B0609020204030204" pitchFamily="49" charset="0"/>
              </a:rPr>
              <a:t>            </a:t>
            </a:r>
            <a:r>
              <a:rPr lang="en-GB" sz="1150" dirty="0" err="1" smtClean="0">
                <a:latin typeface="Consolas" panose="020B0609020204030204" pitchFamily="49" charset="0"/>
              </a:rPr>
              <a:t>tokenIdentifier</a:t>
            </a:r>
            <a:r>
              <a:rPr lang="en-GB" sz="1150" dirty="0">
                <a:latin typeface="Consolas" panose="020B0609020204030204" pitchFamily="49" charset="0"/>
              </a:rPr>
              <a:t>: "SEK</a:t>
            </a:r>
            <a:r>
              <a:rPr lang="en-GB" sz="1150" dirty="0" smtClean="0">
                <a:latin typeface="Consolas" panose="020B0609020204030204" pitchFamily="49" charset="0"/>
              </a:rPr>
              <a:t>"</a:t>
            </a:r>
            <a:endParaRPr lang="sv-SE" sz="1150" dirty="0" smtClean="0">
              <a:latin typeface="Consolas" panose="020B0609020204030204" pitchFamily="49" charset="0"/>
            </a:endParaRPr>
          </a:p>
          <a:p>
            <a:pPr marL="0" indent="0">
              <a:spcBef>
                <a:spcPts val="0"/>
              </a:spcBef>
              <a:spcAft>
                <a:spcPts val="0"/>
              </a:spcAft>
              <a:buNone/>
            </a:pPr>
            <a:r>
              <a:rPr lang="en-GB" sz="1150" dirty="0" smtClean="0">
                <a:latin typeface="Consolas" panose="020B0609020204030204" pitchFamily="49" charset="0"/>
              </a:rPr>
              <a:t>        inputs:</a:t>
            </a:r>
            <a:endParaRPr lang="sv-SE" sz="1150" dirty="0" smtClean="0">
              <a:latin typeface="Consolas" panose="020B0609020204030204" pitchFamily="49" charset="0"/>
            </a:endParaRPr>
          </a:p>
          <a:p>
            <a:pPr marL="0" indent="0">
              <a:spcBef>
                <a:spcPts val="0"/>
              </a:spcBef>
              <a:spcAft>
                <a:spcPts val="0"/>
              </a:spcAft>
              <a:buNone/>
            </a:pPr>
            <a:r>
              <a:rPr lang="en-GB" sz="1150" dirty="0" smtClean="0">
                <a:latin typeface="Consolas" panose="020B0609020204030204" pitchFamily="49" charset="0"/>
              </a:rPr>
              <a:t>        </a:t>
            </a:r>
            <a:r>
              <a:rPr lang="en-GB" sz="1150" dirty="0">
                <a:latin typeface="Consolas" panose="020B0609020204030204" pitchFamily="49" charset="0"/>
              </a:rPr>
              <a:t>- 0</a:t>
            </a:r>
            <a:endParaRPr lang="sv-SE" sz="1150" dirty="0">
              <a:latin typeface="Consolas" panose="020B0609020204030204" pitchFamily="49" charset="0"/>
            </a:endParaRPr>
          </a:p>
          <a:p>
            <a:pPr marL="0" indent="0">
              <a:spcBef>
                <a:spcPts val="0"/>
              </a:spcBef>
              <a:spcAft>
                <a:spcPts val="0"/>
              </a:spcAft>
              <a:buNone/>
            </a:pPr>
            <a:r>
              <a:rPr lang="en-GB" sz="1150" dirty="0">
                <a:latin typeface="Consolas" panose="020B0609020204030204" pitchFamily="49" charset="0"/>
              </a:rPr>
              <a:t>        outputs:</a:t>
            </a:r>
            <a:endParaRPr lang="sv-SE" sz="1150" dirty="0">
              <a:latin typeface="Consolas" panose="020B0609020204030204" pitchFamily="49" charset="0"/>
            </a:endParaRPr>
          </a:p>
          <a:p>
            <a:pPr marL="0" indent="0">
              <a:spcBef>
                <a:spcPts val="0"/>
              </a:spcBef>
              <a:spcAft>
                <a:spcPts val="0"/>
              </a:spcAft>
              <a:buNone/>
            </a:pPr>
            <a:r>
              <a:rPr lang="en-GB" sz="1150" dirty="0">
                <a:latin typeface="Consolas" panose="020B0609020204030204" pitchFamily="49" charset="0"/>
              </a:rPr>
              <a:t>        - 0</a:t>
            </a:r>
            <a:endParaRPr lang="sv-SE" sz="1150" dirty="0">
              <a:latin typeface="Consolas" panose="020B0609020204030204" pitchFamily="49" charset="0"/>
            </a:endParaRPr>
          </a:p>
          <a:p>
            <a:pPr marL="0" indent="0">
              <a:spcBef>
                <a:spcPts val="0"/>
              </a:spcBef>
              <a:spcAft>
                <a:spcPts val="0"/>
              </a:spcAft>
              <a:buNone/>
            </a:pPr>
            <a:r>
              <a:rPr lang="en-GB" sz="1150" dirty="0">
                <a:latin typeface="Consolas" panose="020B0609020204030204" pitchFamily="49" charset="0"/>
              </a:rPr>
              <a:t>        - 1</a:t>
            </a:r>
            <a:endParaRPr lang="sv-SE" sz="1150" dirty="0">
              <a:latin typeface="Consolas" panose="020B0609020204030204" pitchFamily="49" charset="0"/>
            </a:endParaRPr>
          </a:p>
          <a:p>
            <a:pPr marL="0" indent="0">
              <a:spcBef>
                <a:spcPts val="0"/>
              </a:spcBef>
              <a:spcAft>
                <a:spcPts val="0"/>
              </a:spcAft>
              <a:buNone/>
            </a:pPr>
            <a:r>
              <a:rPr lang="en-GB" sz="1150" dirty="0">
                <a:latin typeface="Consolas" panose="020B0609020204030204" pitchFamily="49" charset="0"/>
              </a:rPr>
              <a:t>      signers:</a:t>
            </a:r>
            <a:endParaRPr lang="sv-SE" sz="1150" dirty="0">
              <a:latin typeface="Consolas" panose="020B0609020204030204" pitchFamily="49" charset="0"/>
            </a:endParaRPr>
          </a:p>
          <a:p>
            <a:pPr marL="0" indent="0">
              <a:spcBef>
                <a:spcPts val="0"/>
              </a:spcBef>
              <a:spcAft>
                <a:spcPts val="0"/>
              </a:spcAft>
              <a:buNone/>
            </a:pPr>
            <a:r>
              <a:rPr lang="en-GB" sz="1150" dirty="0">
                <a:latin typeface="Consolas" panose="020B0609020204030204" pitchFamily="49" charset="0"/>
              </a:rPr>
              <a:t>      - "</a:t>
            </a:r>
            <a:r>
              <a:rPr lang="en-GB" sz="1150" b="1" dirty="0">
                <a:solidFill>
                  <a:srgbClr val="FF0000"/>
                </a:solidFill>
                <a:latin typeface="Consolas" panose="020B0609020204030204" pitchFamily="49" charset="0"/>
              </a:rPr>
              <a:t>aSq9DsNNvGhYxYyqA9wd2eduEAZ5AXWgJTbTFUZVr3NjFk7sDNTBjdg3q9sJNbZKfTVhDQ8vcyisu9mWsoMPA1Heqbb3ZbNirZFnBpgkuVDW7yWYsDiBWLGYdmDh</a:t>
            </a:r>
            <a:r>
              <a:rPr lang="en-GB" sz="1150" dirty="0">
                <a:latin typeface="Consolas" panose="020B0609020204030204" pitchFamily="49" charset="0"/>
              </a:rPr>
              <a:t>"</a:t>
            </a:r>
            <a:endParaRPr lang="sv-SE" sz="1150" dirty="0">
              <a:latin typeface="Consolas" panose="020B0609020204030204" pitchFamily="49" charset="0"/>
            </a:endParaRPr>
          </a:p>
          <a:p>
            <a:pPr marL="0" indent="0">
              <a:spcBef>
                <a:spcPts val="0"/>
              </a:spcBef>
              <a:spcAft>
                <a:spcPts val="0"/>
              </a:spcAft>
              <a:buNone/>
            </a:pPr>
            <a:endParaRPr lang="sv-SE" sz="1150" dirty="0">
              <a:latin typeface="Consolas" panose="020B0609020204030204" pitchFamily="49" charset="0"/>
            </a:endParaRPr>
          </a:p>
        </p:txBody>
      </p:sp>
      <p:sp>
        <p:nvSpPr>
          <p:cNvPr id="2" name="Rectangle 1"/>
          <p:cNvSpPr/>
          <p:nvPr/>
        </p:nvSpPr>
        <p:spPr>
          <a:xfrm>
            <a:off x="781054" y="6267450"/>
            <a:ext cx="10820396" cy="4953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66704" y="2705099"/>
            <a:ext cx="10820396" cy="4476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33450" y="2495550"/>
            <a:ext cx="1704975" cy="2095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90555" y="1442720"/>
            <a:ext cx="852488" cy="43370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a:xfrm>
            <a:off x="-248601" y="6397625"/>
            <a:ext cx="995367" cy="365125"/>
          </a:xfrm>
        </p:spPr>
        <p:txBody>
          <a:bodyPr/>
          <a:lstStyle/>
          <a:p>
            <a:fld id="{CA5690A7-9BD4-4FE6-99BD-60038F9BBBDF}" type="slidenum">
              <a:rPr lang="en-GB" smtClean="0"/>
              <a:t>23</a:t>
            </a:fld>
            <a:endParaRPr lang="en-GB" dirty="0"/>
          </a:p>
        </p:txBody>
      </p:sp>
    </p:spTree>
    <p:extLst>
      <p:ext uri="{BB962C8B-B14F-4D97-AF65-F5344CB8AC3E}">
        <p14:creationId xmlns:p14="http://schemas.microsoft.com/office/powerpoint/2010/main" val="11309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Practical </a:t>
            </a:r>
            <a:r>
              <a:rPr lang="sv-SE" dirty="0" err="1"/>
              <a:t>example</a:t>
            </a:r>
            <a:r>
              <a:rPr lang="sv-SE" dirty="0"/>
              <a:t>: </a:t>
            </a:r>
            <a:r>
              <a:rPr lang="en-GB" dirty="0"/>
              <a:t>Get the </a:t>
            </a:r>
            <a:r>
              <a:rPr lang="en-GB" dirty="0" smtClean="0"/>
              <a:t>transactions</a:t>
            </a:r>
            <a:endParaRPr lang="en-GB" dirty="0"/>
          </a:p>
        </p:txBody>
      </p:sp>
      <p:sp>
        <p:nvSpPr>
          <p:cNvPr id="3" name="Content Placeholder 2"/>
          <p:cNvSpPr>
            <a:spLocks noGrp="1"/>
          </p:cNvSpPr>
          <p:nvPr>
            <p:ph idx="1"/>
          </p:nvPr>
        </p:nvSpPr>
        <p:spPr>
          <a:xfrm>
            <a:off x="1439998" y="1825625"/>
            <a:ext cx="9589951" cy="4356000"/>
          </a:xfrm>
        </p:spPr>
        <p:txBody>
          <a:bodyPr>
            <a:normAutofit fontScale="40000" lnSpcReduction="20000"/>
          </a:bodyPr>
          <a:lstStyle/>
          <a:p>
            <a:pPr marL="0" indent="0">
              <a:buNone/>
            </a:pPr>
            <a:r>
              <a:rPr lang="en-GB" sz="5000" dirty="0" smtClean="0"/>
              <a:t>Admin of PSP2 has now extracted and created a JSON list of all transactions for all </a:t>
            </a:r>
            <a:r>
              <a:rPr lang="en-GB" sz="5000" dirty="0" err="1" smtClean="0"/>
              <a:t>backchains</a:t>
            </a:r>
            <a:r>
              <a:rPr lang="en-GB" sz="5000" dirty="0" smtClean="0"/>
              <a:t> for all tokens on PSP2 Corda node.</a:t>
            </a:r>
          </a:p>
          <a:p>
            <a:pPr marL="0" indent="0">
              <a:spcBef>
                <a:spcPts val="0"/>
              </a:spcBef>
              <a:spcAft>
                <a:spcPts val="0"/>
              </a:spcAft>
              <a:buNone/>
            </a:pPr>
            <a:r>
              <a:rPr lang="en-GB" sz="2600" dirty="0">
                <a:latin typeface="Consolas" panose="020B0609020204030204" pitchFamily="49" charset="0"/>
              </a:rPr>
              <a:t>{</a:t>
            </a:r>
          </a:p>
          <a:p>
            <a:pPr marL="0" indent="0">
              <a:spcBef>
                <a:spcPts val="0"/>
              </a:spcBef>
              <a:spcAft>
                <a:spcPts val="0"/>
              </a:spcAft>
              <a:buNone/>
            </a:pPr>
            <a:r>
              <a:rPr lang="en-GB" sz="2600" dirty="0">
                <a:latin typeface="Consolas" panose="020B0609020204030204" pitchFamily="49" charset="0"/>
              </a:rPr>
              <a:t>"edges": [</a:t>
            </a:r>
          </a:p>
          <a:p>
            <a:pPr marL="0" indent="0">
              <a:spcBef>
                <a:spcPts val="0"/>
              </a:spcBef>
              <a:spcAft>
                <a:spcPts val="0"/>
              </a:spcAft>
              <a:buNone/>
            </a:pPr>
            <a:r>
              <a:rPr lang="en-GB" sz="2600" dirty="0">
                <a:latin typeface="Consolas" panose="020B0609020204030204" pitchFamily="49" charset="0"/>
              </a:rPr>
              <a:t>{</a:t>
            </a:r>
          </a:p>
          <a:p>
            <a:pPr marL="0" indent="0">
              <a:spcBef>
                <a:spcPts val="0"/>
              </a:spcBef>
              <a:spcAft>
                <a:spcPts val="0"/>
              </a:spcAft>
              <a:buNone/>
            </a:pPr>
            <a:r>
              <a:rPr lang="en-GB" sz="2600" dirty="0">
                <a:latin typeface="Consolas" panose="020B0609020204030204" pitchFamily="49" charset="0"/>
              </a:rPr>
              <a:t>"source": {"id": "PSP:GfHq2tTVk9z4eXgyKAMEqYfMYACZy4RQAuN3p72MxBywj86qJnnk3EhzaNPr", "label": "PSP:GfHq2tTVk9z4eXgyKAMEqYfMYACZy4RQAuN3p72MxBywj86qJnnk3EhzaNPr"},</a:t>
            </a:r>
          </a:p>
          <a:p>
            <a:pPr marL="0" indent="0">
              <a:spcBef>
                <a:spcPts val="0"/>
              </a:spcBef>
              <a:spcAft>
                <a:spcPts val="0"/>
              </a:spcAft>
              <a:buNone/>
            </a:pPr>
            <a:r>
              <a:rPr lang="en-GB" sz="2600" dirty="0">
                <a:latin typeface="Consolas" panose="020B0609020204030204" pitchFamily="49" charset="0"/>
              </a:rPr>
              <a:t>"target": {"id": "aSq9DsNNvGhYxYyqA9wd2eduEAZ5AXWgJTbTKnaoNTewVAC9a27PCxXfDoS3pqhMa5duj6jJGEsqpvvtx59oNehuLxgXVWuaJ3oURRezoeTogZjBqpAPFXkmKnC4", "label": "aSq9DsNNvGhYxYyqA9wd2eduEAZ5AXWgJTbTKnaoNTewVAC9a27PCxXfDoS3pqhMa5duj6jJGEsqpvvtx59oNehuLxgXVWuaJ3oURRezoeTogZjBqpAPFXkmKnC4"},</a:t>
            </a:r>
          </a:p>
          <a:p>
            <a:pPr marL="0" indent="0">
              <a:spcBef>
                <a:spcPts val="0"/>
              </a:spcBef>
              <a:spcAft>
                <a:spcPts val="0"/>
              </a:spcAft>
              <a:buNone/>
            </a:pPr>
            <a:r>
              <a:rPr lang="en-GB" sz="2600" dirty="0">
                <a:latin typeface="Consolas" panose="020B0609020204030204" pitchFamily="49" charset="0"/>
              </a:rPr>
              <a:t>"value": "1337.30"</a:t>
            </a:r>
          </a:p>
          <a:p>
            <a:pPr marL="0" indent="0">
              <a:spcBef>
                <a:spcPts val="0"/>
              </a:spcBef>
              <a:spcAft>
                <a:spcPts val="0"/>
              </a:spcAft>
              <a:buNone/>
            </a:pPr>
            <a:r>
              <a:rPr lang="en-GB" sz="2600" dirty="0" smtClean="0">
                <a:latin typeface="Consolas" panose="020B0609020204030204" pitchFamily="49" charset="0"/>
              </a:rPr>
              <a:t>},</a:t>
            </a:r>
          </a:p>
          <a:p>
            <a:pPr marL="0" indent="0">
              <a:spcBef>
                <a:spcPts val="0"/>
              </a:spcBef>
              <a:spcAft>
                <a:spcPts val="0"/>
              </a:spcAft>
              <a:buNone/>
            </a:pPr>
            <a:r>
              <a:rPr lang="en-GB" sz="2600" dirty="0">
                <a:latin typeface="Consolas" panose="020B0609020204030204" pitchFamily="49" charset="0"/>
              </a:rPr>
              <a:t>{</a:t>
            </a:r>
          </a:p>
          <a:p>
            <a:pPr marL="0" indent="0">
              <a:spcBef>
                <a:spcPts val="0"/>
              </a:spcBef>
              <a:spcAft>
                <a:spcPts val="0"/>
              </a:spcAft>
              <a:buNone/>
            </a:pPr>
            <a:r>
              <a:rPr lang="en-GB" sz="2600" dirty="0">
                <a:latin typeface="Consolas" panose="020B0609020204030204" pitchFamily="49" charset="0"/>
              </a:rPr>
              <a:t>"source": {"id": "aSq9DsNNvGhYxYyqA9wd2eduEAZ5AXWgJTbTKnaoNTewVAC9a27PCxXfDoS3pqhMa5duj6jJGEsqpvvtx59oNehuLxgXVWuaJ3oURRezoeTogZjBqpAPFXkmKnC4", "label": "aSq9DsNNvGhYxYyqA9wd2eduEAZ5AXWgJTbTKnaoNTewVAC9a27PCxXfDoS3pqhMa5duj6jJGEsqpvvtx59oNehuLxgXVWuaJ3oURRezoeTogZjBqpAPFXkmKnC4"},</a:t>
            </a:r>
          </a:p>
          <a:p>
            <a:pPr marL="0" indent="0">
              <a:spcBef>
                <a:spcPts val="0"/>
              </a:spcBef>
              <a:spcAft>
                <a:spcPts val="0"/>
              </a:spcAft>
              <a:buNone/>
            </a:pPr>
            <a:r>
              <a:rPr lang="en-GB" sz="2600" dirty="0">
                <a:latin typeface="Consolas" panose="020B0609020204030204" pitchFamily="49" charset="0"/>
              </a:rPr>
              <a:t>"target": {"id": "aSq9DsNNvGhYxYyqA9wd2eduEAZ5AXWgJTbTJX1eBDU2mve7qqDWbmoVu9HDG1pstQnSss4TsEC68tDuWKSRZ9hNJDrmcfkxZ4agpD7qM2UsvAGcPWwbG3qdAuts", "label": "aSq9DsNNvGhYxYyqA9wd2eduEAZ5AXWgJTbTJX1eBDU2mve7qqDWbmoVu9HDG1pstQnSss4TsEC68tDuWKSRZ9hNJDrmcfkxZ4agpD7qM2UsvAGcPWwbG3qdAuts"},</a:t>
            </a:r>
          </a:p>
          <a:p>
            <a:pPr marL="0" indent="0">
              <a:spcBef>
                <a:spcPts val="0"/>
              </a:spcBef>
              <a:spcAft>
                <a:spcPts val="0"/>
              </a:spcAft>
              <a:buNone/>
            </a:pPr>
            <a:r>
              <a:rPr lang="en-GB" sz="2600" dirty="0">
                <a:latin typeface="Consolas" panose="020B0609020204030204" pitchFamily="49" charset="0"/>
              </a:rPr>
              <a:t>"value": "1337.40"</a:t>
            </a:r>
          </a:p>
          <a:p>
            <a:pPr marL="0" indent="0">
              <a:spcBef>
                <a:spcPts val="0"/>
              </a:spcBef>
              <a:spcAft>
                <a:spcPts val="0"/>
              </a:spcAft>
              <a:buNone/>
            </a:pPr>
            <a:r>
              <a:rPr lang="en-GB" sz="2600" dirty="0">
                <a:latin typeface="Consolas" panose="020B0609020204030204" pitchFamily="49" charset="0"/>
              </a:rPr>
              <a:t>}]</a:t>
            </a:r>
          </a:p>
          <a:p>
            <a:pPr marL="0" indent="0">
              <a:spcBef>
                <a:spcPts val="0"/>
              </a:spcBef>
              <a:spcAft>
                <a:spcPts val="0"/>
              </a:spcAft>
              <a:buNone/>
            </a:pPr>
            <a:r>
              <a:rPr lang="en-GB" sz="2600" dirty="0" smtClean="0">
                <a:latin typeface="Consolas" panose="020B0609020204030204" pitchFamily="49" charset="0"/>
              </a:rPr>
              <a:t>}</a:t>
            </a:r>
          </a:p>
          <a:p>
            <a:pPr marL="0" indent="0">
              <a:spcBef>
                <a:spcPts val="0"/>
              </a:spcBef>
              <a:spcAft>
                <a:spcPts val="0"/>
              </a:spcAft>
              <a:buNone/>
            </a:pPr>
            <a:endParaRPr lang="en-GB" sz="2600" dirty="0" smtClean="0">
              <a:latin typeface="Consolas" panose="020B0609020204030204" pitchFamily="49" charset="0"/>
            </a:endParaRPr>
          </a:p>
        </p:txBody>
      </p:sp>
      <p:sp>
        <p:nvSpPr>
          <p:cNvPr id="4" name="Slide Number Placeholder 3"/>
          <p:cNvSpPr>
            <a:spLocks noGrp="1"/>
          </p:cNvSpPr>
          <p:nvPr>
            <p:ph type="sldNum" sz="quarter" idx="12"/>
          </p:nvPr>
        </p:nvSpPr>
        <p:spPr>
          <a:xfrm>
            <a:off x="0" y="6212707"/>
            <a:ext cx="995367" cy="365125"/>
          </a:xfrm>
        </p:spPr>
        <p:txBody>
          <a:bodyPr/>
          <a:lstStyle/>
          <a:p>
            <a:fld id="{CA5690A7-9BD4-4FE6-99BD-60038F9BBBDF}" type="slidenum">
              <a:rPr lang="en-GB" smtClean="0"/>
              <a:t>24</a:t>
            </a:fld>
            <a:endParaRPr lang="en-GB" dirty="0"/>
          </a:p>
        </p:txBody>
      </p:sp>
    </p:spTree>
    <p:extLst>
      <p:ext uri="{BB962C8B-B14F-4D97-AF65-F5344CB8AC3E}">
        <p14:creationId xmlns:p14="http://schemas.microsoft.com/office/powerpoint/2010/main" val="2873910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 example: </a:t>
            </a:r>
            <a:r>
              <a:rPr lang="en-GB" dirty="0" err="1" smtClean="0"/>
              <a:t>Datamine</a:t>
            </a:r>
            <a:endParaRPr lang="en-GB" dirty="0"/>
          </a:p>
        </p:txBody>
      </p:sp>
      <p:sp>
        <p:nvSpPr>
          <p:cNvPr id="3" name="Content Placeholder 2"/>
          <p:cNvSpPr>
            <a:spLocks noGrp="1"/>
          </p:cNvSpPr>
          <p:nvPr>
            <p:ph idx="1"/>
          </p:nvPr>
        </p:nvSpPr>
        <p:spPr>
          <a:xfrm>
            <a:off x="1439998" y="1825625"/>
            <a:ext cx="9589951" cy="4356000"/>
          </a:xfrm>
        </p:spPr>
        <p:txBody>
          <a:bodyPr/>
          <a:lstStyle/>
          <a:p>
            <a:pPr marL="0" indent="0">
              <a:buNone/>
            </a:pPr>
            <a:r>
              <a:rPr lang="en-GB" dirty="0" smtClean="0"/>
              <a:t>Admin of PSP2 has the public keys of users in the </a:t>
            </a:r>
            <a:r>
              <a:rPr lang="en-GB" dirty="0" err="1" smtClean="0"/>
              <a:t>backchain</a:t>
            </a:r>
            <a:r>
              <a:rPr lang="en-GB" dirty="0" smtClean="0"/>
              <a:t> but can enrich the information with wallet ID or alias with information in the logs or from user transaction log in the PSP2 business layer. To be able to do this any user on PSP2 must have done a transaction with that public key earlier.</a:t>
            </a:r>
          </a:p>
          <a:p>
            <a:pPr marL="0" indent="0">
              <a:buNone/>
            </a:pPr>
            <a:r>
              <a:rPr lang="en-GB" dirty="0" smtClean="0"/>
              <a:t>User history record extract from PSP2 business layer.</a:t>
            </a:r>
          </a:p>
          <a:p>
            <a:pPr marL="0" indent="0">
              <a:buNone/>
            </a:pPr>
            <a:endParaRPr lang="en-GB" dirty="0" smtClean="0"/>
          </a:p>
        </p:txBody>
      </p:sp>
      <p:graphicFrame>
        <p:nvGraphicFramePr>
          <p:cNvPr id="5" name="Table 4"/>
          <p:cNvGraphicFramePr>
            <a:graphicFrameLocks noGrp="1"/>
          </p:cNvGraphicFramePr>
          <p:nvPr>
            <p:extLst>
              <p:ext uri="{D42A27DB-BD31-4B8C-83A1-F6EECF244321}">
                <p14:modId xmlns:p14="http://schemas.microsoft.com/office/powerpoint/2010/main" val="3114703951"/>
              </p:ext>
            </p:extLst>
          </p:nvPr>
        </p:nvGraphicFramePr>
        <p:xfrm>
          <a:off x="1439997" y="4003623"/>
          <a:ext cx="10180503" cy="2587676"/>
        </p:xfrm>
        <a:graphic>
          <a:graphicData uri="http://schemas.openxmlformats.org/drawingml/2006/table">
            <a:tbl>
              <a:tblPr firstCol="1" bandRow="1">
                <a:tableStyleId>{69012ECD-51FC-41F1-AA8D-1B2483CD663E}</a:tableStyleId>
              </a:tblPr>
              <a:tblGrid>
                <a:gridCol w="2312853">
                  <a:extLst>
                    <a:ext uri="{9D8B030D-6E8A-4147-A177-3AD203B41FA5}">
                      <a16:colId xmlns:a16="http://schemas.microsoft.com/office/drawing/2014/main" val="435580863"/>
                    </a:ext>
                  </a:extLst>
                </a:gridCol>
                <a:gridCol w="7867650">
                  <a:extLst>
                    <a:ext uri="{9D8B030D-6E8A-4147-A177-3AD203B41FA5}">
                      <a16:colId xmlns:a16="http://schemas.microsoft.com/office/drawing/2014/main" val="3211760145"/>
                    </a:ext>
                  </a:extLst>
                </a:gridCol>
              </a:tblGrid>
              <a:tr h="369668">
                <a:tc>
                  <a:txBody>
                    <a:bodyPr/>
                    <a:lstStyle/>
                    <a:p>
                      <a:r>
                        <a:rPr lang="en-GB" sz="1800" dirty="0" err="1" smtClean="0"/>
                        <a:t>TxID</a:t>
                      </a:r>
                      <a:endParaRPr lang="en-GB" sz="1800" dirty="0"/>
                    </a:p>
                  </a:txBody>
                  <a:tcPr/>
                </a:tc>
                <a:tc>
                  <a:txBody>
                    <a:bodyPr/>
                    <a:lstStyle/>
                    <a:p>
                      <a:r>
                        <a:rPr lang="en-GB" sz="1800" dirty="0" smtClean="0"/>
                        <a:t>0DDB759E02091B3A52D61194AE7D464F7022DBF3DBAF45005B74F27F0E49A0B7</a:t>
                      </a:r>
                      <a:endParaRPr lang="en-GB" sz="1800" dirty="0"/>
                    </a:p>
                  </a:txBody>
                  <a:tcPr/>
                </a:tc>
                <a:extLst>
                  <a:ext uri="{0D108BD9-81ED-4DB2-BD59-A6C34878D82A}">
                    <a16:rowId xmlns:a16="http://schemas.microsoft.com/office/drawing/2014/main" val="1558672120"/>
                  </a:ext>
                </a:extLst>
              </a:tr>
              <a:tr h="369668">
                <a:tc>
                  <a:txBody>
                    <a:bodyPr/>
                    <a:lstStyle/>
                    <a:p>
                      <a:r>
                        <a:rPr lang="en-GB" sz="1800" dirty="0" smtClean="0"/>
                        <a:t>Command</a:t>
                      </a:r>
                      <a:endParaRPr lang="en-GB" sz="1800" dirty="0"/>
                    </a:p>
                  </a:txBody>
                  <a:tcPr/>
                </a:tc>
                <a:tc>
                  <a:txBody>
                    <a:bodyPr/>
                    <a:lstStyle/>
                    <a:p>
                      <a:r>
                        <a:rPr lang="en-GB" sz="1800" dirty="0" smtClean="0"/>
                        <a:t>PAY</a:t>
                      </a:r>
                      <a:endParaRPr lang="en-GB" sz="1800" dirty="0"/>
                    </a:p>
                  </a:txBody>
                  <a:tcPr/>
                </a:tc>
                <a:extLst>
                  <a:ext uri="{0D108BD9-81ED-4DB2-BD59-A6C34878D82A}">
                    <a16:rowId xmlns:a16="http://schemas.microsoft.com/office/drawing/2014/main" val="480280586"/>
                  </a:ext>
                </a:extLst>
              </a:tr>
              <a:tr h="369668">
                <a:tc>
                  <a:txBody>
                    <a:bodyPr/>
                    <a:lstStyle/>
                    <a:p>
                      <a:r>
                        <a:rPr lang="en-GB" sz="1800" dirty="0" smtClean="0"/>
                        <a:t>Payer wallet ID</a:t>
                      </a:r>
                      <a:endParaRPr lang="en-GB" sz="1800" dirty="0"/>
                    </a:p>
                  </a:txBody>
                  <a:tcPr/>
                </a:tc>
                <a:tc>
                  <a:txBody>
                    <a:bodyPr/>
                    <a:lstStyle/>
                    <a:p>
                      <a:r>
                        <a:rPr lang="en-GB" sz="1800" dirty="0" smtClean="0"/>
                        <a:t>9021f73d-d883-4cfb-8899-203690bff93f</a:t>
                      </a:r>
                      <a:endParaRPr lang="en-GB" sz="1800" dirty="0"/>
                    </a:p>
                  </a:txBody>
                  <a:tcPr/>
                </a:tc>
                <a:extLst>
                  <a:ext uri="{0D108BD9-81ED-4DB2-BD59-A6C34878D82A}">
                    <a16:rowId xmlns:a16="http://schemas.microsoft.com/office/drawing/2014/main" val="79697515"/>
                  </a:ext>
                </a:extLst>
              </a:tr>
              <a:tr h="369668">
                <a:tc>
                  <a:txBody>
                    <a:bodyPr/>
                    <a:lstStyle/>
                    <a:p>
                      <a:r>
                        <a:rPr lang="en-GB" sz="1800" dirty="0" smtClean="0"/>
                        <a:t>Payer PSP</a:t>
                      </a:r>
                      <a:endParaRPr lang="en-GB" sz="1800" dirty="0"/>
                    </a:p>
                  </a:txBody>
                  <a:tcPr/>
                </a:tc>
                <a:tc>
                  <a:txBody>
                    <a:bodyPr/>
                    <a:lstStyle/>
                    <a:p>
                      <a:r>
                        <a:rPr lang="en-GB" sz="1800" dirty="0" smtClean="0"/>
                        <a:t>PSP1</a:t>
                      </a:r>
                      <a:endParaRPr lang="en-GB" sz="1800" dirty="0"/>
                    </a:p>
                  </a:txBody>
                  <a:tcPr/>
                </a:tc>
                <a:extLst>
                  <a:ext uri="{0D108BD9-81ED-4DB2-BD59-A6C34878D82A}">
                    <a16:rowId xmlns:a16="http://schemas.microsoft.com/office/drawing/2014/main" val="820296431"/>
                  </a:ext>
                </a:extLst>
              </a:tr>
              <a:tr h="369668">
                <a:tc>
                  <a:txBody>
                    <a:bodyPr/>
                    <a:lstStyle/>
                    <a:p>
                      <a:r>
                        <a:rPr lang="en-GB" sz="1800" dirty="0" smtClean="0"/>
                        <a:t>Payee wallet ID</a:t>
                      </a:r>
                      <a:endParaRPr lang="en-GB" sz="1800" dirty="0"/>
                    </a:p>
                  </a:txBody>
                  <a:tcPr/>
                </a:tc>
                <a:tc>
                  <a:txBody>
                    <a:bodyPr/>
                    <a:lstStyle/>
                    <a:p>
                      <a:r>
                        <a:rPr lang="en-GB" sz="1800" dirty="0" smtClean="0"/>
                        <a:t>cf960d62-b1a6-4816-8179-717808d160d8</a:t>
                      </a:r>
                      <a:endParaRPr lang="en-GB" sz="1800" dirty="0"/>
                    </a:p>
                  </a:txBody>
                  <a:tcPr/>
                </a:tc>
                <a:extLst>
                  <a:ext uri="{0D108BD9-81ED-4DB2-BD59-A6C34878D82A}">
                    <a16:rowId xmlns:a16="http://schemas.microsoft.com/office/drawing/2014/main" val="4162529191"/>
                  </a:ext>
                </a:extLst>
              </a:tr>
              <a:tr h="369668">
                <a:tc>
                  <a:txBody>
                    <a:bodyPr/>
                    <a:lstStyle/>
                    <a:p>
                      <a:r>
                        <a:rPr lang="en-GB" sz="1800" dirty="0" smtClean="0"/>
                        <a:t>Payee PSP</a:t>
                      </a:r>
                      <a:endParaRPr lang="en-GB" sz="1800" dirty="0"/>
                    </a:p>
                  </a:txBody>
                  <a:tcPr/>
                </a:tc>
                <a:tc>
                  <a:txBody>
                    <a:bodyPr/>
                    <a:lstStyle/>
                    <a:p>
                      <a:r>
                        <a:rPr lang="en-GB" sz="1800" dirty="0" smtClean="0"/>
                        <a:t>PSP2</a:t>
                      </a:r>
                      <a:endParaRPr lang="en-GB" sz="1800" dirty="0"/>
                    </a:p>
                  </a:txBody>
                  <a:tcPr/>
                </a:tc>
                <a:extLst>
                  <a:ext uri="{0D108BD9-81ED-4DB2-BD59-A6C34878D82A}">
                    <a16:rowId xmlns:a16="http://schemas.microsoft.com/office/drawing/2014/main" val="3264491314"/>
                  </a:ext>
                </a:extLst>
              </a:tr>
              <a:tr h="369668">
                <a:tc>
                  <a:txBody>
                    <a:bodyPr/>
                    <a:lstStyle/>
                    <a:p>
                      <a:r>
                        <a:rPr lang="en-GB" sz="1800" dirty="0" smtClean="0"/>
                        <a:t>Amount</a:t>
                      </a:r>
                      <a:endParaRPr lang="en-GB" sz="1800" dirty="0"/>
                    </a:p>
                  </a:txBody>
                  <a:tcPr/>
                </a:tc>
                <a:tc>
                  <a:txBody>
                    <a:bodyPr/>
                    <a:lstStyle/>
                    <a:p>
                      <a:r>
                        <a:rPr lang="en-GB" sz="1800" dirty="0" smtClean="0"/>
                        <a:t>5.00</a:t>
                      </a:r>
                      <a:endParaRPr lang="en-GB" sz="1800" dirty="0"/>
                    </a:p>
                  </a:txBody>
                  <a:tcPr/>
                </a:tc>
                <a:extLst>
                  <a:ext uri="{0D108BD9-81ED-4DB2-BD59-A6C34878D82A}">
                    <a16:rowId xmlns:a16="http://schemas.microsoft.com/office/drawing/2014/main" val="4187409758"/>
                  </a:ext>
                </a:extLst>
              </a:tr>
            </a:tbl>
          </a:graphicData>
        </a:graphic>
      </p:graphicFrame>
      <p:sp>
        <p:nvSpPr>
          <p:cNvPr id="6" name="Slide Number Placeholder 5"/>
          <p:cNvSpPr>
            <a:spLocks noGrp="1"/>
          </p:cNvSpPr>
          <p:nvPr>
            <p:ph type="sldNum" sz="quarter" idx="12"/>
          </p:nvPr>
        </p:nvSpPr>
        <p:spPr>
          <a:xfrm>
            <a:off x="0" y="6303176"/>
            <a:ext cx="995367" cy="365125"/>
          </a:xfrm>
        </p:spPr>
        <p:txBody>
          <a:bodyPr/>
          <a:lstStyle/>
          <a:p>
            <a:fld id="{CA5690A7-9BD4-4FE6-99BD-60038F9BBBDF}" type="slidenum">
              <a:rPr lang="en-GB" smtClean="0"/>
              <a:t>25</a:t>
            </a:fld>
            <a:endParaRPr lang="en-GB" dirty="0"/>
          </a:p>
        </p:txBody>
      </p:sp>
    </p:spTree>
    <p:extLst>
      <p:ext uri="{BB962C8B-B14F-4D97-AF65-F5344CB8AC3E}">
        <p14:creationId xmlns:p14="http://schemas.microsoft.com/office/powerpoint/2010/main" val="1358955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 example: Visualize</a:t>
            </a:r>
            <a:endParaRPr lang="en-GB" dirty="0"/>
          </a:p>
        </p:txBody>
      </p:sp>
      <p:sp>
        <p:nvSpPr>
          <p:cNvPr id="3" name="Content Placeholder 2"/>
          <p:cNvSpPr>
            <a:spLocks noGrp="1"/>
          </p:cNvSpPr>
          <p:nvPr>
            <p:ph idx="1"/>
          </p:nvPr>
        </p:nvSpPr>
        <p:spPr>
          <a:xfrm>
            <a:off x="1439998" y="1825624"/>
            <a:ext cx="9589951" cy="4679951"/>
          </a:xfrm>
        </p:spPr>
        <p:txBody>
          <a:bodyPr>
            <a:normAutofit fontScale="85000" lnSpcReduction="20000"/>
          </a:bodyPr>
          <a:lstStyle/>
          <a:p>
            <a:pPr marL="0" indent="0">
              <a:buNone/>
            </a:pPr>
            <a:r>
              <a:rPr lang="en-GB" sz="2400" dirty="0" smtClean="0"/>
              <a:t>Just pour the enriched JSON transaction list </a:t>
            </a:r>
            <a:r>
              <a:rPr lang="en-GB" sz="2400" dirty="0"/>
              <a:t>into </a:t>
            </a:r>
            <a:r>
              <a:rPr lang="en-GB" sz="2400" dirty="0" smtClean="0"/>
              <a:t>HTML with D3.js </a:t>
            </a:r>
            <a:r>
              <a:rPr lang="en-GB" sz="2400" dirty="0"/>
              <a:t>(</a:t>
            </a:r>
            <a:r>
              <a:rPr lang="en-GB" sz="2400" dirty="0">
                <a:hlinkClick r:id="rId2"/>
              </a:rPr>
              <a:t>https://d3js.org</a:t>
            </a:r>
            <a:r>
              <a:rPr lang="en-GB" sz="2400" dirty="0" smtClean="0">
                <a:hlinkClick r:id="rId2"/>
              </a:rPr>
              <a:t>/</a:t>
            </a:r>
            <a:r>
              <a:rPr lang="en-GB" sz="2400" dirty="0" smtClean="0"/>
              <a:t>) function d3.layout.force() to connect all the transactions.</a:t>
            </a:r>
          </a:p>
          <a:p>
            <a:pPr marL="0" indent="0">
              <a:buNone/>
            </a:pPr>
            <a:r>
              <a:rPr lang="sv-SE" altLang="sv-SE" sz="2600" dirty="0">
                <a:latin typeface="Consolas" panose="020B0609020204030204" pitchFamily="49" charset="0"/>
              </a:rPr>
              <a:t>&lt;</a:t>
            </a:r>
            <a:r>
              <a:rPr lang="sv-SE" altLang="sv-SE" sz="2600" dirty="0" smtClean="0">
                <a:latin typeface="Consolas" panose="020B0609020204030204" pitchFamily="49" charset="0"/>
              </a:rPr>
              <a:t>script&gt;</a:t>
            </a:r>
          </a:p>
          <a:p>
            <a:pPr marL="0" indent="0">
              <a:buNone/>
            </a:pPr>
            <a:r>
              <a:rPr lang="sv-SE" altLang="sv-SE" sz="2600" dirty="0" smtClean="0">
                <a:latin typeface="Consolas" panose="020B0609020204030204" pitchFamily="49" charset="0"/>
              </a:rPr>
              <a:t>d3.json</a:t>
            </a:r>
            <a:r>
              <a:rPr lang="sv-SE" altLang="sv-SE" sz="2600" dirty="0">
                <a:latin typeface="Consolas" panose="020B0609020204030204" pitchFamily="49" charset="0"/>
              </a:rPr>
              <a:t>("back2.json", </a:t>
            </a:r>
            <a:r>
              <a:rPr lang="sv-SE" altLang="sv-SE" sz="2600" dirty="0" err="1">
                <a:latin typeface="Consolas" panose="020B0609020204030204" pitchFamily="49" charset="0"/>
              </a:rPr>
              <a:t>function</a:t>
            </a:r>
            <a:r>
              <a:rPr lang="sv-SE" altLang="sv-SE" sz="2600" dirty="0">
                <a:latin typeface="Consolas" panose="020B0609020204030204" pitchFamily="49" charset="0"/>
              </a:rPr>
              <a:t>(</a:t>
            </a:r>
            <a:r>
              <a:rPr lang="sv-SE" altLang="sv-SE" sz="2600" dirty="0" err="1">
                <a:latin typeface="Consolas" panose="020B0609020204030204" pitchFamily="49" charset="0"/>
              </a:rPr>
              <a:t>error</a:t>
            </a:r>
            <a:r>
              <a:rPr lang="sv-SE" altLang="sv-SE" sz="2600" dirty="0">
                <a:latin typeface="Consolas" panose="020B0609020204030204" pitchFamily="49" charset="0"/>
              </a:rPr>
              <a:t>, data) </a:t>
            </a:r>
            <a:r>
              <a:rPr lang="sv-SE" altLang="sv-SE" sz="2600" dirty="0" smtClean="0">
                <a:latin typeface="Consolas" panose="020B0609020204030204" pitchFamily="49" charset="0"/>
              </a:rPr>
              <a:t>{</a:t>
            </a:r>
          </a:p>
          <a:p>
            <a:pPr marL="0" indent="0">
              <a:buNone/>
            </a:pPr>
            <a:r>
              <a:rPr lang="sv-SE" sz="2600" dirty="0" smtClean="0">
                <a:latin typeface="Consolas" panose="020B0609020204030204" pitchFamily="49" charset="0"/>
              </a:rPr>
              <a:t>...</a:t>
            </a:r>
          </a:p>
          <a:p>
            <a:pPr marL="0" indent="0">
              <a:buNone/>
            </a:pPr>
            <a:r>
              <a:rPr lang="sv-SE" altLang="sv-SE" sz="2600" dirty="0">
                <a:latin typeface="Consolas" panose="020B0609020204030204" pitchFamily="49" charset="0"/>
              </a:rPr>
              <a:t>var force = d3.layout.force(); </a:t>
            </a:r>
          </a:p>
          <a:p>
            <a:pPr marL="0" indent="0">
              <a:buNone/>
            </a:pPr>
            <a:r>
              <a:rPr lang="en-GB" sz="2600" dirty="0" smtClean="0">
                <a:latin typeface="Consolas" panose="020B0609020204030204" pitchFamily="49" charset="0"/>
              </a:rPr>
              <a:t>...</a:t>
            </a:r>
          </a:p>
          <a:p>
            <a:pPr marL="0" indent="0">
              <a:buNone/>
            </a:pPr>
            <a:r>
              <a:rPr lang="sv-SE" altLang="sv-SE" sz="2600" dirty="0" err="1">
                <a:latin typeface="Consolas" panose="020B0609020204030204" pitchFamily="49" charset="0"/>
              </a:rPr>
              <a:t>graph</a:t>
            </a:r>
            <a:r>
              <a:rPr lang="sv-SE" altLang="sv-SE" sz="2600" dirty="0">
                <a:latin typeface="Consolas" panose="020B0609020204030204" pitchFamily="49" charset="0"/>
              </a:rPr>
              <a:t> = new </a:t>
            </a:r>
            <a:r>
              <a:rPr lang="sv-SE" altLang="sv-SE" sz="2600" dirty="0" err="1">
                <a:latin typeface="Consolas" panose="020B0609020204030204" pitchFamily="49" charset="0"/>
              </a:rPr>
              <a:t>myGraph</a:t>
            </a:r>
            <a:r>
              <a:rPr lang="sv-SE" altLang="sv-SE" sz="2600" dirty="0" smtClean="0">
                <a:latin typeface="Consolas" panose="020B0609020204030204" pitchFamily="49" charset="0"/>
              </a:rPr>
              <a:t>();</a:t>
            </a:r>
          </a:p>
          <a:p>
            <a:pPr marL="0" indent="0">
              <a:buNone/>
            </a:pPr>
            <a:r>
              <a:rPr lang="sv-SE" altLang="sv-SE" sz="2600" dirty="0" err="1" smtClean="0">
                <a:latin typeface="Consolas" panose="020B0609020204030204" pitchFamily="49" charset="0"/>
              </a:rPr>
              <a:t>graph.initialize</a:t>
            </a:r>
            <a:r>
              <a:rPr lang="sv-SE" altLang="sv-SE" sz="2600" dirty="0">
                <a:latin typeface="Consolas" panose="020B0609020204030204" pitchFamily="49" charset="0"/>
              </a:rPr>
              <a:t>(); </a:t>
            </a:r>
            <a:endParaRPr lang="en-GB" altLang="sv-SE" sz="2600" dirty="0" smtClean="0">
              <a:latin typeface="Consolas" panose="020B0609020204030204" pitchFamily="49" charset="0"/>
            </a:endParaRPr>
          </a:p>
          <a:p>
            <a:pPr marL="0" indent="0">
              <a:buNone/>
            </a:pPr>
            <a:r>
              <a:rPr lang="en-GB" altLang="sv-SE" sz="2600" dirty="0" smtClean="0">
                <a:latin typeface="Consolas" panose="020B0609020204030204" pitchFamily="49" charset="0"/>
              </a:rPr>
              <a:t>&lt;/script&gt;</a:t>
            </a:r>
            <a:endParaRPr lang="sv-SE" altLang="sv-SE" sz="2600" dirty="0" smtClean="0">
              <a:latin typeface="Consolas" panose="020B0609020204030204" pitchFamily="49" charset="0"/>
            </a:endParaRPr>
          </a:p>
        </p:txBody>
      </p:sp>
      <p:sp>
        <p:nvSpPr>
          <p:cNvPr id="9" name="Slide Number Placeholder 8"/>
          <p:cNvSpPr>
            <a:spLocks noGrp="1"/>
          </p:cNvSpPr>
          <p:nvPr>
            <p:ph type="sldNum" sz="quarter" idx="12"/>
          </p:nvPr>
        </p:nvSpPr>
        <p:spPr>
          <a:xfrm>
            <a:off x="0" y="6323012"/>
            <a:ext cx="995367" cy="365125"/>
          </a:xfrm>
        </p:spPr>
        <p:txBody>
          <a:bodyPr/>
          <a:lstStyle/>
          <a:p>
            <a:fld id="{CA5690A7-9BD4-4FE6-99BD-60038F9BBBDF}" type="slidenum">
              <a:rPr lang="en-GB" smtClean="0"/>
              <a:t>26</a:t>
            </a:fld>
            <a:endParaRPr lang="en-GB" dirty="0"/>
          </a:p>
        </p:txBody>
      </p:sp>
    </p:spTree>
    <p:extLst>
      <p:ext uri="{BB962C8B-B14F-4D97-AF65-F5344CB8AC3E}">
        <p14:creationId xmlns:p14="http://schemas.microsoft.com/office/powerpoint/2010/main" val="828075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443042" y="365125"/>
            <a:ext cx="9297983" cy="671195"/>
          </a:xfrm>
        </p:spPr>
        <p:txBody>
          <a:bodyPr/>
          <a:lstStyle/>
          <a:p>
            <a:r>
              <a:rPr lang="en-GB" dirty="0" smtClean="0"/>
              <a:t>Visualization with data only from PSP2</a:t>
            </a:r>
            <a:endParaRPr lang="en-GB" dirty="0"/>
          </a:p>
        </p:txBody>
      </p:sp>
      <p:pic>
        <p:nvPicPr>
          <p:cNvPr id="10" name="Picture 9"/>
          <p:cNvPicPr>
            <a:picLocks noChangeAspect="1"/>
          </p:cNvPicPr>
          <p:nvPr/>
        </p:nvPicPr>
        <p:blipFill>
          <a:blip r:embed="rId2"/>
          <a:stretch>
            <a:fillRect/>
          </a:stretch>
        </p:blipFill>
        <p:spPr>
          <a:xfrm>
            <a:off x="0" y="1036320"/>
            <a:ext cx="12192001" cy="5833619"/>
          </a:xfrm>
          <a:prstGeom prst="rect">
            <a:avLst/>
          </a:prstGeom>
        </p:spPr>
      </p:pic>
      <p:sp>
        <p:nvSpPr>
          <p:cNvPr id="6" name="Slide Number Placeholder 5"/>
          <p:cNvSpPr>
            <a:spLocks noGrp="1"/>
          </p:cNvSpPr>
          <p:nvPr>
            <p:ph type="sldNum" sz="quarter" idx="12"/>
          </p:nvPr>
        </p:nvSpPr>
        <p:spPr/>
        <p:txBody>
          <a:bodyPr/>
          <a:lstStyle/>
          <a:p>
            <a:fld id="{CA5690A7-9BD4-4FE6-99BD-60038F9BBBDF}" type="slidenum">
              <a:rPr lang="en-GB" smtClean="0"/>
              <a:t>27</a:t>
            </a:fld>
            <a:endParaRPr lang="en-GB" dirty="0"/>
          </a:p>
        </p:txBody>
      </p:sp>
    </p:spTree>
    <p:extLst>
      <p:ext uri="{BB962C8B-B14F-4D97-AF65-F5344CB8AC3E}">
        <p14:creationId xmlns:p14="http://schemas.microsoft.com/office/powerpoint/2010/main" val="137655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Backchain</a:t>
            </a:r>
            <a:r>
              <a:rPr lang="en-GB" dirty="0"/>
              <a:t> and privacy</a:t>
            </a:r>
          </a:p>
        </p:txBody>
      </p:sp>
      <p:sp>
        <p:nvSpPr>
          <p:cNvPr id="38" name="Content Placeholder 2"/>
          <p:cNvSpPr>
            <a:spLocks noGrp="1"/>
          </p:cNvSpPr>
          <p:nvPr>
            <p:ph idx="1"/>
          </p:nvPr>
        </p:nvSpPr>
        <p:spPr>
          <a:xfrm>
            <a:off x="1443042" y="1758772"/>
            <a:ext cx="9910757" cy="4175303"/>
          </a:xfrm>
        </p:spPr>
        <p:txBody>
          <a:bodyPr>
            <a:normAutofit/>
          </a:bodyPr>
          <a:lstStyle/>
          <a:p>
            <a:pPr marL="0" indent="0">
              <a:buNone/>
            </a:pPr>
            <a:r>
              <a:rPr lang="en-GB" dirty="0" smtClean="0"/>
              <a:t>Need to be compliant with:</a:t>
            </a:r>
          </a:p>
          <a:p>
            <a:r>
              <a:rPr lang="en-GB" dirty="0"/>
              <a:t>European General Data Protection </a:t>
            </a:r>
            <a:r>
              <a:rPr lang="en-GB" dirty="0" smtClean="0"/>
              <a:t>Regulation (GDPR)</a:t>
            </a:r>
          </a:p>
          <a:p>
            <a:r>
              <a:rPr lang="en-GB" dirty="0" smtClean="0"/>
              <a:t>Swedish bank secrecy regulation</a:t>
            </a:r>
            <a:endParaRPr lang="en-GB" dirty="0"/>
          </a:p>
        </p:txBody>
      </p:sp>
      <p:sp>
        <p:nvSpPr>
          <p:cNvPr id="4" name="Slide Number Placeholder 3"/>
          <p:cNvSpPr>
            <a:spLocks noGrp="1"/>
          </p:cNvSpPr>
          <p:nvPr>
            <p:ph type="sldNum" sz="quarter" idx="12"/>
          </p:nvPr>
        </p:nvSpPr>
        <p:spPr>
          <a:xfrm>
            <a:off x="0" y="6279348"/>
            <a:ext cx="995367" cy="365125"/>
          </a:xfrm>
        </p:spPr>
        <p:txBody>
          <a:bodyPr/>
          <a:lstStyle/>
          <a:p>
            <a:fld id="{CA5690A7-9BD4-4FE6-99BD-60038F9BBBDF}" type="slidenum">
              <a:rPr lang="en-GB" smtClean="0"/>
              <a:t>28</a:t>
            </a:fld>
            <a:endParaRPr lang="en-GB" dirty="0"/>
          </a:p>
        </p:txBody>
      </p:sp>
    </p:spTree>
    <p:extLst>
      <p:ext uri="{BB962C8B-B14F-4D97-AF65-F5344CB8AC3E}">
        <p14:creationId xmlns:p14="http://schemas.microsoft.com/office/powerpoint/2010/main" val="23728620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Everything else</a:t>
            </a:r>
            <a:endParaRPr lang="en-GB" dirty="0"/>
          </a:p>
        </p:txBody>
      </p:sp>
      <p:sp>
        <p:nvSpPr>
          <p:cNvPr id="38" name="Content Placeholder 2"/>
          <p:cNvSpPr>
            <a:spLocks noGrp="1"/>
          </p:cNvSpPr>
          <p:nvPr>
            <p:ph idx="1"/>
          </p:nvPr>
        </p:nvSpPr>
        <p:spPr>
          <a:xfrm>
            <a:off x="1443042" y="1758772"/>
            <a:ext cx="9910757" cy="4962703"/>
          </a:xfrm>
        </p:spPr>
        <p:txBody>
          <a:bodyPr>
            <a:normAutofit/>
          </a:bodyPr>
          <a:lstStyle/>
          <a:p>
            <a:pPr marL="0" indent="0">
              <a:buNone/>
            </a:pPr>
            <a:r>
              <a:rPr lang="en-US" dirty="0"/>
              <a:t> </a:t>
            </a:r>
            <a:r>
              <a:rPr lang="en-US" dirty="0" smtClean="0"/>
              <a:t>Everything </a:t>
            </a:r>
            <a:r>
              <a:rPr lang="en-US" dirty="0"/>
              <a:t>that must be solved before going in production with a token based retail CBDC</a:t>
            </a:r>
            <a:endParaRPr lang="en-GB" dirty="0" smtClean="0"/>
          </a:p>
          <a:p>
            <a:r>
              <a:rPr lang="en-GB" dirty="0" smtClean="0"/>
              <a:t>Performance </a:t>
            </a:r>
            <a:r>
              <a:rPr lang="en-GB" dirty="0"/>
              <a:t>and </a:t>
            </a:r>
            <a:r>
              <a:rPr lang="en-US" dirty="0"/>
              <a:t>authenticity of the digital currency.</a:t>
            </a:r>
          </a:p>
          <a:p>
            <a:r>
              <a:rPr lang="en-GB" dirty="0" smtClean="0"/>
              <a:t>High availability and in memory token selection.</a:t>
            </a:r>
          </a:p>
          <a:p>
            <a:r>
              <a:rPr lang="en-GB" dirty="0" smtClean="0"/>
              <a:t>Catastrophic failures and disaster recovery.</a:t>
            </a:r>
          </a:p>
          <a:p>
            <a:r>
              <a:rPr lang="en-US" dirty="0" smtClean="0"/>
              <a:t>A secure offline?</a:t>
            </a:r>
          </a:p>
          <a:p>
            <a:r>
              <a:rPr lang="en-GB" dirty="0" smtClean="0"/>
              <a:t>Non-repudiation.</a:t>
            </a:r>
          </a:p>
          <a:p>
            <a:r>
              <a:rPr lang="en-GB" dirty="0"/>
              <a:t>Information security (ISO 27000</a:t>
            </a:r>
            <a:r>
              <a:rPr lang="en-GB" dirty="0" smtClean="0"/>
              <a:t>)</a:t>
            </a:r>
          </a:p>
          <a:p>
            <a:pPr lvl="1"/>
            <a:r>
              <a:rPr lang="en-GB" dirty="0"/>
              <a:t>IT security (NIST, OWASP</a:t>
            </a:r>
            <a:r>
              <a:rPr lang="en-GB" dirty="0" smtClean="0"/>
              <a:t>)</a:t>
            </a:r>
          </a:p>
          <a:p>
            <a:pPr lvl="1"/>
            <a:r>
              <a:rPr lang="en-GB" dirty="0" smtClean="0"/>
              <a:t>Laws, regulations </a:t>
            </a:r>
            <a:r>
              <a:rPr lang="en-GB" dirty="0"/>
              <a:t>and financial compliance</a:t>
            </a:r>
          </a:p>
        </p:txBody>
      </p:sp>
      <p:sp>
        <p:nvSpPr>
          <p:cNvPr id="3" name="Slide Number Placeholder 2"/>
          <p:cNvSpPr>
            <a:spLocks noGrp="1"/>
          </p:cNvSpPr>
          <p:nvPr>
            <p:ph type="sldNum" sz="quarter" idx="12"/>
          </p:nvPr>
        </p:nvSpPr>
        <p:spPr>
          <a:xfrm>
            <a:off x="0" y="6356350"/>
            <a:ext cx="995367" cy="365125"/>
          </a:xfrm>
        </p:spPr>
        <p:txBody>
          <a:bodyPr/>
          <a:lstStyle/>
          <a:p>
            <a:fld id="{CA5690A7-9BD4-4FE6-99BD-60038F9BBBDF}" type="slidenum">
              <a:rPr lang="en-GB" smtClean="0"/>
              <a:t>29</a:t>
            </a:fld>
            <a:endParaRPr lang="en-GB" dirty="0"/>
          </a:p>
        </p:txBody>
      </p:sp>
    </p:spTree>
    <p:extLst>
      <p:ext uri="{BB962C8B-B14F-4D97-AF65-F5344CB8AC3E}">
        <p14:creationId xmlns:p14="http://schemas.microsoft.com/office/powerpoint/2010/main" val="2397173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r:link="rId4">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3197669" cy="7423688"/>
          </a:xfrm>
          <a:prstGeom prst="rect">
            <a:avLst/>
          </a:prstGeom>
          <a:blipFill dpi="0" rotWithShape="1">
            <a:blip r:embed="rId5">
              <a:alphaModFix amt="50000"/>
              <a:duotone>
                <a:schemeClr val="accent1">
                  <a:shade val="45000"/>
                  <a:satMod val="135000"/>
                </a:schemeClr>
                <a:prstClr val="white"/>
              </a:duotone>
            </a:blip>
            <a:srcRect/>
            <a:tile tx="0" ty="0" sx="100000" sy="100000" flip="none" algn="tl"/>
          </a:blipFill>
          <a:ln>
            <a:noFill/>
          </a:ln>
        </p:spPr>
      </p:pic>
      <p:sp>
        <p:nvSpPr>
          <p:cNvPr id="2" name="Title 1"/>
          <p:cNvSpPr>
            <a:spLocks noGrp="1"/>
          </p:cNvSpPr>
          <p:nvPr>
            <p:ph type="title"/>
          </p:nvPr>
        </p:nvSpPr>
        <p:spPr/>
        <p:txBody>
          <a:bodyPr/>
          <a:lstStyle/>
          <a:p>
            <a:r>
              <a:rPr lang="en-GB" dirty="0" smtClean="0"/>
              <a:t>So where do we start?</a:t>
            </a:r>
            <a:endParaRPr lang="en-GB" dirty="0"/>
          </a:p>
        </p:txBody>
      </p:sp>
      <p:sp>
        <p:nvSpPr>
          <p:cNvPr id="3" name="Content Placeholder 2"/>
          <p:cNvSpPr>
            <a:spLocks noGrp="1"/>
          </p:cNvSpPr>
          <p:nvPr>
            <p:ph idx="1"/>
          </p:nvPr>
        </p:nvSpPr>
        <p:spPr>
          <a:xfrm>
            <a:off x="1439999" y="1825625"/>
            <a:ext cx="8692829" cy="5149333"/>
          </a:xfrm>
        </p:spPr>
        <p:txBody>
          <a:bodyPr>
            <a:normAutofit/>
          </a:bodyPr>
          <a:lstStyle/>
          <a:p>
            <a:pPr marL="0" indent="0">
              <a:buNone/>
            </a:pPr>
            <a:r>
              <a:rPr lang="en-GB" sz="2800" dirty="0" smtClean="0"/>
              <a:t>Ian Vitek</a:t>
            </a:r>
          </a:p>
          <a:p>
            <a:pPr lvl="1"/>
            <a:r>
              <a:rPr lang="en-GB" sz="2600" dirty="0" smtClean="0"/>
              <a:t>Started with </a:t>
            </a:r>
            <a:r>
              <a:rPr lang="en-GB" sz="2600" dirty="0" err="1" smtClean="0"/>
              <a:t>pentests</a:t>
            </a:r>
            <a:r>
              <a:rPr lang="en-GB" sz="2600" dirty="0" smtClean="0"/>
              <a:t> 1996.</a:t>
            </a:r>
          </a:p>
          <a:p>
            <a:pPr lvl="1"/>
            <a:r>
              <a:rPr lang="en-US" sz="2600" dirty="0"/>
              <a:t>Interested in web application security, network layer 2 (the writer of </a:t>
            </a:r>
            <a:r>
              <a:rPr lang="en-US" sz="2600" dirty="0" err="1"/>
              <a:t>macof</a:t>
            </a:r>
            <a:r>
              <a:rPr lang="en-US" sz="2600" dirty="0"/>
              <a:t>), DMA attacks and local pin bypass attacks (found some on iPhone).</a:t>
            </a:r>
            <a:endParaRPr lang="en-GB" sz="2600" dirty="0" smtClean="0"/>
          </a:p>
          <a:p>
            <a:pPr marL="0" indent="0">
              <a:buNone/>
            </a:pPr>
            <a:r>
              <a:rPr lang="en-GB" sz="2800" dirty="0" err="1" smtClean="0"/>
              <a:t>Sveriges</a:t>
            </a:r>
            <a:r>
              <a:rPr lang="en-GB" sz="2800" dirty="0" smtClean="0"/>
              <a:t> Riksbank (Central bank of Sweden)</a:t>
            </a:r>
          </a:p>
          <a:p>
            <a:pPr marL="0" indent="0">
              <a:buNone/>
            </a:pPr>
            <a:r>
              <a:rPr lang="en-GB" dirty="0" smtClean="0"/>
              <a:t>Disclaimer: The views and opinions expressed in this presentation are those of the presenter and do not necessarily represent the views and opinions of the Riksbank.</a:t>
            </a:r>
          </a:p>
        </p:txBody>
      </p:sp>
      <p:sp>
        <p:nvSpPr>
          <p:cNvPr id="4" name="Slide Number Placeholder 3"/>
          <p:cNvSpPr>
            <a:spLocks noGrp="1"/>
          </p:cNvSpPr>
          <p:nvPr>
            <p:ph type="sldNum" sz="quarter" idx="12"/>
          </p:nvPr>
        </p:nvSpPr>
        <p:spPr/>
        <p:txBody>
          <a:bodyPr/>
          <a:lstStyle/>
          <a:p>
            <a:fld id="{CA5690A7-9BD4-4FE6-99BD-60038F9BBBDF}" type="slidenum">
              <a:rPr lang="en-GB" smtClean="0"/>
              <a:t>3</a:t>
            </a:fld>
            <a:endParaRPr lang="en-GB" dirty="0"/>
          </a:p>
        </p:txBody>
      </p:sp>
    </p:spTree>
    <p:extLst>
      <p:ext uri="{BB962C8B-B14F-4D97-AF65-F5344CB8AC3E}">
        <p14:creationId xmlns:p14="http://schemas.microsoft.com/office/powerpoint/2010/main" val="1836225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Solutions</a:t>
            </a:r>
            <a:endParaRPr lang="en-GB" dirty="0"/>
          </a:p>
        </p:txBody>
      </p:sp>
      <p:sp>
        <p:nvSpPr>
          <p:cNvPr id="38" name="Content Placeholder 2"/>
          <p:cNvSpPr>
            <a:spLocks noGrp="1"/>
          </p:cNvSpPr>
          <p:nvPr>
            <p:ph idx="1"/>
          </p:nvPr>
        </p:nvSpPr>
        <p:spPr>
          <a:xfrm>
            <a:off x="1443042" y="1758772"/>
            <a:ext cx="9910757" cy="4175303"/>
          </a:xfrm>
        </p:spPr>
        <p:txBody>
          <a:bodyPr>
            <a:normAutofit/>
          </a:bodyPr>
          <a:lstStyle/>
          <a:p>
            <a:pPr marL="0" indent="0">
              <a:buNone/>
            </a:pPr>
            <a:r>
              <a:rPr lang="en-GB" dirty="0" smtClean="0"/>
              <a:t>There are many solutions for the presented challenges. </a:t>
            </a:r>
          </a:p>
          <a:p>
            <a:r>
              <a:rPr lang="en-GB" dirty="0" smtClean="0"/>
              <a:t>Chain snipping, Chipping, </a:t>
            </a:r>
            <a:r>
              <a:rPr lang="en-GB" dirty="0"/>
              <a:t>Key rotation, </a:t>
            </a:r>
            <a:r>
              <a:rPr lang="en-GB" dirty="0" smtClean="0"/>
              <a:t>Zero </a:t>
            </a:r>
            <a:r>
              <a:rPr lang="en-GB" dirty="0"/>
              <a:t>knowledge </a:t>
            </a:r>
            <a:r>
              <a:rPr lang="en-GB" dirty="0" smtClean="0"/>
              <a:t>proof and other encryption.</a:t>
            </a:r>
          </a:p>
          <a:p>
            <a:r>
              <a:rPr lang="en-GB" dirty="0" smtClean="0"/>
              <a:t>Validating notary node.</a:t>
            </a:r>
          </a:p>
          <a:p>
            <a:r>
              <a:rPr lang="en-GB" dirty="0" smtClean="0"/>
              <a:t>Hardware wallets (e.g. smart cards).</a:t>
            </a:r>
          </a:p>
          <a:p>
            <a:r>
              <a:rPr lang="en-GB" dirty="0" smtClean="0"/>
              <a:t>Restore procedures and functions for correcting inconsistencies.</a:t>
            </a:r>
          </a:p>
          <a:p>
            <a:pPr marL="0" indent="0">
              <a:buNone/>
            </a:pPr>
            <a:r>
              <a:rPr lang="en-GB" dirty="0" smtClean="0"/>
              <a:t>The Riksbank is now experimenting with other designs and will also look at other technologies.</a:t>
            </a:r>
          </a:p>
          <a:p>
            <a:pPr marL="0" indent="0">
              <a:buNone/>
            </a:pPr>
            <a:endParaRPr lang="en-GB" dirty="0" smtClean="0"/>
          </a:p>
        </p:txBody>
      </p:sp>
      <p:sp>
        <p:nvSpPr>
          <p:cNvPr id="3" name="Slide Number Placeholder 2"/>
          <p:cNvSpPr>
            <a:spLocks noGrp="1"/>
          </p:cNvSpPr>
          <p:nvPr>
            <p:ph type="sldNum" sz="quarter" idx="12"/>
          </p:nvPr>
        </p:nvSpPr>
        <p:spPr>
          <a:xfrm>
            <a:off x="0" y="6298599"/>
            <a:ext cx="995367" cy="365125"/>
          </a:xfrm>
        </p:spPr>
        <p:txBody>
          <a:bodyPr/>
          <a:lstStyle/>
          <a:p>
            <a:fld id="{CA5690A7-9BD4-4FE6-99BD-60038F9BBBDF}" type="slidenum">
              <a:rPr lang="en-GB" smtClean="0"/>
              <a:t>30</a:t>
            </a:fld>
            <a:endParaRPr lang="en-GB" dirty="0"/>
          </a:p>
        </p:txBody>
      </p:sp>
    </p:spTree>
    <p:extLst>
      <p:ext uri="{BB962C8B-B14F-4D97-AF65-F5344CB8AC3E}">
        <p14:creationId xmlns:p14="http://schemas.microsoft.com/office/powerpoint/2010/main" val="23721230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8" name="Content Placeholder 2"/>
          <p:cNvSpPr>
            <a:spLocks noGrp="1"/>
          </p:cNvSpPr>
          <p:nvPr>
            <p:ph idx="1"/>
          </p:nvPr>
        </p:nvSpPr>
        <p:spPr>
          <a:xfrm>
            <a:off x="1443042" y="1758772"/>
            <a:ext cx="9910757" cy="4175303"/>
          </a:xfrm>
        </p:spPr>
        <p:txBody>
          <a:bodyPr>
            <a:normAutofit/>
          </a:bodyPr>
          <a:lstStyle/>
          <a:p>
            <a:pPr marL="0" indent="0">
              <a:buNone/>
            </a:pPr>
            <a:r>
              <a:rPr lang="en-US" dirty="0"/>
              <a:t>The goal of this presentation is to share insights of the security challenges of building a prototype of a two tier retail central bank digital </a:t>
            </a:r>
            <a:r>
              <a:rPr lang="en-US" dirty="0" smtClean="0"/>
              <a:t>currency</a:t>
            </a:r>
            <a:r>
              <a:rPr lang="en-US" dirty="0"/>
              <a:t> </a:t>
            </a:r>
            <a:r>
              <a:rPr lang="en-US" dirty="0" smtClean="0"/>
              <a:t>based on a </a:t>
            </a:r>
            <a:r>
              <a:rPr lang="en-US" dirty="0" err="1"/>
              <a:t>blockchain</a:t>
            </a:r>
            <a:r>
              <a:rPr lang="en-US" dirty="0"/>
              <a:t> with value based </a:t>
            </a:r>
            <a:r>
              <a:rPr lang="en-US" dirty="0" smtClean="0"/>
              <a:t>tokens.</a:t>
            </a:r>
            <a:endParaRPr lang="en-US" dirty="0"/>
          </a:p>
          <a:p>
            <a:pPr marL="0" indent="0">
              <a:buNone/>
            </a:pPr>
            <a:r>
              <a:rPr lang="en-US" dirty="0" smtClean="0"/>
              <a:t>Only </a:t>
            </a:r>
            <a:r>
              <a:rPr lang="en-US" dirty="0"/>
              <a:t>presented threats, vulnerabilities, security fails and some </a:t>
            </a:r>
            <a:r>
              <a:rPr lang="en-US" dirty="0" smtClean="0"/>
              <a:t>unknowns.</a:t>
            </a:r>
          </a:p>
          <a:p>
            <a:pPr marL="0" indent="0">
              <a:buNone/>
            </a:pPr>
            <a:r>
              <a:rPr lang="en-US" b="1" dirty="0" smtClean="0"/>
              <a:t>Not </a:t>
            </a:r>
            <a:r>
              <a:rPr lang="en-US" b="1" dirty="0"/>
              <a:t>presented the good design and all the positive lessons </a:t>
            </a:r>
            <a:r>
              <a:rPr lang="en-US" b="1" dirty="0" smtClean="0"/>
              <a:t>learned!</a:t>
            </a:r>
          </a:p>
          <a:p>
            <a:pPr marL="0" indent="0">
              <a:buNone/>
            </a:pPr>
            <a:endParaRPr lang="en-GB" dirty="0"/>
          </a:p>
        </p:txBody>
      </p:sp>
      <p:sp>
        <p:nvSpPr>
          <p:cNvPr id="3" name="Slide Number Placeholder 2"/>
          <p:cNvSpPr>
            <a:spLocks noGrp="1"/>
          </p:cNvSpPr>
          <p:nvPr>
            <p:ph type="sldNum" sz="quarter" idx="12"/>
          </p:nvPr>
        </p:nvSpPr>
        <p:spPr>
          <a:xfrm>
            <a:off x="0" y="6337100"/>
            <a:ext cx="995367" cy="365125"/>
          </a:xfrm>
        </p:spPr>
        <p:txBody>
          <a:bodyPr/>
          <a:lstStyle/>
          <a:p>
            <a:fld id="{CA5690A7-9BD4-4FE6-99BD-60038F9BBBDF}" type="slidenum">
              <a:rPr lang="en-GB" smtClean="0"/>
              <a:t>31</a:t>
            </a:fld>
            <a:endParaRPr lang="en-GB" dirty="0"/>
          </a:p>
        </p:txBody>
      </p:sp>
    </p:spTree>
    <p:extLst>
      <p:ext uri="{BB962C8B-B14F-4D97-AF65-F5344CB8AC3E}">
        <p14:creationId xmlns:p14="http://schemas.microsoft.com/office/powerpoint/2010/main" val="10981875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lum/>
            <a:alphaModFix/>
          </a:blip>
          <a:srcRect/>
          <a:stretch>
            <a:fillRect/>
          </a:stretch>
        </p:blipFill>
        <p:spPr>
          <a:xfrm>
            <a:off x="0" y="-1397359"/>
            <a:ext cx="12192000" cy="10247472"/>
          </a:xfrm>
          <a:prstGeom prst="rect">
            <a:avLst/>
          </a:prstGeom>
          <a:noFill/>
          <a:ln>
            <a:noFill/>
          </a:ln>
        </p:spPr>
      </p:pic>
      <p:sp>
        <p:nvSpPr>
          <p:cNvPr id="2" name="Title 1"/>
          <p:cNvSpPr>
            <a:spLocks noGrp="1"/>
          </p:cNvSpPr>
          <p:nvPr>
            <p:ph type="title"/>
          </p:nvPr>
        </p:nvSpPr>
        <p:spPr>
          <a:xfrm>
            <a:off x="8799187" y="5277311"/>
            <a:ext cx="2924240" cy="1261601"/>
          </a:xfrm>
          <a:ln>
            <a:noFill/>
          </a:ln>
        </p:spPr>
        <p:txBody>
          <a:bodyPr/>
          <a:lstStyle/>
          <a:p>
            <a:r>
              <a:rPr lang="en-GB" dirty="0" smtClean="0">
                <a:ln w="6350">
                  <a:solidFill>
                    <a:schemeClr val="tx1"/>
                  </a:solidFill>
                </a:ln>
                <a:solidFill>
                  <a:schemeClr val="bg1"/>
                </a:solidFill>
              </a:rPr>
              <a:t>Thank you for attending</a:t>
            </a:r>
            <a:endParaRPr lang="en-GB" dirty="0">
              <a:ln w="6350">
                <a:solidFill>
                  <a:schemeClr val="tx1"/>
                </a:solidFill>
              </a:ln>
              <a:solidFill>
                <a:schemeClr val="bg1"/>
              </a:solidFill>
            </a:endParaRPr>
          </a:p>
        </p:txBody>
      </p:sp>
      <p:sp>
        <p:nvSpPr>
          <p:cNvPr id="3" name="Slide Number Placeholder 2"/>
          <p:cNvSpPr>
            <a:spLocks noGrp="1"/>
          </p:cNvSpPr>
          <p:nvPr>
            <p:ph type="sldNum" sz="quarter" idx="12"/>
          </p:nvPr>
        </p:nvSpPr>
        <p:spPr/>
        <p:txBody>
          <a:bodyPr/>
          <a:lstStyle/>
          <a:p>
            <a:fld id="{CA5690A7-9BD4-4FE6-99BD-60038F9BBBDF}" type="slidenum">
              <a:rPr lang="en-GB" smtClean="0"/>
              <a:t>32</a:t>
            </a:fld>
            <a:endParaRPr lang="en-GB" dirty="0"/>
          </a:p>
        </p:txBody>
      </p:sp>
    </p:spTree>
    <p:extLst>
      <p:ext uri="{BB962C8B-B14F-4D97-AF65-F5344CB8AC3E}">
        <p14:creationId xmlns:p14="http://schemas.microsoft.com/office/powerpoint/2010/main" val="587536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e-krona project</a:t>
            </a:r>
            <a:endParaRPr lang="en-GB" dirty="0"/>
          </a:p>
        </p:txBody>
      </p:sp>
      <p:sp>
        <p:nvSpPr>
          <p:cNvPr id="3" name="Content Placeholder 2"/>
          <p:cNvSpPr>
            <a:spLocks noGrp="1"/>
          </p:cNvSpPr>
          <p:nvPr>
            <p:ph idx="1"/>
          </p:nvPr>
        </p:nvSpPr>
        <p:spPr>
          <a:xfrm>
            <a:off x="1439999" y="1825625"/>
            <a:ext cx="7336431" cy="5334592"/>
          </a:xfrm>
        </p:spPr>
        <p:txBody>
          <a:bodyPr>
            <a:normAutofit/>
          </a:bodyPr>
          <a:lstStyle/>
          <a:p>
            <a:r>
              <a:rPr lang="en-GB" sz="2800" dirty="0" smtClean="0"/>
              <a:t>Why central bank digital currency?</a:t>
            </a:r>
          </a:p>
          <a:p>
            <a:r>
              <a:rPr lang="en-GB" sz="2800" dirty="0" smtClean="0"/>
              <a:t>Procurement</a:t>
            </a:r>
          </a:p>
          <a:p>
            <a:pPr lvl="1"/>
            <a:r>
              <a:rPr lang="en-GB" sz="2600" dirty="0" smtClean="0"/>
              <a:t>Requirements</a:t>
            </a:r>
          </a:p>
          <a:p>
            <a:pPr lvl="1"/>
            <a:r>
              <a:rPr lang="en-GB" sz="2600" dirty="0" smtClean="0"/>
              <a:t>Winning bid</a:t>
            </a:r>
          </a:p>
          <a:p>
            <a:r>
              <a:rPr lang="en-GB" sz="2800" dirty="0" smtClean="0"/>
              <a:t>Work on the prototype phase 1 (year one)</a:t>
            </a:r>
          </a:p>
          <a:p>
            <a:pPr marL="0" indent="0">
              <a:buNone/>
            </a:pPr>
            <a:r>
              <a:rPr lang="en-US" sz="2400" dirty="0" smtClean="0"/>
              <a:t>The </a:t>
            </a:r>
            <a:r>
              <a:rPr lang="en-US" sz="2400" dirty="0"/>
              <a:t>goal of this presentation is to share insights of the security challenges of building a </a:t>
            </a:r>
            <a:r>
              <a:rPr lang="en-US" sz="2400" dirty="0" smtClean="0"/>
              <a:t>prototype </a:t>
            </a:r>
            <a:r>
              <a:rPr lang="en-US" sz="2400" dirty="0"/>
              <a:t>of a two tier </a:t>
            </a:r>
            <a:r>
              <a:rPr lang="en-US" sz="2400" dirty="0" smtClean="0"/>
              <a:t>retail </a:t>
            </a:r>
            <a:r>
              <a:rPr lang="en-US" sz="2400" dirty="0"/>
              <a:t>central bank digital currency.</a:t>
            </a:r>
            <a:endParaRPr lang="en-GB" sz="2400" dirty="0" smtClean="0"/>
          </a:p>
          <a:p>
            <a:pPr marL="0" indent="0">
              <a:buNone/>
            </a:pPr>
            <a:endParaRPr lang="en-GB" dirty="0"/>
          </a:p>
        </p:txBody>
      </p:sp>
      <p:pic>
        <p:nvPicPr>
          <p:cNvPr id="5" name="Picture 4"/>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078844" y="4781550"/>
            <a:ext cx="3113155" cy="207645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8844" y="1085584"/>
            <a:ext cx="3113156" cy="3098563"/>
          </a:xfrm>
          <a:prstGeom prst="rect">
            <a:avLst/>
          </a:prstGeom>
        </p:spPr>
      </p:pic>
      <p:sp>
        <p:nvSpPr>
          <p:cNvPr id="4" name="Slide Number Placeholder 3"/>
          <p:cNvSpPr>
            <a:spLocks noGrp="1"/>
          </p:cNvSpPr>
          <p:nvPr>
            <p:ph type="sldNum" sz="quarter" idx="12"/>
          </p:nvPr>
        </p:nvSpPr>
        <p:spPr>
          <a:xfrm>
            <a:off x="0" y="6239985"/>
            <a:ext cx="995367" cy="365125"/>
          </a:xfrm>
        </p:spPr>
        <p:txBody>
          <a:bodyPr/>
          <a:lstStyle/>
          <a:p>
            <a:fld id="{CA5690A7-9BD4-4FE6-99BD-60038F9BBBDF}" type="slidenum">
              <a:rPr lang="en-GB" smtClean="0"/>
              <a:t>4</a:t>
            </a:fld>
            <a:endParaRPr lang="en-GB" dirty="0"/>
          </a:p>
        </p:txBody>
      </p:sp>
    </p:spTree>
    <p:extLst>
      <p:ext uri="{BB962C8B-B14F-4D97-AF65-F5344CB8AC3E}">
        <p14:creationId xmlns:p14="http://schemas.microsoft.com/office/powerpoint/2010/main" val="407155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t>Detailed system description of the prototype</a:t>
            </a:r>
          </a:p>
        </p:txBody>
      </p:sp>
      <p:sp>
        <p:nvSpPr>
          <p:cNvPr id="4" name="TextBox 3"/>
          <p:cNvSpPr txBox="1"/>
          <p:nvPr/>
        </p:nvSpPr>
        <p:spPr>
          <a:xfrm>
            <a:off x="2038616" y="3398740"/>
            <a:ext cx="886119" cy="369332"/>
          </a:xfrm>
          <a:prstGeom prst="rect">
            <a:avLst/>
          </a:prstGeom>
          <a:noFill/>
          <a:ln w="19050">
            <a:solidFill>
              <a:schemeClr val="tx1"/>
            </a:solidFill>
          </a:ln>
        </p:spPr>
        <p:txBody>
          <a:bodyPr wrap="square" rtlCol="0">
            <a:spAutoFit/>
          </a:bodyPr>
          <a:lstStyle/>
          <a:p>
            <a:r>
              <a:rPr lang="en-GB" dirty="0" smtClean="0"/>
              <a:t>App</a:t>
            </a:r>
            <a:endParaRPr lang="en-GB" dirty="0"/>
          </a:p>
        </p:txBody>
      </p:sp>
      <p:sp>
        <p:nvSpPr>
          <p:cNvPr id="8" name="TextBox 7"/>
          <p:cNvSpPr txBox="1"/>
          <p:nvPr/>
        </p:nvSpPr>
        <p:spPr>
          <a:xfrm>
            <a:off x="2038615" y="4122058"/>
            <a:ext cx="886119" cy="369332"/>
          </a:xfrm>
          <a:prstGeom prst="rect">
            <a:avLst/>
          </a:prstGeom>
          <a:noFill/>
          <a:ln w="19050">
            <a:solidFill>
              <a:schemeClr val="tx1"/>
            </a:solidFill>
          </a:ln>
        </p:spPr>
        <p:txBody>
          <a:bodyPr wrap="square" rtlCol="0">
            <a:spAutoFit/>
          </a:bodyPr>
          <a:lstStyle/>
          <a:p>
            <a:r>
              <a:rPr lang="en-GB" dirty="0" smtClean="0"/>
              <a:t>Disk</a:t>
            </a:r>
            <a:endParaRPr lang="en-GB" dirty="0"/>
          </a:p>
        </p:txBody>
      </p:sp>
      <p:sp>
        <p:nvSpPr>
          <p:cNvPr id="9" name="TextBox 8"/>
          <p:cNvSpPr txBox="1"/>
          <p:nvPr/>
        </p:nvSpPr>
        <p:spPr>
          <a:xfrm>
            <a:off x="3351375" y="2844742"/>
            <a:ext cx="1091936" cy="923330"/>
          </a:xfrm>
          <a:prstGeom prst="rect">
            <a:avLst/>
          </a:prstGeom>
          <a:noFill/>
          <a:ln w="19050">
            <a:solidFill>
              <a:schemeClr val="tx1"/>
            </a:solidFill>
          </a:ln>
        </p:spPr>
        <p:txBody>
          <a:bodyPr wrap="square" rtlCol="0">
            <a:spAutoFit/>
          </a:bodyPr>
          <a:lstStyle/>
          <a:p>
            <a:r>
              <a:rPr lang="en-GB" dirty="0" smtClean="0"/>
              <a:t>PSP1</a:t>
            </a:r>
          </a:p>
          <a:p>
            <a:r>
              <a:rPr lang="en-GB" dirty="0" smtClean="0"/>
              <a:t>business logic</a:t>
            </a:r>
            <a:endParaRPr lang="en-GB" dirty="0"/>
          </a:p>
        </p:txBody>
      </p:sp>
      <p:sp>
        <p:nvSpPr>
          <p:cNvPr id="10" name="TextBox 9"/>
          <p:cNvSpPr txBox="1"/>
          <p:nvPr/>
        </p:nvSpPr>
        <p:spPr>
          <a:xfrm>
            <a:off x="3351375" y="4128256"/>
            <a:ext cx="473293" cy="369332"/>
          </a:xfrm>
          <a:prstGeom prst="rect">
            <a:avLst/>
          </a:prstGeom>
          <a:noFill/>
          <a:ln w="19050">
            <a:solidFill>
              <a:schemeClr val="tx1"/>
            </a:solidFill>
          </a:ln>
        </p:spPr>
        <p:txBody>
          <a:bodyPr wrap="square" rtlCol="0">
            <a:spAutoFit/>
          </a:bodyPr>
          <a:lstStyle/>
          <a:p>
            <a:r>
              <a:rPr lang="en-GB" dirty="0" smtClean="0"/>
              <a:t>DB</a:t>
            </a:r>
            <a:endParaRPr lang="en-GB" dirty="0"/>
          </a:p>
        </p:txBody>
      </p:sp>
      <p:sp>
        <p:nvSpPr>
          <p:cNvPr id="12" name="TextBox 11"/>
          <p:cNvSpPr txBox="1"/>
          <p:nvPr/>
        </p:nvSpPr>
        <p:spPr>
          <a:xfrm>
            <a:off x="4859666" y="4128256"/>
            <a:ext cx="459266" cy="369332"/>
          </a:xfrm>
          <a:prstGeom prst="rect">
            <a:avLst/>
          </a:prstGeom>
          <a:noFill/>
          <a:ln w="19050">
            <a:solidFill>
              <a:schemeClr val="tx1"/>
            </a:solidFill>
          </a:ln>
        </p:spPr>
        <p:txBody>
          <a:bodyPr wrap="square" rtlCol="0">
            <a:spAutoFit/>
          </a:bodyPr>
          <a:lstStyle/>
          <a:p>
            <a:r>
              <a:rPr lang="en-GB" dirty="0" smtClean="0"/>
              <a:t>DB</a:t>
            </a:r>
            <a:endParaRPr lang="en-GB" dirty="0"/>
          </a:p>
        </p:txBody>
      </p:sp>
      <p:sp>
        <p:nvSpPr>
          <p:cNvPr id="13" name="TextBox 12"/>
          <p:cNvSpPr txBox="1"/>
          <p:nvPr/>
        </p:nvSpPr>
        <p:spPr>
          <a:xfrm>
            <a:off x="4859666" y="5016994"/>
            <a:ext cx="1091937" cy="923330"/>
          </a:xfrm>
          <a:prstGeom prst="rect">
            <a:avLst/>
          </a:prstGeom>
          <a:noFill/>
          <a:ln w="19050">
            <a:solidFill>
              <a:schemeClr val="tx1"/>
            </a:solidFill>
          </a:ln>
        </p:spPr>
        <p:txBody>
          <a:bodyPr wrap="square" rtlCol="0">
            <a:spAutoFit/>
          </a:bodyPr>
          <a:lstStyle/>
          <a:p>
            <a:r>
              <a:rPr lang="en-GB" dirty="0" smtClean="0"/>
              <a:t>Riksbank</a:t>
            </a:r>
          </a:p>
          <a:p>
            <a:r>
              <a:rPr lang="en-GB" dirty="0" smtClean="0"/>
              <a:t>Corda node</a:t>
            </a:r>
            <a:endParaRPr lang="en-GB" dirty="0"/>
          </a:p>
        </p:txBody>
      </p:sp>
      <p:sp>
        <p:nvSpPr>
          <p:cNvPr id="15" name="TextBox 14"/>
          <p:cNvSpPr txBox="1"/>
          <p:nvPr/>
        </p:nvSpPr>
        <p:spPr>
          <a:xfrm>
            <a:off x="4859665" y="2844742"/>
            <a:ext cx="1091936" cy="923330"/>
          </a:xfrm>
          <a:prstGeom prst="rect">
            <a:avLst/>
          </a:prstGeom>
          <a:noFill/>
          <a:ln w="19050">
            <a:solidFill>
              <a:schemeClr val="tx1"/>
            </a:solidFill>
          </a:ln>
        </p:spPr>
        <p:txBody>
          <a:bodyPr wrap="square" rtlCol="0">
            <a:spAutoFit/>
          </a:bodyPr>
          <a:lstStyle/>
          <a:p>
            <a:r>
              <a:rPr lang="en-GB" dirty="0" smtClean="0"/>
              <a:t>PSP1</a:t>
            </a:r>
          </a:p>
          <a:p>
            <a:r>
              <a:rPr lang="en-GB" dirty="0" smtClean="0"/>
              <a:t>Corda node</a:t>
            </a:r>
            <a:endParaRPr lang="en-GB" dirty="0"/>
          </a:p>
        </p:txBody>
      </p:sp>
      <p:sp>
        <p:nvSpPr>
          <p:cNvPr id="16" name="TextBox 15"/>
          <p:cNvSpPr txBox="1"/>
          <p:nvPr/>
        </p:nvSpPr>
        <p:spPr>
          <a:xfrm>
            <a:off x="6708742" y="5016994"/>
            <a:ext cx="1091937" cy="923330"/>
          </a:xfrm>
          <a:prstGeom prst="rect">
            <a:avLst/>
          </a:prstGeom>
          <a:noFill/>
          <a:ln w="19050">
            <a:solidFill>
              <a:schemeClr val="tx1"/>
            </a:solidFill>
          </a:ln>
        </p:spPr>
        <p:txBody>
          <a:bodyPr wrap="square" rtlCol="0">
            <a:spAutoFit/>
          </a:bodyPr>
          <a:lstStyle/>
          <a:p>
            <a:r>
              <a:rPr lang="en-GB" dirty="0" smtClean="0"/>
              <a:t>Riksbank</a:t>
            </a:r>
          </a:p>
          <a:p>
            <a:r>
              <a:rPr lang="en-GB" dirty="0" smtClean="0"/>
              <a:t>Corda notary</a:t>
            </a:r>
            <a:endParaRPr lang="en-GB" dirty="0"/>
          </a:p>
        </p:txBody>
      </p:sp>
      <p:sp>
        <p:nvSpPr>
          <p:cNvPr id="18" name="TextBox 17"/>
          <p:cNvSpPr txBox="1"/>
          <p:nvPr/>
        </p:nvSpPr>
        <p:spPr>
          <a:xfrm>
            <a:off x="3351375" y="5016994"/>
            <a:ext cx="1091937" cy="923330"/>
          </a:xfrm>
          <a:prstGeom prst="rect">
            <a:avLst/>
          </a:prstGeom>
          <a:noFill/>
          <a:ln w="19050">
            <a:solidFill>
              <a:schemeClr val="tx1"/>
            </a:solidFill>
          </a:ln>
        </p:spPr>
        <p:txBody>
          <a:bodyPr wrap="square" rtlCol="0">
            <a:spAutoFit/>
          </a:bodyPr>
          <a:lstStyle/>
          <a:p>
            <a:r>
              <a:rPr lang="en-GB" dirty="0" smtClean="0"/>
              <a:t>Riksbank</a:t>
            </a:r>
          </a:p>
          <a:p>
            <a:r>
              <a:rPr lang="en-GB" dirty="0" smtClean="0"/>
              <a:t>business logic</a:t>
            </a:r>
            <a:endParaRPr lang="en-GB" dirty="0"/>
          </a:p>
        </p:txBody>
      </p:sp>
      <p:sp>
        <p:nvSpPr>
          <p:cNvPr id="20" name="TextBox 19"/>
          <p:cNvSpPr txBox="1"/>
          <p:nvPr/>
        </p:nvSpPr>
        <p:spPr>
          <a:xfrm>
            <a:off x="1948352" y="5016994"/>
            <a:ext cx="1028339" cy="646331"/>
          </a:xfrm>
          <a:prstGeom prst="rect">
            <a:avLst/>
          </a:prstGeom>
          <a:noFill/>
          <a:ln w="19050">
            <a:solidFill>
              <a:schemeClr val="tx1"/>
            </a:solidFill>
          </a:ln>
        </p:spPr>
        <p:txBody>
          <a:bodyPr wrap="square" rtlCol="0">
            <a:spAutoFit/>
          </a:bodyPr>
          <a:lstStyle/>
          <a:p>
            <a:r>
              <a:rPr lang="en-GB" dirty="0" smtClean="0"/>
              <a:t>Riksbank</a:t>
            </a:r>
          </a:p>
          <a:p>
            <a:r>
              <a:rPr lang="en-GB" dirty="0" smtClean="0"/>
              <a:t>RTGS</a:t>
            </a:r>
            <a:endParaRPr lang="en-GB" dirty="0"/>
          </a:p>
        </p:txBody>
      </p:sp>
      <p:sp>
        <p:nvSpPr>
          <p:cNvPr id="26" name="TextBox 25"/>
          <p:cNvSpPr txBox="1"/>
          <p:nvPr/>
        </p:nvSpPr>
        <p:spPr>
          <a:xfrm>
            <a:off x="8569787" y="3157319"/>
            <a:ext cx="478194" cy="369332"/>
          </a:xfrm>
          <a:prstGeom prst="rect">
            <a:avLst/>
          </a:prstGeom>
          <a:solidFill>
            <a:schemeClr val="bg1"/>
          </a:solidFill>
          <a:ln w="19050">
            <a:solidFill>
              <a:schemeClr val="tx1"/>
            </a:solidFill>
          </a:ln>
        </p:spPr>
        <p:txBody>
          <a:bodyPr wrap="square" rtlCol="0">
            <a:spAutoFit/>
          </a:bodyPr>
          <a:lstStyle/>
          <a:p>
            <a:r>
              <a:rPr lang="en-GB" dirty="0" smtClean="0"/>
              <a:t>DB</a:t>
            </a:r>
            <a:endParaRPr lang="en-GB" dirty="0"/>
          </a:p>
        </p:txBody>
      </p:sp>
      <p:sp>
        <p:nvSpPr>
          <p:cNvPr id="27" name="TextBox 26"/>
          <p:cNvSpPr txBox="1"/>
          <p:nvPr/>
        </p:nvSpPr>
        <p:spPr>
          <a:xfrm>
            <a:off x="8569786" y="2196531"/>
            <a:ext cx="1091936" cy="923330"/>
          </a:xfrm>
          <a:prstGeom prst="rect">
            <a:avLst/>
          </a:prstGeom>
          <a:solidFill>
            <a:schemeClr val="bg1"/>
          </a:solidFill>
          <a:ln w="19050">
            <a:solidFill>
              <a:schemeClr val="tx1"/>
            </a:solidFill>
          </a:ln>
        </p:spPr>
        <p:txBody>
          <a:bodyPr wrap="square" rtlCol="0">
            <a:spAutoFit/>
          </a:bodyPr>
          <a:lstStyle/>
          <a:p>
            <a:r>
              <a:rPr lang="en-GB" dirty="0" err="1" smtClean="0"/>
              <a:t>PSPn</a:t>
            </a:r>
            <a:endParaRPr lang="en-GB" dirty="0" smtClean="0"/>
          </a:p>
          <a:p>
            <a:r>
              <a:rPr lang="en-GB" dirty="0" smtClean="0"/>
              <a:t>Corda node</a:t>
            </a:r>
            <a:endParaRPr lang="en-GB" dirty="0"/>
          </a:p>
        </p:txBody>
      </p:sp>
      <p:sp>
        <p:nvSpPr>
          <p:cNvPr id="25" name="TextBox 24"/>
          <p:cNvSpPr txBox="1"/>
          <p:nvPr/>
        </p:nvSpPr>
        <p:spPr>
          <a:xfrm>
            <a:off x="8188374" y="2527852"/>
            <a:ext cx="1091936" cy="923330"/>
          </a:xfrm>
          <a:prstGeom prst="rect">
            <a:avLst/>
          </a:prstGeom>
          <a:solidFill>
            <a:schemeClr val="bg1"/>
          </a:solidFill>
          <a:ln w="19050">
            <a:solidFill>
              <a:schemeClr val="tx1"/>
            </a:solidFill>
          </a:ln>
        </p:spPr>
        <p:txBody>
          <a:bodyPr wrap="square" rtlCol="0">
            <a:spAutoFit/>
          </a:bodyPr>
          <a:lstStyle/>
          <a:p>
            <a:r>
              <a:rPr lang="en-GB" dirty="0" smtClean="0"/>
              <a:t>PSP3</a:t>
            </a:r>
          </a:p>
          <a:p>
            <a:r>
              <a:rPr lang="en-GB" dirty="0" smtClean="0"/>
              <a:t>Corda node</a:t>
            </a:r>
            <a:endParaRPr lang="en-GB" dirty="0"/>
          </a:p>
        </p:txBody>
      </p:sp>
      <p:sp>
        <p:nvSpPr>
          <p:cNvPr id="24" name="TextBox 23"/>
          <p:cNvSpPr txBox="1"/>
          <p:nvPr/>
        </p:nvSpPr>
        <p:spPr>
          <a:xfrm>
            <a:off x="8188374" y="3488640"/>
            <a:ext cx="478195" cy="369332"/>
          </a:xfrm>
          <a:prstGeom prst="rect">
            <a:avLst/>
          </a:prstGeom>
          <a:solidFill>
            <a:schemeClr val="bg1"/>
          </a:solidFill>
          <a:ln w="19050">
            <a:solidFill>
              <a:schemeClr val="tx1"/>
            </a:solidFill>
          </a:ln>
        </p:spPr>
        <p:txBody>
          <a:bodyPr wrap="square" rtlCol="0">
            <a:spAutoFit/>
          </a:bodyPr>
          <a:lstStyle/>
          <a:p>
            <a:r>
              <a:rPr lang="en-GB" dirty="0" smtClean="0"/>
              <a:t>DB</a:t>
            </a:r>
            <a:endParaRPr lang="en-GB" dirty="0"/>
          </a:p>
        </p:txBody>
      </p:sp>
      <p:sp>
        <p:nvSpPr>
          <p:cNvPr id="23" name="TextBox 22"/>
          <p:cNvSpPr txBox="1"/>
          <p:nvPr/>
        </p:nvSpPr>
        <p:spPr>
          <a:xfrm>
            <a:off x="7806962" y="2844742"/>
            <a:ext cx="1091936" cy="923330"/>
          </a:xfrm>
          <a:prstGeom prst="rect">
            <a:avLst/>
          </a:prstGeom>
          <a:solidFill>
            <a:schemeClr val="bg1"/>
          </a:solidFill>
          <a:ln w="19050">
            <a:solidFill>
              <a:schemeClr val="tx1"/>
            </a:solidFill>
          </a:ln>
        </p:spPr>
        <p:txBody>
          <a:bodyPr wrap="square" rtlCol="0">
            <a:spAutoFit/>
          </a:bodyPr>
          <a:lstStyle/>
          <a:p>
            <a:r>
              <a:rPr lang="en-GB" dirty="0" smtClean="0"/>
              <a:t>PSP2</a:t>
            </a:r>
          </a:p>
          <a:p>
            <a:r>
              <a:rPr lang="en-GB" dirty="0" smtClean="0"/>
              <a:t>Corda node</a:t>
            </a:r>
            <a:endParaRPr lang="en-GB" dirty="0"/>
          </a:p>
        </p:txBody>
      </p:sp>
      <p:sp>
        <p:nvSpPr>
          <p:cNvPr id="22" name="TextBox 21"/>
          <p:cNvSpPr txBox="1"/>
          <p:nvPr/>
        </p:nvSpPr>
        <p:spPr>
          <a:xfrm>
            <a:off x="7806963" y="3805530"/>
            <a:ext cx="478194" cy="369332"/>
          </a:xfrm>
          <a:prstGeom prst="rect">
            <a:avLst/>
          </a:prstGeom>
          <a:solidFill>
            <a:schemeClr val="bg1"/>
          </a:solidFill>
          <a:ln w="19050">
            <a:solidFill>
              <a:schemeClr val="tx1"/>
            </a:solidFill>
          </a:ln>
        </p:spPr>
        <p:txBody>
          <a:bodyPr wrap="square" rtlCol="0">
            <a:spAutoFit/>
          </a:bodyPr>
          <a:lstStyle/>
          <a:p>
            <a:r>
              <a:rPr lang="en-GB" dirty="0" smtClean="0"/>
              <a:t>DB</a:t>
            </a:r>
            <a:endParaRPr lang="en-GB" dirty="0"/>
          </a:p>
        </p:txBody>
      </p:sp>
      <p:sp>
        <p:nvSpPr>
          <p:cNvPr id="28" name="Up-Down Arrow 27"/>
          <p:cNvSpPr/>
          <p:nvPr/>
        </p:nvSpPr>
        <p:spPr>
          <a:xfrm>
            <a:off x="3490764" y="3786801"/>
            <a:ext cx="194513" cy="322726"/>
          </a:xfrm>
          <a:prstGeom prst="up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Up-Down Arrow 28"/>
          <p:cNvSpPr/>
          <p:nvPr/>
        </p:nvSpPr>
        <p:spPr>
          <a:xfrm>
            <a:off x="5010120" y="3786801"/>
            <a:ext cx="194513" cy="322726"/>
          </a:xfrm>
          <a:prstGeom prst="up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Up-Down Arrow 31"/>
          <p:cNvSpPr/>
          <p:nvPr/>
        </p:nvSpPr>
        <p:spPr>
          <a:xfrm>
            <a:off x="2407790" y="3783702"/>
            <a:ext cx="194513" cy="322726"/>
          </a:xfrm>
          <a:prstGeom prst="up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2038615" y="2683237"/>
            <a:ext cx="886119" cy="369332"/>
          </a:xfrm>
          <a:prstGeom prst="rect">
            <a:avLst/>
          </a:prstGeom>
          <a:noFill/>
          <a:ln w="19050">
            <a:solidFill>
              <a:schemeClr val="tx1"/>
            </a:solidFill>
          </a:ln>
        </p:spPr>
        <p:txBody>
          <a:bodyPr wrap="square" rtlCol="0">
            <a:spAutoFit/>
          </a:bodyPr>
          <a:lstStyle/>
          <a:p>
            <a:r>
              <a:rPr lang="en-GB" dirty="0" smtClean="0"/>
              <a:t>User</a:t>
            </a:r>
            <a:endParaRPr lang="en-GB" dirty="0"/>
          </a:p>
        </p:txBody>
      </p:sp>
      <p:sp>
        <p:nvSpPr>
          <p:cNvPr id="34" name="Up-Down Arrow 33"/>
          <p:cNvSpPr/>
          <p:nvPr/>
        </p:nvSpPr>
        <p:spPr>
          <a:xfrm>
            <a:off x="2407789" y="3068199"/>
            <a:ext cx="194513" cy="322726"/>
          </a:xfrm>
          <a:prstGeom prst="up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Up-Down Arrow 37"/>
          <p:cNvSpPr/>
          <p:nvPr/>
        </p:nvSpPr>
        <p:spPr>
          <a:xfrm>
            <a:off x="5586044" y="3792213"/>
            <a:ext cx="182111" cy="1224781"/>
          </a:xfrm>
          <a:prstGeom prst="up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Up-Down Arrow 39"/>
          <p:cNvSpPr/>
          <p:nvPr/>
        </p:nvSpPr>
        <p:spPr>
          <a:xfrm rot="5400000">
            <a:off x="3040798" y="3419776"/>
            <a:ext cx="194513" cy="322726"/>
          </a:xfrm>
          <a:prstGeom prst="up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Up-Down Arrow 40"/>
          <p:cNvSpPr/>
          <p:nvPr/>
        </p:nvSpPr>
        <p:spPr>
          <a:xfrm rot="5400000">
            <a:off x="4557213" y="3150311"/>
            <a:ext cx="194513" cy="322726"/>
          </a:xfrm>
          <a:prstGeom prst="up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Up-Down Arrow 41"/>
          <p:cNvSpPr/>
          <p:nvPr/>
        </p:nvSpPr>
        <p:spPr>
          <a:xfrm rot="5400000">
            <a:off x="4554232" y="5317296"/>
            <a:ext cx="194513" cy="322726"/>
          </a:xfrm>
          <a:prstGeom prst="up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Up-Down Arrow 42"/>
          <p:cNvSpPr/>
          <p:nvPr/>
        </p:nvSpPr>
        <p:spPr>
          <a:xfrm rot="5400000">
            <a:off x="3066776" y="5178796"/>
            <a:ext cx="194513" cy="322726"/>
          </a:xfrm>
          <a:prstGeom prst="up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p:cNvSpPr txBox="1"/>
          <p:nvPr/>
        </p:nvSpPr>
        <p:spPr>
          <a:xfrm>
            <a:off x="3347020" y="6301045"/>
            <a:ext cx="473293" cy="369332"/>
          </a:xfrm>
          <a:prstGeom prst="rect">
            <a:avLst/>
          </a:prstGeom>
          <a:noFill/>
          <a:ln w="19050">
            <a:solidFill>
              <a:schemeClr val="tx1"/>
            </a:solidFill>
          </a:ln>
        </p:spPr>
        <p:txBody>
          <a:bodyPr wrap="square" rtlCol="0">
            <a:spAutoFit/>
          </a:bodyPr>
          <a:lstStyle/>
          <a:p>
            <a:r>
              <a:rPr lang="en-GB" dirty="0" smtClean="0"/>
              <a:t>DB</a:t>
            </a:r>
            <a:endParaRPr lang="en-GB" dirty="0"/>
          </a:p>
        </p:txBody>
      </p:sp>
      <p:sp>
        <p:nvSpPr>
          <p:cNvPr id="45" name="Up-Down Arrow 44"/>
          <p:cNvSpPr/>
          <p:nvPr/>
        </p:nvSpPr>
        <p:spPr>
          <a:xfrm>
            <a:off x="3486409" y="5959590"/>
            <a:ext cx="194513" cy="322726"/>
          </a:xfrm>
          <a:prstGeom prst="up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a:off x="1948508" y="6030223"/>
            <a:ext cx="473293" cy="369332"/>
          </a:xfrm>
          <a:prstGeom prst="rect">
            <a:avLst/>
          </a:prstGeom>
          <a:noFill/>
          <a:ln w="19050">
            <a:solidFill>
              <a:schemeClr val="tx1"/>
            </a:solidFill>
          </a:ln>
        </p:spPr>
        <p:txBody>
          <a:bodyPr wrap="square" rtlCol="0">
            <a:spAutoFit/>
          </a:bodyPr>
          <a:lstStyle/>
          <a:p>
            <a:r>
              <a:rPr lang="en-GB" dirty="0" smtClean="0"/>
              <a:t>DB</a:t>
            </a:r>
            <a:endParaRPr lang="en-GB" dirty="0"/>
          </a:p>
        </p:txBody>
      </p:sp>
      <p:sp>
        <p:nvSpPr>
          <p:cNvPr id="47" name="Up-Down Arrow 46"/>
          <p:cNvSpPr/>
          <p:nvPr/>
        </p:nvSpPr>
        <p:spPr>
          <a:xfrm>
            <a:off x="2087897" y="5688768"/>
            <a:ext cx="194513" cy="322726"/>
          </a:xfrm>
          <a:prstGeom prst="up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p:cNvSpPr txBox="1"/>
          <p:nvPr/>
        </p:nvSpPr>
        <p:spPr>
          <a:xfrm>
            <a:off x="4859665" y="6301045"/>
            <a:ext cx="473293" cy="369332"/>
          </a:xfrm>
          <a:prstGeom prst="rect">
            <a:avLst/>
          </a:prstGeom>
          <a:noFill/>
          <a:ln w="19050">
            <a:solidFill>
              <a:schemeClr val="tx1"/>
            </a:solidFill>
          </a:ln>
        </p:spPr>
        <p:txBody>
          <a:bodyPr wrap="square" rtlCol="0">
            <a:spAutoFit/>
          </a:bodyPr>
          <a:lstStyle/>
          <a:p>
            <a:r>
              <a:rPr lang="en-GB" dirty="0" smtClean="0"/>
              <a:t>DB</a:t>
            </a:r>
            <a:endParaRPr lang="en-GB" dirty="0"/>
          </a:p>
        </p:txBody>
      </p:sp>
      <p:sp>
        <p:nvSpPr>
          <p:cNvPr id="49" name="Up-Down Arrow 48"/>
          <p:cNvSpPr/>
          <p:nvPr/>
        </p:nvSpPr>
        <p:spPr>
          <a:xfrm>
            <a:off x="4999054" y="5959590"/>
            <a:ext cx="194513" cy="322726"/>
          </a:xfrm>
          <a:prstGeom prst="up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p:cNvSpPr txBox="1"/>
          <p:nvPr/>
        </p:nvSpPr>
        <p:spPr>
          <a:xfrm>
            <a:off x="6708742" y="6301045"/>
            <a:ext cx="473293" cy="369332"/>
          </a:xfrm>
          <a:prstGeom prst="rect">
            <a:avLst/>
          </a:prstGeom>
          <a:noFill/>
          <a:ln w="19050">
            <a:solidFill>
              <a:schemeClr val="tx1"/>
            </a:solidFill>
          </a:ln>
        </p:spPr>
        <p:txBody>
          <a:bodyPr wrap="square" rtlCol="0">
            <a:spAutoFit/>
          </a:bodyPr>
          <a:lstStyle/>
          <a:p>
            <a:r>
              <a:rPr lang="en-GB" dirty="0" smtClean="0"/>
              <a:t>DB</a:t>
            </a:r>
            <a:endParaRPr lang="en-GB" dirty="0"/>
          </a:p>
        </p:txBody>
      </p:sp>
      <p:sp>
        <p:nvSpPr>
          <p:cNvPr id="51" name="Up-Down Arrow 50"/>
          <p:cNvSpPr/>
          <p:nvPr/>
        </p:nvSpPr>
        <p:spPr>
          <a:xfrm>
            <a:off x="6848131" y="5959590"/>
            <a:ext cx="194513" cy="322726"/>
          </a:xfrm>
          <a:prstGeom prst="up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Up-Down Arrow 52"/>
          <p:cNvSpPr/>
          <p:nvPr/>
        </p:nvSpPr>
        <p:spPr>
          <a:xfrm rot="16200000">
            <a:off x="6239861" y="5162914"/>
            <a:ext cx="182111" cy="641555"/>
          </a:xfrm>
          <a:prstGeom prst="up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Left-Right-Up Arrow 54"/>
          <p:cNvSpPr/>
          <p:nvPr/>
        </p:nvSpPr>
        <p:spPr>
          <a:xfrm flipV="1">
            <a:off x="5958565" y="3214416"/>
            <a:ext cx="1841009" cy="1783310"/>
          </a:xfrm>
          <a:prstGeom prst="leftRightUpArrow">
            <a:avLst>
              <a:gd name="adj1" fmla="val 4972"/>
              <a:gd name="adj2" fmla="val 5012"/>
              <a:gd name="adj3" fmla="val 457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6934200" y="2683237"/>
            <a:ext cx="875856" cy="845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8" name="Straight Connector 57"/>
          <p:cNvCxnSpPr/>
          <p:nvPr/>
        </p:nvCxnSpPr>
        <p:spPr>
          <a:xfrm>
            <a:off x="6919913" y="3257550"/>
            <a:ext cx="4762" cy="219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Line Callout 2 (Accent Bar) 60"/>
          <p:cNvSpPr/>
          <p:nvPr/>
        </p:nvSpPr>
        <p:spPr>
          <a:xfrm>
            <a:off x="3986905" y="2205919"/>
            <a:ext cx="2928117" cy="908701"/>
          </a:xfrm>
          <a:prstGeom prst="accentCallout2">
            <a:avLst>
              <a:gd name="adj1" fmla="val 18750"/>
              <a:gd name="adj2" fmla="val -8333"/>
              <a:gd name="adj3" fmla="val 18750"/>
              <a:gd name="adj4" fmla="val -16667"/>
              <a:gd name="adj5" fmla="val 153084"/>
              <a:gd name="adj6" fmla="val -3631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ln w="0"/>
                <a:solidFill>
                  <a:schemeClr val="tx1"/>
                </a:solidFill>
                <a:effectLst>
                  <a:outerShdw blurRad="38100" dist="19050" dir="2700000" algn="tl" rotWithShape="0">
                    <a:schemeClr val="dk1">
                      <a:alpha val="40000"/>
                    </a:schemeClr>
                  </a:outerShdw>
                </a:effectLst>
              </a:rPr>
              <a:t>Security and logic, e.g.</a:t>
            </a:r>
            <a:endParaRPr lang="en-GB" dirty="0" smtClean="0"/>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PIN</a:t>
            </a:r>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Signing transactions</a:t>
            </a:r>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Encryption</a:t>
            </a:r>
          </a:p>
        </p:txBody>
      </p:sp>
      <p:sp>
        <p:nvSpPr>
          <p:cNvPr id="62" name="Line Callout 2 (Accent Bar) 61"/>
          <p:cNvSpPr/>
          <p:nvPr/>
        </p:nvSpPr>
        <p:spPr>
          <a:xfrm>
            <a:off x="4048491" y="3475341"/>
            <a:ext cx="3689452" cy="1153878"/>
          </a:xfrm>
          <a:prstGeom prst="accentCallout2">
            <a:avLst>
              <a:gd name="adj1" fmla="val 18750"/>
              <a:gd name="adj2" fmla="val -8333"/>
              <a:gd name="adj3" fmla="val 18750"/>
              <a:gd name="adj4" fmla="val -16667"/>
              <a:gd name="adj5" fmla="val 72910"/>
              <a:gd name="adj6" fmla="val -3059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ln w="0"/>
                <a:solidFill>
                  <a:schemeClr val="tx1"/>
                </a:solidFill>
                <a:effectLst>
                  <a:outerShdw blurRad="38100" dist="19050" dir="2700000" algn="tl" rotWithShape="0">
                    <a:schemeClr val="dk1">
                      <a:alpha val="40000"/>
                    </a:schemeClr>
                  </a:outerShdw>
                </a:effectLst>
              </a:rPr>
              <a:t>Storage of</a:t>
            </a:r>
            <a:endParaRPr lang="en-GB" dirty="0" smtClean="0"/>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PIN</a:t>
            </a:r>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Private key for tokens</a:t>
            </a:r>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Authentication keys</a:t>
            </a:r>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Message keys, e.g. Firebase</a:t>
            </a:r>
          </a:p>
        </p:txBody>
      </p:sp>
      <p:sp>
        <p:nvSpPr>
          <p:cNvPr id="63" name="Line Callout 2 (Accent Bar) 62"/>
          <p:cNvSpPr/>
          <p:nvPr/>
        </p:nvSpPr>
        <p:spPr>
          <a:xfrm>
            <a:off x="5737811" y="2205919"/>
            <a:ext cx="3542499" cy="1191385"/>
          </a:xfrm>
          <a:prstGeom prst="accentCallout2">
            <a:avLst>
              <a:gd name="adj1" fmla="val 18750"/>
              <a:gd name="adj2" fmla="val -8333"/>
              <a:gd name="adj3" fmla="val 18750"/>
              <a:gd name="adj4" fmla="val -16667"/>
              <a:gd name="adj5" fmla="val 91450"/>
              <a:gd name="adj6" fmla="val -3598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ln w="0"/>
                <a:solidFill>
                  <a:schemeClr val="tx1"/>
                </a:solidFill>
                <a:effectLst>
                  <a:outerShdw blurRad="38100" dist="19050" dir="2700000" algn="tl" rotWithShape="0">
                    <a:schemeClr val="dk1">
                      <a:alpha val="40000"/>
                    </a:schemeClr>
                  </a:outerShdw>
                </a:effectLst>
              </a:rPr>
              <a:t>Security and logic, e.g.</a:t>
            </a:r>
            <a:endParaRPr lang="en-GB" dirty="0" smtClean="0"/>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Authentication</a:t>
            </a:r>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Push messages, e.g. Firebase</a:t>
            </a:r>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Limits</a:t>
            </a:r>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Back office functions</a:t>
            </a:r>
          </a:p>
        </p:txBody>
      </p:sp>
      <p:sp>
        <p:nvSpPr>
          <p:cNvPr id="64" name="Line Callout 2 (Accent Bar) 63"/>
          <p:cNvSpPr/>
          <p:nvPr/>
        </p:nvSpPr>
        <p:spPr>
          <a:xfrm>
            <a:off x="5764409" y="3697125"/>
            <a:ext cx="3810914" cy="1153878"/>
          </a:xfrm>
          <a:prstGeom prst="accentCallout2">
            <a:avLst>
              <a:gd name="adj1" fmla="val 18750"/>
              <a:gd name="adj2" fmla="val -8333"/>
              <a:gd name="adj3" fmla="val 18750"/>
              <a:gd name="adj4" fmla="val -16667"/>
              <a:gd name="adj5" fmla="val 53559"/>
              <a:gd name="adj6" fmla="val -5011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ln w="0"/>
                <a:solidFill>
                  <a:schemeClr val="tx1"/>
                </a:solidFill>
                <a:effectLst>
                  <a:outerShdw blurRad="38100" dist="19050" dir="2700000" algn="tl" rotWithShape="0">
                    <a:schemeClr val="dk1">
                      <a:alpha val="40000"/>
                    </a:schemeClr>
                  </a:outerShdw>
                </a:effectLst>
              </a:rPr>
              <a:t>Storage of</a:t>
            </a:r>
            <a:endParaRPr lang="en-GB" dirty="0" smtClean="0"/>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Authentication keys</a:t>
            </a:r>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Payment history</a:t>
            </a:r>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Customer data</a:t>
            </a:r>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Message keys, e.g. Firebase</a:t>
            </a:r>
          </a:p>
        </p:txBody>
      </p:sp>
      <p:sp>
        <p:nvSpPr>
          <p:cNvPr id="52" name="Line Callout 2 (Accent Bar) 51"/>
          <p:cNvSpPr/>
          <p:nvPr/>
        </p:nvSpPr>
        <p:spPr>
          <a:xfrm>
            <a:off x="7270074" y="2208987"/>
            <a:ext cx="3542499" cy="908701"/>
          </a:xfrm>
          <a:prstGeom prst="accentCallout2">
            <a:avLst>
              <a:gd name="adj1" fmla="val 18750"/>
              <a:gd name="adj2" fmla="val -8333"/>
              <a:gd name="adj3" fmla="val 18750"/>
              <a:gd name="adj4" fmla="val -16667"/>
              <a:gd name="adj5" fmla="val 122686"/>
              <a:gd name="adj6" fmla="val -3688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ln w="0"/>
                <a:solidFill>
                  <a:schemeClr val="tx1"/>
                </a:solidFill>
                <a:effectLst>
                  <a:outerShdw blurRad="38100" dist="19050" dir="2700000" algn="tl" rotWithShape="0">
                    <a:schemeClr val="dk1">
                      <a:alpha val="40000"/>
                    </a:schemeClr>
                  </a:outerShdw>
                </a:effectLst>
              </a:rPr>
              <a:t>Security and logic, e.g.</a:t>
            </a:r>
            <a:endParaRPr lang="en-GB" dirty="0" smtClean="0"/>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Token transactions</a:t>
            </a:r>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Token verification</a:t>
            </a:r>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Wallet management</a:t>
            </a:r>
          </a:p>
        </p:txBody>
      </p:sp>
      <p:sp>
        <p:nvSpPr>
          <p:cNvPr id="54" name="Line Callout 2 (Accent Bar) 53"/>
          <p:cNvSpPr/>
          <p:nvPr/>
        </p:nvSpPr>
        <p:spPr>
          <a:xfrm>
            <a:off x="7306155" y="3497099"/>
            <a:ext cx="3879295" cy="1369369"/>
          </a:xfrm>
          <a:prstGeom prst="accentCallout2">
            <a:avLst>
              <a:gd name="adj1" fmla="val 18750"/>
              <a:gd name="adj2" fmla="val -8333"/>
              <a:gd name="adj3" fmla="val 18750"/>
              <a:gd name="adj4" fmla="val -16667"/>
              <a:gd name="adj5" fmla="val 61118"/>
              <a:gd name="adj6" fmla="val -5097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ln w="0"/>
                <a:solidFill>
                  <a:schemeClr val="tx1"/>
                </a:solidFill>
                <a:effectLst>
                  <a:outerShdw blurRad="38100" dist="19050" dir="2700000" algn="tl" rotWithShape="0">
                    <a:schemeClr val="dk1">
                      <a:alpha val="40000"/>
                    </a:schemeClr>
                  </a:outerShdw>
                </a:effectLst>
              </a:rPr>
              <a:t>Storage of</a:t>
            </a:r>
            <a:endParaRPr lang="en-GB" dirty="0" smtClean="0"/>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Public keys (and PSP1 private keys)</a:t>
            </a:r>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Wallets</a:t>
            </a:r>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Tokens</a:t>
            </a:r>
          </a:p>
          <a:p>
            <a:pPr marL="285750" indent="-285750">
              <a:buFont typeface="Arial" panose="020B0604020202020204" pitchFamily="34" charset="0"/>
              <a:buChar char="•"/>
            </a:pPr>
            <a:r>
              <a:rPr lang="en-GB" dirty="0" err="1" smtClean="0">
                <a:ln w="0"/>
                <a:solidFill>
                  <a:schemeClr val="tx1"/>
                </a:solidFill>
                <a:effectLst>
                  <a:outerShdw blurRad="38100" dist="19050" dir="2700000" algn="tl" rotWithShape="0">
                    <a:schemeClr val="dk1">
                      <a:alpha val="40000"/>
                    </a:schemeClr>
                  </a:outerShdw>
                </a:effectLst>
              </a:rPr>
              <a:t>Backchain</a:t>
            </a:r>
            <a:endParaRPr lang="en-GB" dirty="0" smtClean="0">
              <a:ln w="0"/>
              <a:solidFill>
                <a:schemeClr val="tx1"/>
              </a:solidFill>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Certificates</a:t>
            </a:r>
          </a:p>
        </p:txBody>
      </p:sp>
      <p:sp>
        <p:nvSpPr>
          <p:cNvPr id="57" name="Line Callout 2 (Accent Bar) 56"/>
          <p:cNvSpPr/>
          <p:nvPr/>
        </p:nvSpPr>
        <p:spPr>
          <a:xfrm>
            <a:off x="7287791" y="4403828"/>
            <a:ext cx="3542499" cy="925072"/>
          </a:xfrm>
          <a:prstGeom prst="accentCallout2">
            <a:avLst>
              <a:gd name="adj1" fmla="val 18750"/>
              <a:gd name="adj2" fmla="val -8333"/>
              <a:gd name="adj3" fmla="val 18750"/>
              <a:gd name="adj4" fmla="val -16667"/>
              <a:gd name="adj5" fmla="val 118577"/>
              <a:gd name="adj6" fmla="val -3688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ln w="0"/>
                <a:solidFill>
                  <a:schemeClr val="tx1"/>
                </a:solidFill>
                <a:effectLst>
                  <a:outerShdw blurRad="38100" dist="19050" dir="2700000" algn="tl" rotWithShape="0">
                    <a:schemeClr val="dk1">
                      <a:alpha val="40000"/>
                    </a:schemeClr>
                  </a:outerShdw>
                </a:effectLst>
              </a:rPr>
              <a:t>Security and logic, e.g.</a:t>
            </a:r>
            <a:endParaRPr lang="en-GB" dirty="0" smtClean="0"/>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Issue and redeem</a:t>
            </a:r>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Token verification</a:t>
            </a:r>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Corda network management</a:t>
            </a:r>
          </a:p>
        </p:txBody>
      </p:sp>
      <p:sp>
        <p:nvSpPr>
          <p:cNvPr id="60" name="Line Callout 2 (Accent Bar) 59"/>
          <p:cNvSpPr/>
          <p:nvPr/>
        </p:nvSpPr>
        <p:spPr>
          <a:xfrm>
            <a:off x="7368987" y="5670129"/>
            <a:ext cx="4507580" cy="851034"/>
          </a:xfrm>
          <a:prstGeom prst="accentCallout2">
            <a:avLst>
              <a:gd name="adj1" fmla="val 18750"/>
              <a:gd name="adj2" fmla="val -8333"/>
              <a:gd name="adj3" fmla="val 18750"/>
              <a:gd name="adj4" fmla="val -16667"/>
              <a:gd name="adj5" fmla="val 96877"/>
              <a:gd name="adj6" fmla="val -45368"/>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ln w="0"/>
                <a:solidFill>
                  <a:schemeClr val="tx1"/>
                </a:solidFill>
                <a:effectLst>
                  <a:outerShdw blurRad="38100" dist="19050" dir="2700000" algn="tl" rotWithShape="0">
                    <a:schemeClr val="dk1">
                      <a:alpha val="40000"/>
                    </a:schemeClr>
                  </a:outerShdw>
                </a:effectLst>
              </a:rPr>
              <a:t>Storage of</a:t>
            </a:r>
            <a:endParaRPr lang="en-GB" dirty="0" smtClean="0"/>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Public keys (and Riksbank private keys)</a:t>
            </a:r>
          </a:p>
          <a:p>
            <a:pPr marL="285750" indent="-285750">
              <a:buFont typeface="Arial" panose="020B0604020202020204" pitchFamily="34" charset="0"/>
              <a:buChar char="•"/>
            </a:pPr>
            <a:r>
              <a:rPr lang="en-GB" dirty="0" err="1" smtClean="0">
                <a:ln w="0"/>
                <a:solidFill>
                  <a:schemeClr val="tx1"/>
                </a:solidFill>
                <a:effectLst>
                  <a:outerShdw blurRad="38100" dist="19050" dir="2700000" algn="tl" rotWithShape="0">
                    <a:schemeClr val="dk1">
                      <a:alpha val="40000"/>
                    </a:schemeClr>
                  </a:outerShdw>
                </a:effectLst>
              </a:rPr>
              <a:t>Backchain</a:t>
            </a:r>
            <a:endParaRPr lang="en-GB" dirty="0" smtClean="0">
              <a:ln w="0"/>
              <a:solidFill>
                <a:schemeClr val="tx1"/>
              </a:solidFill>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Certificates</a:t>
            </a:r>
          </a:p>
        </p:txBody>
      </p:sp>
      <p:sp>
        <p:nvSpPr>
          <p:cNvPr id="65" name="Line Callout 2 (Accent Bar) 64"/>
          <p:cNvSpPr/>
          <p:nvPr/>
        </p:nvSpPr>
        <p:spPr>
          <a:xfrm>
            <a:off x="9041323" y="4413923"/>
            <a:ext cx="3423338" cy="617650"/>
          </a:xfrm>
          <a:prstGeom prst="accentCallout2">
            <a:avLst>
              <a:gd name="adj1" fmla="val 18750"/>
              <a:gd name="adj2" fmla="val -8333"/>
              <a:gd name="adj3" fmla="val 18750"/>
              <a:gd name="adj4" fmla="val -16667"/>
              <a:gd name="adj5" fmla="val 181216"/>
              <a:gd name="adj6" fmla="val -35636"/>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ln w="0"/>
                <a:solidFill>
                  <a:schemeClr val="tx1"/>
                </a:solidFill>
                <a:effectLst>
                  <a:outerShdw blurRad="38100" dist="19050" dir="2700000" algn="tl" rotWithShape="0">
                    <a:schemeClr val="dk1">
                      <a:alpha val="40000"/>
                    </a:schemeClr>
                  </a:outerShdw>
                </a:effectLst>
              </a:rPr>
              <a:t>Security and logic, e.g.</a:t>
            </a:r>
            <a:endParaRPr lang="en-GB" dirty="0" smtClean="0"/>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Prevent double-spends</a:t>
            </a:r>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Sign the transaction</a:t>
            </a:r>
          </a:p>
        </p:txBody>
      </p:sp>
      <p:sp>
        <p:nvSpPr>
          <p:cNvPr id="66" name="Line Callout 2 (Accent Bar) 65"/>
          <p:cNvSpPr/>
          <p:nvPr/>
        </p:nvSpPr>
        <p:spPr>
          <a:xfrm>
            <a:off x="8994818" y="5459622"/>
            <a:ext cx="2881749" cy="851034"/>
          </a:xfrm>
          <a:prstGeom prst="accentCallout2">
            <a:avLst>
              <a:gd name="adj1" fmla="val 18750"/>
              <a:gd name="adj2" fmla="val -8333"/>
              <a:gd name="adj3" fmla="val 18750"/>
              <a:gd name="adj4" fmla="val -16667"/>
              <a:gd name="adj5" fmla="val 120615"/>
              <a:gd name="adj6" fmla="val -6266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ln w="0"/>
                <a:solidFill>
                  <a:schemeClr val="tx1"/>
                </a:solidFill>
                <a:effectLst>
                  <a:outerShdw blurRad="38100" dist="19050" dir="2700000" algn="tl" rotWithShape="0">
                    <a:schemeClr val="dk1">
                      <a:alpha val="40000"/>
                    </a:schemeClr>
                  </a:outerShdw>
                </a:effectLst>
              </a:rPr>
              <a:t>Storage of</a:t>
            </a:r>
            <a:endParaRPr lang="en-GB" dirty="0" smtClean="0"/>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Notary private key</a:t>
            </a:r>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Hashes of tokens</a:t>
            </a:r>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Certificates</a:t>
            </a:r>
          </a:p>
        </p:txBody>
      </p:sp>
      <p:sp>
        <p:nvSpPr>
          <p:cNvPr id="67" name="Line Callout 2 (Accent Bar) 66"/>
          <p:cNvSpPr/>
          <p:nvPr/>
        </p:nvSpPr>
        <p:spPr>
          <a:xfrm flipH="1">
            <a:off x="428716" y="5043161"/>
            <a:ext cx="2427038" cy="624378"/>
          </a:xfrm>
          <a:prstGeom prst="accentCallout2">
            <a:avLst>
              <a:gd name="adj1" fmla="val 18750"/>
              <a:gd name="adj2" fmla="val -8333"/>
              <a:gd name="adj3" fmla="val 18750"/>
              <a:gd name="adj4" fmla="val -16667"/>
              <a:gd name="adj5" fmla="val 68862"/>
              <a:gd name="adj6" fmla="val -1936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ln w="0"/>
                <a:solidFill>
                  <a:schemeClr val="tx1"/>
                </a:solidFill>
                <a:effectLst>
                  <a:outerShdw blurRad="38100" dist="19050" dir="2700000" algn="tl" rotWithShape="0">
                    <a:schemeClr val="dk1">
                      <a:alpha val="40000"/>
                    </a:schemeClr>
                  </a:outerShdw>
                </a:effectLst>
              </a:rPr>
              <a:t>Security and logic, e.g.</a:t>
            </a:r>
            <a:endParaRPr lang="en-GB" dirty="0" smtClean="0"/>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Interest</a:t>
            </a:r>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Back office functions</a:t>
            </a:r>
          </a:p>
        </p:txBody>
      </p:sp>
      <p:sp>
        <p:nvSpPr>
          <p:cNvPr id="68" name="Line Callout 2 (Accent Bar) 67"/>
          <p:cNvSpPr/>
          <p:nvPr/>
        </p:nvSpPr>
        <p:spPr>
          <a:xfrm flipH="1">
            <a:off x="409422" y="6150997"/>
            <a:ext cx="2446332" cy="370166"/>
          </a:xfrm>
          <a:prstGeom prst="accentCallout2">
            <a:avLst>
              <a:gd name="adj1" fmla="val 18750"/>
              <a:gd name="adj2" fmla="val -8333"/>
              <a:gd name="adj3" fmla="val 18750"/>
              <a:gd name="adj4" fmla="val -16667"/>
              <a:gd name="adj5" fmla="val 89018"/>
              <a:gd name="adj6" fmla="val -1905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ln w="0"/>
                <a:solidFill>
                  <a:schemeClr val="tx1"/>
                </a:solidFill>
                <a:effectLst>
                  <a:outerShdw blurRad="38100" dist="19050" dir="2700000" algn="tl" rotWithShape="0">
                    <a:schemeClr val="dk1">
                      <a:alpha val="40000"/>
                    </a:schemeClr>
                  </a:outerShdw>
                </a:effectLst>
              </a:rPr>
              <a:t>Storage of</a:t>
            </a:r>
            <a:endParaRPr lang="en-GB" dirty="0" smtClean="0"/>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Outstanding CBDC</a:t>
            </a:r>
          </a:p>
        </p:txBody>
      </p:sp>
      <p:sp>
        <p:nvSpPr>
          <p:cNvPr id="69" name="TextBox 68"/>
          <p:cNvSpPr txBox="1"/>
          <p:nvPr/>
        </p:nvSpPr>
        <p:spPr>
          <a:xfrm>
            <a:off x="6330589" y="1764621"/>
            <a:ext cx="1091936" cy="646331"/>
          </a:xfrm>
          <a:prstGeom prst="rect">
            <a:avLst/>
          </a:prstGeom>
          <a:noFill/>
          <a:ln w="19050">
            <a:solidFill>
              <a:schemeClr val="tx1"/>
            </a:solidFill>
          </a:ln>
        </p:spPr>
        <p:txBody>
          <a:bodyPr wrap="square" rtlCol="0">
            <a:spAutoFit/>
          </a:bodyPr>
          <a:lstStyle/>
          <a:p>
            <a:r>
              <a:rPr lang="en-GB" dirty="0" smtClean="0"/>
              <a:t>User alias</a:t>
            </a:r>
          </a:p>
          <a:p>
            <a:r>
              <a:rPr lang="en-GB" dirty="0" smtClean="0"/>
              <a:t>Logic</a:t>
            </a:r>
            <a:endParaRPr lang="en-GB" dirty="0"/>
          </a:p>
        </p:txBody>
      </p:sp>
      <p:sp>
        <p:nvSpPr>
          <p:cNvPr id="70" name="TextBox 69"/>
          <p:cNvSpPr txBox="1"/>
          <p:nvPr/>
        </p:nvSpPr>
        <p:spPr>
          <a:xfrm>
            <a:off x="7811864" y="1766459"/>
            <a:ext cx="473293" cy="369332"/>
          </a:xfrm>
          <a:prstGeom prst="rect">
            <a:avLst/>
          </a:prstGeom>
          <a:noFill/>
          <a:ln w="19050">
            <a:solidFill>
              <a:schemeClr val="tx1"/>
            </a:solidFill>
          </a:ln>
        </p:spPr>
        <p:txBody>
          <a:bodyPr wrap="square" rtlCol="0">
            <a:spAutoFit/>
          </a:bodyPr>
          <a:lstStyle/>
          <a:p>
            <a:r>
              <a:rPr lang="en-GB" dirty="0" smtClean="0"/>
              <a:t>DB</a:t>
            </a:r>
            <a:endParaRPr lang="en-GB" dirty="0"/>
          </a:p>
        </p:txBody>
      </p:sp>
      <p:sp>
        <p:nvSpPr>
          <p:cNvPr id="72" name="Up-Down Arrow 71"/>
          <p:cNvSpPr/>
          <p:nvPr/>
        </p:nvSpPr>
        <p:spPr>
          <a:xfrm rot="5400000">
            <a:off x="7519033" y="1789087"/>
            <a:ext cx="194513" cy="322726"/>
          </a:xfrm>
          <a:prstGeom prst="upDown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Left-Up Arrow 36"/>
          <p:cNvSpPr/>
          <p:nvPr/>
        </p:nvSpPr>
        <p:spPr>
          <a:xfrm flipH="1" flipV="1">
            <a:off x="3900368" y="1983595"/>
            <a:ext cx="2396010" cy="842418"/>
          </a:xfrm>
          <a:prstGeom prst="leftUpArrow">
            <a:avLst>
              <a:gd name="adj1" fmla="val 8923"/>
              <a:gd name="adj2" fmla="val 10482"/>
              <a:gd name="adj3" fmla="val 1154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Left-Up Arrow 72"/>
          <p:cNvSpPr/>
          <p:nvPr/>
        </p:nvSpPr>
        <p:spPr>
          <a:xfrm flipH="1">
            <a:off x="6794604" y="2442289"/>
            <a:ext cx="1000568" cy="672331"/>
          </a:xfrm>
          <a:prstGeom prst="leftUpArrow">
            <a:avLst>
              <a:gd name="adj1" fmla="val 11117"/>
              <a:gd name="adj2" fmla="val 10482"/>
              <a:gd name="adj3" fmla="val 1154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Line Callout 2 (Accent Bar) 73"/>
          <p:cNvSpPr/>
          <p:nvPr/>
        </p:nvSpPr>
        <p:spPr>
          <a:xfrm flipH="1">
            <a:off x="432292" y="1759360"/>
            <a:ext cx="3054117" cy="624378"/>
          </a:xfrm>
          <a:prstGeom prst="accentCallout2">
            <a:avLst>
              <a:gd name="adj1" fmla="val 18750"/>
              <a:gd name="adj2" fmla="val -8333"/>
              <a:gd name="adj3" fmla="val 18750"/>
              <a:gd name="adj4" fmla="val -16667"/>
              <a:gd name="adj5" fmla="val 28706"/>
              <a:gd name="adj6" fmla="val -9228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ln w="0"/>
                <a:solidFill>
                  <a:schemeClr val="tx1"/>
                </a:solidFill>
                <a:effectLst>
                  <a:outerShdw blurRad="38100" dist="19050" dir="2700000" algn="tl" rotWithShape="0">
                    <a:schemeClr val="dk1">
                      <a:alpha val="40000"/>
                    </a:schemeClr>
                  </a:outerShdw>
                </a:effectLst>
              </a:rPr>
              <a:t>Security and logic, e.g.</a:t>
            </a:r>
            <a:endParaRPr lang="en-GB" dirty="0" smtClean="0"/>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Add and remove alias</a:t>
            </a:r>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Map alias to PSP and wallet</a:t>
            </a:r>
          </a:p>
        </p:txBody>
      </p:sp>
      <p:sp>
        <p:nvSpPr>
          <p:cNvPr id="75" name="Line Callout 2 (Accent Bar) 74"/>
          <p:cNvSpPr/>
          <p:nvPr/>
        </p:nvSpPr>
        <p:spPr>
          <a:xfrm>
            <a:off x="9041323" y="1781587"/>
            <a:ext cx="2928117" cy="323608"/>
          </a:xfrm>
          <a:prstGeom prst="accentCallout2">
            <a:avLst>
              <a:gd name="adj1" fmla="val 18750"/>
              <a:gd name="adj2" fmla="val -8333"/>
              <a:gd name="adj3" fmla="val 18750"/>
              <a:gd name="adj4" fmla="val -16667"/>
              <a:gd name="adj5" fmla="val 52819"/>
              <a:gd name="adj6" fmla="val -2523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ln w="0"/>
                <a:solidFill>
                  <a:schemeClr val="tx1"/>
                </a:solidFill>
                <a:effectLst>
                  <a:outerShdw blurRad="38100" dist="19050" dir="2700000" algn="tl" rotWithShape="0">
                    <a:schemeClr val="dk1">
                      <a:alpha val="40000"/>
                    </a:schemeClr>
                  </a:outerShdw>
                </a:effectLst>
              </a:rPr>
              <a:t>Storage of</a:t>
            </a:r>
            <a:endParaRPr lang="en-GB" dirty="0" smtClean="0"/>
          </a:p>
          <a:p>
            <a:pPr marL="285750" indent="-285750">
              <a:buFont typeface="Arial" panose="020B0604020202020204" pitchFamily="34" charset="0"/>
              <a:buChar char="•"/>
            </a:pPr>
            <a:r>
              <a:rPr lang="en-GB" dirty="0" smtClean="0">
                <a:ln w="0"/>
                <a:solidFill>
                  <a:schemeClr val="tx1"/>
                </a:solidFill>
                <a:effectLst>
                  <a:outerShdw blurRad="38100" dist="19050" dir="2700000" algn="tl" rotWithShape="0">
                    <a:schemeClr val="dk1">
                      <a:alpha val="40000"/>
                    </a:schemeClr>
                  </a:outerShdw>
                </a:effectLst>
              </a:rPr>
              <a:t>Alias </a:t>
            </a:r>
            <a:r>
              <a:rPr lang="en-GB" dirty="0" smtClean="0">
                <a:ln w="0"/>
                <a:solidFill>
                  <a:schemeClr val="tx1"/>
                </a:solidFill>
                <a:effectLst>
                  <a:outerShdw blurRad="38100" dist="19050" dir="2700000" algn="tl" rotWithShape="0">
                    <a:schemeClr val="dk1">
                      <a:alpha val="40000"/>
                    </a:schemeClr>
                  </a:outerShdw>
                </a:effectLst>
                <a:sym typeface="Wingdings" panose="05000000000000000000" pitchFamily="2" charset="2"/>
              </a:rPr>
              <a:t> PSP and wallet</a:t>
            </a:r>
            <a:endParaRPr lang="en-GB" dirty="0" smtClean="0">
              <a:ln w="0"/>
              <a:solidFill>
                <a:schemeClr val="tx1"/>
              </a:solidFill>
              <a:effectLst>
                <a:outerShdw blurRad="38100" dist="19050" dir="2700000" algn="tl" rotWithShape="0">
                  <a:schemeClr val="dk1">
                    <a:alpha val="40000"/>
                  </a:schemeClr>
                </a:outerShdw>
              </a:effectLst>
            </a:endParaRPr>
          </a:p>
        </p:txBody>
      </p:sp>
      <p:sp>
        <p:nvSpPr>
          <p:cNvPr id="3" name="Slide Number Placeholder 2"/>
          <p:cNvSpPr>
            <a:spLocks noGrp="1"/>
          </p:cNvSpPr>
          <p:nvPr>
            <p:ph type="sldNum" sz="quarter" idx="12"/>
          </p:nvPr>
        </p:nvSpPr>
        <p:spPr>
          <a:xfrm>
            <a:off x="9937" y="6242520"/>
            <a:ext cx="995367" cy="365125"/>
          </a:xfrm>
        </p:spPr>
        <p:txBody>
          <a:bodyPr/>
          <a:lstStyle/>
          <a:p>
            <a:fld id="{CA5690A7-9BD4-4FE6-99BD-60038F9BBBDF}" type="slidenum">
              <a:rPr lang="en-GB" smtClean="0"/>
              <a:t>5</a:t>
            </a:fld>
            <a:endParaRPr lang="en-GB" dirty="0"/>
          </a:p>
        </p:txBody>
      </p:sp>
    </p:spTree>
    <p:extLst>
      <p:ext uri="{BB962C8B-B14F-4D97-AF65-F5344CB8AC3E}">
        <p14:creationId xmlns:p14="http://schemas.microsoft.com/office/powerpoint/2010/main" val="136165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33"/>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3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childTnLst>
                                </p:cTn>
                              </p:par>
                              <p:par>
                                <p:cTn id="36" presetID="1" presetClass="exit" presetSubtype="0" fill="hold" grpId="1" nodeType="withEffect">
                                  <p:stCondLst>
                                    <p:cond delay="0"/>
                                  </p:stCondLst>
                                  <p:childTnLst>
                                    <p:set>
                                      <p:cBhvr>
                                        <p:cTn id="37" dur="1" fill="hold">
                                          <p:stCondLst>
                                            <p:cond delay="0"/>
                                          </p:stCondLst>
                                        </p:cTn>
                                        <p:tgtEl>
                                          <p:spTgt spid="61"/>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62"/>
                                        </p:tgtEl>
                                        <p:attrNameLst>
                                          <p:attrName>style.visibility</p:attrName>
                                        </p:attrNameLst>
                                      </p:cBhvr>
                                      <p:to>
                                        <p:strVal val="hidden"/>
                                      </p:to>
                                    </p:set>
                                  </p:childTnLst>
                                </p:cTn>
                              </p:par>
                              <p:par>
                                <p:cTn id="40" presetID="1" presetClass="entr" presetSubtype="0" fill="hold" grpId="2" nodeType="withEffect">
                                  <p:stCondLst>
                                    <p:cond delay="0"/>
                                  </p:stCondLst>
                                  <p:childTnLst>
                                    <p:set>
                                      <p:cBhvr>
                                        <p:cTn id="41" dur="1" fill="hold">
                                          <p:stCondLst>
                                            <p:cond delay="0"/>
                                          </p:stCondLst>
                                        </p:cTn>
                                        <p:tgtEl>
                                          <p:spTgt spid="6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par>
                                <p:cTn id="56" presetID="1" presetClass="exit" presetSubtype="0" fill="hold" grpId="3" nodeType="withEffect">
                                  <p:stCondLst>
                                    <p:cond delay="0"/>
                                  </p:stCondLst>
                                  <p:childTnLst>
                                    <p:set>
                                      <p:cBhvr>
                                        <p:cTn id="57" dur="1" fill="hold">
                                          <p:stCondLst>
                                            <p:cond delay="0"/>
                                          </p:stCondLst>
                                        </p:cTn>
                                        <p:tgtEl>
                                          <p:spTgt spid="63"/>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64"/>
                                        </p:tgtEl>
                                        <p:attrNameLst>
                                          <p:attrName>style.visibility</p:attrName>
                                        </p:attrNameLst>
                                      </p:cBhvr>
                                      <p:to>
                                        <p:strVal val="hidden"/>
                                      </p:to>
                                    </p:set>
                                  </p:childTnLst>
                                </p:cTn>
                              </p:par>
                              <p:par>
                                <p:cTn id="60" presetID="1" presetClass="entr" presetSubtype="0" fill="hold" grpId="4" nodeType="withEffect">
                                  <p:stCondLst>
                                    <p:cond delay="0"/>
                                  </p:stCondLst>
                                  <p:childTnLst>
                                    <p:set>
                                      <p:cBhvr>
                                        <p:cTn id="61" dur="1" fill="hold">
                                          <p:stCondLst>
                                            <p:cond delay="0"/>
                                          </p:stCondLst>
                                        </p:cTn>
                                        <p:tgtEl>
                                          <p:spTgt spid="5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childTnLst>
                                </p:cTn>
                              </p:par>
                              <p:par>
                                <p:cTn id="68" presetID="1" presetClass="entr" presetSubtype="0" fill="hold" grpId="2" nodeType="withEffect">
                                  <p:stCondLst>
                                    <p:cond delay="0"/>
                                  </p:stCondLst>
                                  <p:childTnLst>
                                    <p:set>
                                      <p:cBhvr>
                                        <p:cTn id="69" dur="1" fill="hold">
                                          <p:stCondLst>
                                            <p:cond delay="0"/>
                                          </p:stCondLst>
                                        </p:cTn>
                                        <p:tgtEl>
                                          <p:spTgt spid="5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8"/>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childTnLst>
                                </p:cTn>
                              </p:par>
                              <p:par>
                                <p:cTn id="76" presetID="1" presetClass="exit" presetSubtype="0" fill="hold" grpId="5" nodeType="withEffect">
                                  <p:stCondLst>
                                    <p:cond delay="0"/>
                                  </p:stCondLst>
                                  <p:childTnLst>
                                    <p:set>
                                      <p:cBhvr>
                                        <p:cTn id="77" dur="1" fill="hold">
                                          <p:stCondLst>
                                            <p:cond delay="0"/>
                                          </p:stCondLst>
                                        </p:cTn>
                                        <p:tgtEl>
                                          <p:spTgt spid="52"/>
                                        </p:tgtEl>
                                        <p:attrNameLst>
                                          <p:attrName>style.visibility</p:attrName>
                                        </p:attrNameLst>
                                      </p:cBhvr>
                                      <p:to>
                                        <p:strVal val="hidden"/>
                                      </p:to>
                                    </p:set>
                                  </p:childTnLst>
                                </p:cTn>
                              </p:par>
                              <p:par>
                                <p:cTn id="78" presetID="1" presetClass="exit" presetSubtype="0" fill="hold" grpId="3" nodeType="withEffect">
                                  <p:stCondLst>
                                    <p:cond delay="0"/>
                                  </p:stCondLst>
                                  <p:childTnLst>
                                    <p:set>
                                      <p:cBhvr>
                                        <p:cTn id="79" dur="1" fill="hold">
                                          <p:stCondLst>
                                            <p:cond delay="0"/>
                                          </p:stCondLst>
                                        </p:cTn>
                                        <p:tgtEl>
                                          <p:spTgt spid="54"/>
                                        </p:tgtEl>
                                        <p:attrNameLst>
                                          <p:attrName>style.visibility</p:attrName>
                                        </p:attrNameLst>
                                      </p:cBhvr>
                                      <p:to>
                                        <p:strVal val="hidden"/>
                                      </p:to>
                                    </p:set>
                                  </p:childTnLst>
                                </p:cTn>
                              </p:par>
                              <p:par>
                                <p:cTn id="80" presetID="1" presetClass="entr" presetSubtype="0" fill="hold" grpId="6" nodeType="withEffect">
                                  <p:stCondLst>
                                    <p:cond delay="0"/>
                                  </p:stCondLst>
                                  <p:childTnLst>
                                    <p:set>
                                      <p:cBhvr>
                                        <p:cTn id="81" dur="1" fill="hold">
                                          <p:stCondLst>
                                            <p:cond delay="0"/>
                                          </p:stCondLst>
                                        </p:cTn>
                                        <p:tgtEl>
                                          <p:spTgt spid="57"/>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48"/>
                                        </p:tgtEl>
                                        <p:attrNameLst>
                                          <p:attrName>style.visibility</p:attrName>
                                        </p:attrNameLst>
                                      </p:cBhvr>
                                      <p:to>
                                        <p:strVal val="visible"/>
                                      </p:to>
                                    </p:set>
                                  </p:childTnLst>
                                </p:cTn>
                              </p:par>
                              <p:par>
                                <p:cTn id="88" presetID="1" presetClass="entr" presetSubtype="0" fill="hold" grpId="4" nodeType="withEffect">
                                  <p:stCondLst>
                                    <p:cond delay="0"/>
                                  </p:stCondLst>
                                  <p:childTnLst>
                                    <p:set>
                                      <p:cBhvr>
                                        <p:cTn id="89" dur="1" fill="hold">
                                          <p:stCondLst>
                                            <p:cond delay="0"/>
                                          </p:stCondLst>
                                        </p:cTn>
                                        <p:tgtEl>
                                          <p:spTgt spid="60"/>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56"/>
                                        </p:tgtEl>
                                        <p:attrNameLst>
                                          <p:attrName>style.visibility</p:attrName>
                                        </p:attrNameLst>
                                      </p:cBhvr>
                                      <p:to>
                                        <p:strVal val="visible"/>
                                      </p:to>
                                    </p:set>
                                  </p:childTnLst>
                                </p:cTn>
                              </p:par>
                            </p:childTnLst>
                          </p:cTn>
                        </p:par>
                        <p:par>
                          <p:cTn id="94" fill="hold">
                            <p:stCondLst>
                              <p:cond delay="0"/>
                            </p:stCondLst>
                            <p:childTnLst>
                              <p:par>
                                <p:cTn id="95" presetID="1" presetClass="entr" presetSubtype="0" fill="hold" nodeType="afterEffect">
                                  <p:stCondLst>
                                    <p:cond delay="0"/>
                                  </p:stCondLst>
                                  <p:childTnLst>
                                    <p:set>
                                      <p:cBhvr>
                                        <p:cTn id="96" dur="1" fill="hold">
                                          <p:stCondLst>
                                            <p:cond delay="0"/>
                                          </p:stCondLst>
                                        </p:cTn>
                                        <p:tgtEl>
                                          <p:spTgt spid="5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6"/>
                                        </p:tgtEl>
                                        <p:attrNameLst>
                                          <p:attrName>style.visibility</p:attrName>
                                        </p:attrNameLst>
                                      </p:cBhvr>
                                      <p:to>
                                        <p:strVal val="visible"/>
                                      </p:to>
                                    </p:set>
                                  </p:childTnLst>
                                </p:cTn>
                              </p:par>
                              <p:par>
                                <p:cTn id="103" presetID="1" presetClass="exit" presetSubtype="0" fill="hold" grpId="7" nodeType="withEffect">
                                  <p:stCondLst>
                                    <p:cond delay="0"/>
                                  </p:stCondLst>
                                  <p:childTnLst>
                                    <p:set>
                                      <p:cBhvr>
                                        <p:cTn id="104" dur="1" fill="hold">
                                          <p:stCondLst>
                                            <p:cond delay="0"/>
                                          </p:stCondLst>
                                        </p:cTn>
                                        <p:tgtEl>
                                          <p:spTgt spid="57"/>
                                        </p:tgtEl>
                                        <p:attrNameLst>
                                          <p:attrName>style.visibility</p:attrName>
                                        </p:attrNameLst>
                                      </p:cBhvr>
                                      <p:to>
                                        <p:strVal val="hidden"/>
                                      </p:to>
                                    </p:set>
                                  </p:childTnLst>
                                </p:cTn>
                              </p:par>
                              <p:par>
                                <p:cTn id="105" presetID="1" presetClass="exit" presetSubtype="0" fill="hold" grpId="5" nodeType="withEffect">
                                  <p:stCondLst>
                                    <p:cond delay="0"/>
                                  </p:stCondLst>
                                  <p:childTnLst>
                                    <p:set>
                                      <p:cBhvr>
                                        <p:cTn id="106" dur="1" fill="hold">
                                          <p:stCondLst>
                                            <p:cond delay="0"/>
                                          </p:stCondLst>
                                        </p:cTn>
                                        <p:tgtEl>
                                          <p:spTgt spid="60"/>
                                        </p:tgtEl>
                                        <p:attrNameLst>
                                          <p:attrName>style.visibility</p:attrName>
                                        </p:attrNameLst>
                                      </p:cBhvr>
                                      <p:to>
                                        <p:strVal val="hidden"/>
                                      </p:to>
                                    </p:set>
                                  </p:childTnLst>
                                </p:cTn>
                              </p:par>
                              <p:par>
                                <p:cTn id="107" presetID="1" presetClass="entr" presetSubtype="0" fill="hold" grpId="8" nodeType="withEffect">
                                  <p:stCondLst>
                                    <p:cond delay="0"/>
                                  </p:stCondLst>
                                  <p:childTnLst>
                                    <p:set>
                                      <p:cBhvr>
                                        <p:cTn id="108" dur="1" fill="hold">
                                          <p:stCondLst>
                                            <p:cond delay="0"/>
                                          </p:stCondLst>
                                        </p:cTn>
                                        <p:tgtEl>
                                          <p:spTgt spid="6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5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childTnLst>
                                </p:cTn>
                              </p:par>
                              <p:par>
                                <p:cTn id="115" presetID="1" presetClass="entr" presetSubtype="0" fill="hold" grpId="6" nodeType="withEffect">
                                  <p:stCondLst>
                                    <p:cond delay="0"/>
                                  </p:stCondLst>
                                  <p:childTnLst>
                                    <p:set>
                                      <p:cBhvr>
                                        <p:cTn id="116" dur="1" fill="hold">
                                          <p:stCondLst>
                                            <p:cond delay="0"/>
                                          </p:stCondLst>
                                        </p:cTn>
                                        <p:tgtEl>
                                          <p:spTgt spid="66"/>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2"/>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8"/>
                                        </p:tgtEl>
                                        <p:attrNameLst>
                                          <p:attrName>style.visibility</p:attrName>
                                        </p:attrNameLst>
                                      </p:cBhvr>
                                      <p:to>
                                        <p:strVal val="visible"/>
                                      </p:to>
                                    </p:set>
                                  </p:childTnLst>
                                </p:cTn>
                              </p:par>
                              <p:par>
                                <p:cTn id="123" presetID="1" presetClass="exit" presetSubtype="0" fill="hold" grpId="9" nodeType="withEffect">
                                  <p:stCondLst>
                                    <p:cond delay="0"/>
                                  </p:stCondLst>
                                  <p:childTnLst>
                                    <p:set>
                                      <p:cBhvr>
                                        <p:cTn id="124" dur="1" fill="hold">
                                          <p:stCondLst>
                                            <p:cond delay="0"/>
                                          </p:stCondLst>
                                        </p:cTn>
                                        <p:tgtEl>
                                          <p:spTgt spid="65"/>
                                        </p:tgtEl>
                                        <p:attrNameLst>
                                          <p:attrName>style.visibility</p:attrName>
                                        </p:attrNameLst>
                                      </p:cBhvr>
                                      <p:to>
                                        <p:strVal val="hidden"/>
                                      </p:to>
                                    </p:set>
                                  </p:childTnLst>
                                </p:cTn>
                              </p:par>
                              <p:par>
                                <p:cTn id="125" presetID="1" presetClass="exit" presetSubtype="0" fill="hold" grpId="7" nodeType="withEffect">
                                  <p:stCondLst>
                                    <p:cond delay="0"/>
                                  </p:stCondLst>
                                  <p:childTnLst>
                                    <p:set>
                                      <p:cBhvr>
                                        <p:cTn id="126" dur="1" fill="hold">
                                          <p:stCondLst>
                                            <p:cond delay="0"/>
                                          </p:stCondLst>
                                        </p:cTn>
                                        <p:tgtEl>
                                          <p:spTgt spid="66"/>
                                        </p:tgtEl>
                                        <p:attrNameLst>
                                          <p:attrName>style.visibility</p:attrName>
                                        </p:attrNameLst>
                                      </p:cBhvr>
                                      <p:to>
                                        <p:strVal val="hidden"/>
                                      </p:to>
                                    </p:set>
                                  </p:childTnLst>
                                </p:cTn>
                              </p:par>
                              <p:par>
                                <p:cTn id="127" presetID="1" presetClass="entr" presetSubtype="0" fill="hold" grpId="0" nodeType="withEffect">
                                  <p:stCondLst>
                                    <p:cond delay="0"/>
                                  </p:stCondLst>
                                  <p:childTnLst>
                                    <p:set>
                                      <p:cBhvr>
                                        <p:cTn id="128" dur="1" fill="hold">
                                          <p:stCondLst>
                                            <p:cond delay="0"/>
                                          </p:stCondLst>
                                        </p:cTn>
                                        <p:tgtEl>
                                          <p:spTgt spid="67"/>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45"/>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44"/>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68"/>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43"/>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20"/>
                                        </p:tgtEl>
                                        <p:attrNameLst>
                                          <p:attrName>style.visibility</p:attrName>
                                        </p:attrNameLst>
                                      </p:cBhvr>
                                      <p:to>
                                        <p:strVal val="visible"/>
                                      </p:to>
                                    </p:set>
                                  </p:childTnLst>
                                </p:cTn>
                              </p:par>
                              <p:par>
                                <p:cTn id="143" presetID="1" presetClass="exit" presetSubtype="0" fill="hold" grpId="1" nodeType="withEffect">
                                  <p:stCondLst>
                                    <p:cond delay="0"/>
                                  </p:stCondLst>
                                  <p:childTnLst>
                                    <p:set>
                                      <p:cBhvr>
                                        <p:cTn id="144" dur="1" fill="hold">
                                          <p:stCondLst>
                                            <p:cond delay="0"/>
                                          </p:stCondLst>
                                        </p:cTn>
                                        <p:tgtEl>
                                          <p:spTgt spid="67"/>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68"/>
                                        </p:tgtEl>
                                        <p:attrNameLst>
                                          <p:attrName>style.visibility</p:attrName>
                                        </p:attrNameLst>
                                      </p:cBhvr>
                                      <p:to>
                                        <p:strVal val="hidden"/>
                                      </p:to>
                                    </p:set>
                                  </p:childTnLst>
                                </p:cTn>
                              </p:par>
                              <p:par>
                                <p:cTn id="147" presetID="1" presetClass="entr" presetSubtype="0" fill="hold" grpId="0" nodeType="withEffect">
                                  <p:stCondLst>
                                    <p:cond delay="0"/>
                                  </p:stCondLst>
                                  <p:childTnLst>
                                    <p:set>
                                      <p:cBhvr>
                                        <p:cTn id="148" dur="1" fill="hold">
                                          <p:stCondLst>
                                            <p:cond delay="0"/>
                                          </p:stCondLst>
                                        </p:cTn>
                                        <p:tgtEl>
                                          <p:spTgt spid="47"/>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46"/>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69"/>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37"/>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74"/>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72"/>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70"/>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75"/>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26"/>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27"/>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25"/>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24"/>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23"/>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22"/>
                                        </p:tgtEl>
                                        <p:attrNameLst>
                                          <p:attrName>style.visibility</p:attrName>
                                        </p:attrNameLst>
                                      </p:cBhvr>
                                      <p:to>
                                        <p:strVal val="visible"/>
                                      </p:to>
                                    </p:set>
                                  </p:childTnLst>
                                </p:cTn>
                              </p:par>
                              <p:par>
                                <p:cTn id="181" presetID="1" presetClass="exit" presetSubtype="0" fill="hold" grpId="1" nodeType="withEffect">
                                  <p:stCondLst>
                                    <p:cond delay="0"/>
                                  </p:stCondLst>
                                  <p:childTnLst>
                                    <p:set>
                                      <p:cBhvr>
                                        <p:cTn id="182" dur="1" fill="hold">
                                          <p:stCondLst>
                                            <p:cond delay="0"/>
                                          </p:stCondLst>
                                        </p:cTn>
                                        <p:tgtEl>
                                          <p:spTgt spid="74"/>
                                        </p:tgtEl>
                                        <p:attrNameLst>
                                          <p:attrName>style.visibility</p:attrName>
                                        </p:attrNameLst>
                                      </p:cBhvr>
                                      <p:to>
                                        <p:strVal val="hidden"/>
                                      </p:to>
                                    </p:set>
                                  </p:childTnLst>
                                </p:cTn>
                              </p:par>
                              <p:par>
                                <p:cTn id="183" presetID="1" presetClass="exit" presetSubtype="0" fill="hold" grpId="1" nodeType="withEffect">
                                  <p:stCondLst>
                                    <p:cond delay="0"/>
                                  </p:stCondLst>
                                  <p:childTnLst>
                                    <p:set>
                                      <p:cBhvr>
                                        <p:cTn id="184" dur="1" fill="hold">
                                          <p:stCondLst>
                                            <p:cond delay="0"/>
                                          </p:stCondLst>
                                        </p:cTn>
                                        <p:tgtEl>
                                          <p:spTgt spid="56"/>
                                        </p:tgtEl>
                                        <p:attrNameLst>
                                          <p:attrName>style.visibility</p:attrName>
                                        </p:attrNameLst>
                                      </p:cBhvr>
                                      <p:to>
                                        <p:strVal val="hidden"/>
                                      </p:to>
                                    </p:set>
                                  </p:childTnLst>
                                </p:cTn>
                              </p:par>
                              <p:par>
                                <p:cTn id="185" presetID="1" presetClass="exit" presetSubtype="0" fill="hold" nodeType="withEffect">
                                  <p:stCondLst>
                                    <p:cond delay="0"/>
                                  </p:stCondLst>
                                  <p:childTnLst>
                                    <p:set>
                                      <p:cBhvr>
                                        <p:cTn id="186" dur="1" fill="hold">
                                          <p:stCondLst>
                                            <p:cond delay="0"/>
                                          </p:stCondLst>
                                        </p:cTn>
                                        <p:tgtEl>
                                          <p:spTgt spid="58"/>
                                        </p:tgtEl>
                                        <p:attrNameLst>
                                          <p:attrName>style.visibility</p:attrName>
                                        </p:attrNameLst>
                                      </p:cBhvr>
                                      <p:to>
                                        <p:strVal val="hidden"/>
                                      </p:to>
                                    </p:set>
                                  </p:childTnLst>
                                </p:cTn>
                              </p:par>
                              <p:par>
                                <p:cTn id="187" presetID="1" presetClass="exit" presetSubtype="0" fill="hold" grpId="1" nodeType="withEffect">
                                  <p:stCondLst>
                                    <p:cond delay="0"/>
                                  </p:stCondLst>
                                  <p:childTnLst>
                                    <p:set>
                                      <p:cBhvr>
                                        <p:cTn id="188" dur="1" fill="hold">
                                          <p:stCondLst>
                                            <p:cond delay="0"/>
                                          </p:stCondLst>
                                        </p:cTn>
                                        <p:tgtEl>
                                          <p:spTgt spid="75"/>
                                        </p:tgtEl>
                                        <p:attrNameLst>
                                          <p:attrName>style.visibility</p:attrName>
                                        </p:attrNameLst>
                                      </p:cBhvr>
                                      <p:to>
                                        <p:strVal val="hidden"/>
                                      </p:to>
                                    </p:set>
                                  </p:childTnLst>
                                </p:cTn>
                              </p:par>
                              <p:par>
                                <p:cTn id="189" presetID="1" presetClass="entr" presetSubtype="0" fill="hold" grpId="0" nodeType="withEffect">
                                  <p:stCondLst>
                                    <p:cond delay="0"/>
                                  </p:stCondLst>
                                  <p:childTnLst>
                                    <p:set>
                                      <p:cBhvr>
                                        <p:cTn id="19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2" grpId="0" animBg="1"/>
      <p:bldP spid="13" grpId="0" animBg="1"/>
      <p:bldP spid="15" grpId="0" animBg="1"/>
      <p:bldP spid="16" grpId="0" animBg="1"/>
      <p:bldP spid="18" grpId="0" animBg="1"/>
      <p:bldP spid="20" grpId="0" animBg="1"/>
      <p:bldP spid="26" grpId="0" animBg="1"/>
      <p:bldP spid="27" grpId="0" animBg="1"/>
      <p:bldP spid="25" grpId="0" animBg="1"/>
      <p:bldP spid="24" grpId="0" animBg="1"/>
      <p:bldP spid="23" grpId="0" animBg="1"/>
      <p:bldP spid="22" grpId="0" animBg="1"/>
      <p:bldP spid="28" grpId="0" animBg="1"/>
      <p:bldP spid="29" grpId="0" animBg="1"/>
      <p:bldP spid="32" grpId="0" animBg="1"/>
      <p:bldP spid="33" grpId="0" animBg="1"/>
      <p:bldP spid="33" grpId="1" animBg="1"/>
      <p:bldP spid="34" grpId="0" animBg="1"/>
      <p:bldP spid="34" grpId="1" animBg="1"/>
      <p:bldP spid="38"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3" grpId="0" animBg="1"/>
      <p:bldP spid="55" grpId="0" animBg="1"/>
      <p:bldP spid="56" grpId="0" animBg="1"/>
      <p:bldP spid="56" grpId="1" animBg="1"/>
      <p:bldP spid="61" grpId="0" animBg="1"/>
      <p:bldP spid="61" grpId="1" animBg="1"/>
      <p:bldP spid="62" grpId="0" animBg="1"/>
      <p:bldP spid="62" grpId="1" animBg="1"/>
      <p:bldP spid="63" grpId="2" animBg="1"/>
      <p:bldP spid="63" grpId="3" animBg="1"/>
      <p:bldP spid="64" grpId="0" animBg="1"/>
      <p:bldP spid="64" grpId="1" animBg="1"/>
      <p:bldP spid="52" grpId="4" animBg="1"/>
      <p:bldP spid="52" grpId="5" animBg="1"/>
      <p:bldP spid="54" grpId="2" animBg="1"/>
      <p:bldP spid="54" grpId="3" animBg="1"/>
      <p:bldP spid="57" grpId="6" animBg="1"/>
      <p:bldP spid="57" grpId="7" animBg="1"/>
      <p:bldP spid="60" grpId="4" animBg="1"/>
      <p:bldP spid="60" grpId="5" animBg="1"/>
      <p:bldP spid="65" grpId="8" animBg="1"/>
      <p:bldP spid="65" grpId="9" animBg="1"/>
      <p:bldP spid="66" grpId="6" animBg="1"/>
      <p:bldP spid="66" grpId="7" animBg="1"/>
      <p:bldP spid="67" grpId="0" animBg="1"/>
      <p:bldP spid="67" grpId="1" animBg="1"/>
      <p:bldP spid="68" grpId="0" animBg="1"/>
      <p:bldP spid="68" grpId="1" animBg="1"/>
      <p:bldP spid="69" grpId="0" animBg="1"/>
      <p:bldP spid="70" grpId="0" animBg="1"/>
      <p:bldP spid="72" grpId="0" animBg="1"/>
      <p:bldP spid="37" grpId="0" animBg="1"/>
      <p:bldP spid="73" grpId="0" animBg="1"/>
      <p:bldP spid="74" grpId="0" animBg="1"/>
      <p:bldP spid="74" grpId="1" animBg="1"/>
      <p:bldP spid="75" grpId="0" animBg="1"/>
      <p:bldP spid="7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t>
            </a:r>
            <a:r>
              <a:rPr lang="en-GB" dirty="0" err="1" smtClean="0"/>
              <a:t>backchain</a:t>
            </a:r>
            <a:r>
              <a:rPr lang="en-GB" dirty="0" smtClean="0"/>
              <a:t>?</a:t>
            </a:r>
            <a:br>
              <a:rPr lang="en-GB" dirty="0" smtClean="0"/>
            </a:br>
            <a:r>
              <a:rPr lang="en-GB" dirty="0" smtClean="0"/>
              <a:t>And how to exploit bad implementation...</a:t>
            </a:r>
            <a:endParaRPr lang="en-GB" dirty="0"/>
          </a:p>
        </p:txBody>
      </p:sp>
      <p:sp>
        <p:nvSpPr>
          <p:cNvPr id="7" name="TextBox 6"/>
          <p:cNvSpPr txBox="1"/>
          <p:nvPr/>
        </p:nvSpPr>
        <p:spPr>
          <a:xfrm>
            <a:off x="1443042" y="2009884"/>
            <a:ext cx="1091937" cy="923330"/>
          </a:xfrm>
          <a:prstGeom prst="rect">
            <a:avLst/>
          </a:prstGeom>
          <a:noFill/>
          <a:ln w="19050">
            <a:solidFill>
              <a:schemeClr val="tx1"/>
            </a:solidFill>
          </a:ln>
        </p:spPr>
        <p:txBody>
          <a:bodyPr wrap="square" rtlCol="0">
            <a:spAutoFit/>
          </a:bodyPr>
          <a:lstStyle/>
          <a:p>
            <a:r>
              <a:rPr lang="en-GB" dirty="0" smtClean="0"/>
              <a:t>Riksbank</a:t>
            </a:r>
          </a:p>
          <a:p>
            <a:r>
              <a:rPr lang="en-GB" dirty="0" smtClean="0"/>
              <a:t>Corda node</a:t>
            </a:r>
            <a:endParaRPr lang="en-GB" dirty="0"/>
          </a:p>
        </p:txBody>
      </p:sp>
      <p:sp>
        <p:nvSpPr>
          <p:cNvPr id="8" name="TextBox 7"/>
          <p:cNvSpPr txBox="1"/>
          <p:nvPr/>
        </p:nvSpPr>
        <p:spPr>
          <a:xfrm>
            <a:off x="3296679" y="2009884"/>
            <a:ext cx="1091936" cy="923330"/>
          </a:xfrm>
          <a:prstGeom prst="rect">
            <a:avLst/>
          </a:prstGeom>
          <a:noFill/>
          <a:ln w="19050">
            <a:solidFill>
              <a:schemeClr val="tx1"/>
            </a:solidFill>
          </a:ln>
        </p:spPr>
        <p:txBody>
          <a:bodyPr wrap="square" rtlCol="0">
            <a:spAutoFit/>
          </a:bodyPr>
          <a:lstStyle/>
          <a:p>
            <a:r>
              <a:rPr lang="en-GB" dirty="0" smtClean="0"/>
              <a:t>PSP1</a:t>
            </a:r>
          </a:p>
          <a:p>
            <a:r>
              <a:rPr lang="en-GB" dirty="0" smtClean="0"/>
              <a:t>Corda node</a:t>
            </a:r>
            <a:endParaRPr lang="en-GB" dirty="0"/>
          </a:p>
        </p:txBody>
      </p:sp>
      <p:sp>
        <p:nvSpPr>
          <p:cNvPr id="6" name="Right Arrow 5"/>
          <p:cNvSpPr/>
          <p:nvPr/>
        </p:nvSpPr>
        <p:spPr>
          <a:xfrm>
            <a:off x="2586251" y="2352425"/>
            <a:ext cx="659156"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586251" y="1983093"/>
            <a:ext cx="659155" cy="369332"/>
          </a:xfrm>
          <a:prstGeom prst="rect">
            <a:avLst/>
          </a:prstGeom>
          <a:noFill/>
        </p:spPr>
        <p:txBody>
          <a:bodyPr wrap="none" rtlCol="0">
            <a:spAutoFit/>
          </a:bodyPr>
          <a:lstStyle/>
          <a:p>
            <a:r>
              <a:rPr lang="en-GB" dirty="0" smtClean="0"/>
              <a:t>Issue</a:t>
            </a:r>
            <a:endParaRPr lang="en-GB" dirty="0"/>
          </a:p>
        </p:txBody>
      </p:sp>
      <p:cxnSp>
        <p:nvCxnSpPr>
          <p:cNvPr id="16" name="Straight Connector 15"/>
          <p:cNvCxnSpPr/>
          <p:nvPr/>
        </p:nvCxnSpPr>
        <p:spPr>
          <a:xfrm>
            <a:off x="1745523" y="3713524"/>
            <a:ext cx="167021" cy="1870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020924" y="3713524"/>
            <a:ext cx="77868" cy="1644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858641" y="4033220"/>
            <a:ext cx="68338" cy="2366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035994" y="3968568"/>
            <a:ext cx="2532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020924" y="4049907"/>
            <a:ext cx="116622" cy="1016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648074" y="3988167"/>
            <a:ext cx="210567" cy="758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586251" y="2582750"/>
            <a:ext cx="652743" cy="369332"/>
          </a:xfrm>
          <a:prstGeom prst="rect">
            <a:avLst/>
          </a:prstGeom>
          <a:noFill/>
        </p:spPr>
        <p:txBody>
          <a:bodyPr wrap="none" rtlCol="0">
            <a:spAutoFit/>
          </a:bodyPr>
          <a:lstStyle/>
          <a:p>
            <a:r>
              <a:rPr lang="en-GB" dirty="0" smtClean="0">
                <a:solidFill>
                  <a:srgbClr val="C00000"/>
                </a:solidFill>
              </a:rPr>
              <a:t>1000</a:t>
            </a:r>
            <a:endParaRPr lang="en-GB" dirty="0">
              <a:solidFill>
                <a:srgbClr val="C00000"/>
              </a:solidFill>
            </a:endParaRPr>
          </a:p>
        </p:txBody>
      </p:sp>
      <p:sp>
        <p:nvSpPr>
          <p:cNvPr id="34" name="TextBox 33"/>
          <p:cNvSpPr txBox="1"/>
          <p:nvPr/>
        </p:nvSpPr>
        <p:spPr>
          <a:xfrm>
            <a:off x="174992" y="3608116"/>
            <a:ext cx="1404744" cy="646331"/>
          </a:xfrm>
          <a:prstGeom prst="rect">
            <a:avLst/>
          </a:prstGeom>
          <a:noFill/>
        </p:spPr>
        <p:txBody>
          <a:bodyPr wrap="none" rtlCol="0">
            <a:spAutoFit/>
          </a:bodyPr>
          <a:lstStyle/>
          <a:p>
            <a:r>
              <a:rPr lang="en-GB" dirty="0" smtClean="0"/>
              <a:t>Transactions</a:t>
            </a:r>
          </a:p>
          <a:p>
            <a:r>
              <a:rPr lang="en-GB" dirty="0" smtClean="0"/>
              <a:t>And tokens</a:t>
            </a:r>
            <a:endParaRPr lang="en-GB" dirty="0"/>
          </a:p>
        </p:txBody>
      </p:sp>
      <p:cxnSp>
        <p:nvCxnSpPr>
          <p:cNvPr id="35" name="Straight Connector 34"/>
          <p:cNvCxnSpPr/>
          <p:nvPr/>
        </p:nvCxnSpPr>
        <p:spPr>
          <a:xfrm flipV="1">
            <a:off x="552450" y="3215615"/>
            <a:ext cx="11041239" cy="33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296678" y="3476498"/>
            <a:ext cx="2227821" cy="1477328"/>
          </a:xfrm>
          <a:prstGeom prst="rect">
            <a:avLst/>
          </a:prstGeom>
          <a:noFill/>
          <a:ln w="19050">
            <a:solidFill>
              <a:schemeClr val="tx1"/>
            </a:solidFill>
          </a:ln>
        </p:spPr>
        <p:txBody>
          <a:bodyPr wrap="square" rtlCol="0">
            <a:spAutoFit/>
          </a:bodyPr>
          <a:lstStyle/>
          <a:p>
            <a:r>
              <a:rPr lang="en-GB" dirty="0" smtClean="0"/>
              <a:t>Token#: </a:t>
            </a:r>
            <a:r>
              <a:rPr lang="en-GB" dirty="0" smtClean="0">
                <a:solidFill>
                  <a:srgbClr val="00B050"/>
                </a:solidFill>
              </a:rPr>
              <a:t>1</a:t>
            </a:r>
            <a:r>
              <a:rPr lang="en-GB" dirty="0" smtClean="0"/>
              <a:t>[0]</a:t>
            </a:r>
          </a:p>
          <a:p>
            <a:r>
              <a:rPr lang="en-GB" dirty="0" smtClean="0"/>
              <a:t>Amount: </a:t>
            </a:r>
            <a:r>
              <a:rPr lang="en-GB" dirty="0" smtClean="0">
                <a:solidFill>
                  <a:srgbClr val="C00000"/>
                </a:solidFill>
              </a:rPr>
              <a:t>1000</a:t>
            </a:r>
          </a:p>
          <a:p>
            <a:r>
              <a:rPr lang="en-GB" dirty="0" smtClean="0"/>
              <a:t>Owner: PSP1</a:t>
            </a:r>
          </a:p>
          <a:p>
            <a:r>
              <a:rPr lang="en-GB" dirty="0" smtClean="0"/>
              <a:t>Sign: Riksbank</a:t>
            </a:r>
          </a:p>
          <a:p>
            <a:r>
              <a:rPr lang="en-GB" dirty="0" smtClean="0"/>
              <a:t>Reference: None</a:t>
            </a:r>
            <a:endParaRPr lang="en-GB" dirty="0"/>
          </a:p>
        </p:txBody>
      </p:sp>
      <p:sp>
        <p:nvSpPr>
          <p:cNvPr id="41" name="Right Arrow 40"/>
          <p:cNvSpPr/>
          <p:nvPr/>
        </p:nvSpPr>
        <p:spPr>
          <a:xfrm>
            <a:off x="2586251" y="3798960"/>
            <a:ext cx="659156"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p:cNvSpPr txBox="1"/>
          <p:nvPr/>
        </p:nvSpPr>
        <p:spPr>
          <a:xfrm>
            <a:off x="2586251" y="4029285"/>
            <a:ext cx="618567" cy="369332"/>
          </a:xfrm>
          <a:prstGeom prst="rect">
            <a:avLst/>
          </a:prstGeom>
          <a:noFill/>
        </p:spPr>
        <p:txBody>
          <a:bodyPr wrap="none" rtlCol="0">
            <a:spAutoFit/>
          </a:bodyPr>
          <a:lstStyle/>
          <a:p>
            <a:r>
              <a:rPr lang="en-GB" dirty="0" err="1" smtClean="0"/>
              <a:t>Tx</a:t>
            </a:r>
            <a:r>
              <a:rPr lang="en-GB" dirty="0" smtClean="0"/>
              <a:t>: </a:t>
            </a:r>
            <a:r>
              <a:rPr lang="en-GB" dirty="0" smtClean="0">
                <a:solidFill>
                  <a:srgbClr val="00B050"/>
                </a:solidFill>
              </a:rPr>
              <a:t>1</a:t>
            </a:r>
            <a:endParaRPr lang="en-GB" dirty="0">
              <a:solidFill>
                <a:srgbClr val="00B050"/>
              </a:solidFill>
            </a:endParaRPr>
          </a:p>
        </p:txBody>
      </p:sp>
      <p:sp>
        <p:nvSpPr>
          <p:cNvPr id="23" name="TextBox 22"/>
          <p:cNvSpPr txBox="1"/>
          <p:nvPr/>
        </p:nvSpPr>
        <p:spPr>
          <a:xfrm>
            <a:off x="6286198" y="1995841"/>
            <a:ext cx="1091936" cy="923330"/>
          </a:xfrm>
          <a:prstGeom prst="rect">
            <a:avLst/>
          </a:prstGeom>
          <a:noFill/>
          <a:ln w="19050">
            <a:solidFill>
              <a:schemeClr val="tx1"/>
            </a:solidFill>
          </a:ln>
        </p:spPr>
        <p:txBody>
          <a:bodyPr wrap="square" rtlCol="0">
            <a:spAutoFit/>
          </a:bodyPr>
          <a:lstStyle/>
          <a:p>
            <a:r>
              <a:rPr lang="en-GB" dirty="0" smtClean="0"/>
              <a:t>PSP1</a:t>
            </a:r>
          </a:p>
          <a:p>
            <a:r>
              <a:rPr lang="en-GB" dirty="0" smtClean="0"/>
              <a:t>Corda node</a:t>
            </a:r>
            <a:endParaRPr lang="en-GB" dirty="0"/>
          </a:p>
        </p:txBody>
      </p:sp>
      <p:sp>
        <p:nvSpPr>
          <p:cNvPr id="24" name="Right Arrow 23"/>
          <p:cNvSpPr/>
          <p:nvPr/>
        </p:nvSpPr>
        <p:spPr>
          <a:xfrm>
            <a:off x="4446300" y="2338382"/>
            <a:ext cx="1788626"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4446302" y="1969050"/>
            <a:ext cx="1788623" cy="369332"/>
          </a:xfrm>
          <a:prstGeom prst="rect">
            <a:avLst/>
          </a:prstGeom>
          <a:noFill/>
        </p:spPr>
        <p:txBody>
          <a:bodyPr wrap="square" rtlCol="0">
            <a:spAutoFit/>
          </a:bodyPr>
          <a:lstStyle/>
          <a:p>
            <a:r>
              <a:rPr lang="en-GB" dirty="0" err="1" smtClean="0"/>
              <a:t>UserA</a:t>
            </a:r>
            <a:r>
              <a:rPr lang="en-GB" dirty="0" smtClean="0"/>
              <a:t> withdraw</a:t>
            </a:r>
            <a:endParaRPr lang="en-GB" dirty="0"/>
          </a:p>
        </p:txBody>
      </p:sp>
      <p:sp>
        <p:nvSpPr>
          <p:cNvPr id="26" name="TextBox 25"/>
          <p:cNvSpPr txBox="1"/>
          <p:nvPr/>
        </p:nvSpPr>
        <p:spPr>
          <a:xfrm>
            <a:off x="4457290" y="2568707"/>
            <a:ext cx="1771224" cy="369332"/>
          </a:xfrm>
          <a:prstGeom prst="rect">
            <a:avLst/>
          </a:prstGeom>
          <a:noFill/>
        </p:spPr>
        <p:txBody>
          <a:bodyPr wrap="square" rtlCol="0">
            <a:spAutoFit/>
          </a:bodyPr>
          <a:lstStyle/>
          <a:p>
            <a:r>
              <a:rPr lang="en-GB" dirty="0" smtClean="0">
                <a:solidFill>
                  <a:srgbClr val="FF0000"/>
                </a:solidFill>
              </a:rPr>
              <a:t>200</a:t>
            </a:r>
            <a:endParaRPr lang="en-GB" dirty="0">
              <a:solidFill>
                <a:srgbClr val="FF0000"/>
              </a:solidFill>
            </a:endParaRPr>
          </a:p>
        </p:txBody>
      </p:sp>
      <p:sp>
        <p:nvSpPr>
          <p:cNvPr id="27" name="TextBox 26"/>
          <p:cNvSpPr txBox="1"/>
          <p:nvPr/>
        </p:nvSpPr>
        <p:spPr>
          <a:xfrm>
            <a:off x="6286197" y="3476498"/>
            <a:ext cx="2227821" cy="1477328"/>
          </a:xfrm>
          <a:prstGeom prst="rect">
            <a:avLst/>
          </a:prstGeom>
          <a:noFill/>
          <a:ln w="19050">
            <a:solidFill>
              <a:schemeClr val="tx1"/>
            </a:solidFill>
          </a:ln>
        </p:spPr>
        <p:txBody>
          <a:bodyPr wrap="square" rtlCol="0">
            <a:spAutoFit/>
          </a:bodyPr>
          <a:lstStyle/>
          <a:p>
            <a:r>
              <a:rPr lang="en-GB" dirty="0" smtClean="0"/>
              <a:t>Token#: </a:t>
            </a:r>
            <a:r>
              <a:rPr lang="en-GB" dirty="0" smtClean="0">
                <a:solidFill>
                  <a:srgbClr val="00B0F0"/>
                </a:solidFill>
              </a:rPr>
              <a:t>2</a:t>
            </a:r>
            <a:r>
              <a:rPr lang="en-GB" dirty="0" smtClean="0"/>
              <a:t>[0]</a:t>
            </a:r>
          </a:p>
          <a:p>
            <a:r>
              <a:rPr lang="en-GB" dirty="0" smtClean="0"/>
              <a:t>Amount: </a:t>
            </a:r>
            <a:r>
              <a:rPr lang="en-GB" dirty="0" smtClean="0">
                <a:solidFill>
                  <a:srgbClr val="FF0000"/>
                </a:solidFill>
              </a:rPr>
              <a:t>200</a:t>
            </a:r>
          </a:p>
          <a:p>
            <a:r>
              <a:rPr lang="en-GB" dirty="0" smtClean="0"/>
              <a:t>Owner: </a:t>
            </a:r>
            <a:r>
              <a:rPr lang="en-GB" dirty="0" err="1" smtClean="0"/>
              <a:t>UserA</a:t>
            </a:r>
            <a:endParaRPr lang="en-GB" dirty="0" smtClean="0"/>
          </a:p>
          <a:p>
            <a:r>
              <a:rPr lang="en-GB" dirty="0" smtClean="0"/>
              <a:t>Sign: PSP1</a:t>
            </a:r>
          </a:p>
          <a:p>
            <a:r>
              <a:rPr lang="en-GB" dirty="0" smtClean="0"/>
              <a:t>Reference: </a:t>
            </a:r>
            <a:r>
              <a:rPr lang="en-GB" dirty="0" smtClean="0">
                <a:solidFill>
                  <a:srgbClr val="00B050"/>
                </a:solidFill>
              </a:rPr>
              <a:t>1</a:t>
            </a:r>
            <a:r>
              <a:rPr lang="en-GB" dirty="0" smtClean="0"/>
              <a:t>[0]</a:t>
            </a:r>
            <a:endParaRPr lang="en-GB" dirty="0"/>
          </a:p>
        </p:txBody>
      </p:sp>
      <p:sp>
        <p:nvSpPr>
          <p:cNvPr id="28" name="Right Arrow 27"/>
          <p:cNvSpPr/>
          <p:nvPr/>
        </p:nvSpPr>
        <p:spPr>
          <a:xfrm>
            <a:off x="5575770" y="3798960"/>
            <a:ext cx="659156"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5575770" y="4029285"/>
            <a:ext cx="618567" cy="369332"/>
          </a:xfrm>
          <a:prstGeom prst="rect">
            <a:avLst/>
          </a:prstGeom>
          <a:noFill/>
        </p:spPr>
        <p:txBody>
          <a:bodyPr wrap="none" rtlCol="0">
            <a:spAutoFit/>
          </a:bodyPr>
          <a:lstStyle/>
          <a:p>
            <a:r>
              <a:rPr lang="en-GB" dirty="0" err="1" smtClean="0"/>
              <a:t>Tx</a:t>
            </a:r>
            <a:r>
              <a:rPr lang="en-GB" dirty="0" smtClean="0"/>
              <a:t>: </a:t>
            </a:r>
            <a:r>
              <a:rPr lang="en-GB" dirty="0" smtClean="0">
                <a:solidFill>
                  <a:srgbClr val="00B0F0"/>
                </a:solidFill>
              </a:rPr>
              <a:t>2</a:t>
            </a:r>
            <a:endParaRPr lang="en-GB" dirty="0">
              <a:solidFill>
                <a:srgbClr val="00B0F0"/>
              </a:solidFill>
            </a:endParaRPr>
          </a:p>
        </p:txBody>
      </p:sp>
      <p:sp>
        <p:nvSpPr>
          <p:cNvPr id="30" name="TextBox 29"/>
          <p:cNvSpPr txBox="1"/>
          <p:nvPr/>
        </p:nvSpPr>
        <p:spPr>
          <a:xfrm>
            <a:off x="6286197" y="5208494"/>
            <a:ext cx="2227821" cy="1477328"/>
          </a:xfrm>
          <a:prstGeom prst="rect">
            <a:avLst/>
          </a:prstGeom>
          <a:noFill/>
          <a:ln w="19050">
            <a:solidFill>
              <a:schemeClr val="tx1"/>
            </a:solidFill>
          </a:ln>
        </p:spPr>
        <p:txBody>
          <a:bodyPr wrap="square" rtlCol="0">
            <a:spAutoFit/>
          </a:bodyPr>
          <a:lstStyle/>
          <a:p>
            <a:r>
              <a:rPr lang="en-GB" dirty="0" smtClean="0"/>
              <a:t>Token#: </a:t>
            </a:r>
            <a:r>
              <a:rPr lang="en-GB" dirty="0" smtClean="0">
                <a:solidFill>
                  <a:srgbClr val="00B0F0"/>
                </a:solidFill>
              </a:rPr>
              <a:t>2</a:t>
            </a:r>
            <a:r>
              <a:rPr lang="en-GB" dirty="0" smtClean="0"/>
              <a:t>[1]</a:t>
            </a:r>
          </a:p>
          <a:p>
            <a:r>
              <a:rPr lang="en-GB" dirty="0" smtClean="0"/>
              <a:t>Amount: 800</a:t>
            </a:r>
          </a:p>
          <a:p>
            <a:r>
              <a:rPr lang="en-GB" dirty="0" smtClean="0"/>
              <a:t>Owner: PSP1</a:t>
            </a:r>
          </a:p>
          <a:p>
            <a:r>
              <a:rPr lang="en-GB" dirty="0" smtClean="0"/>
              <a:t>Sign: PSP1</a:t>
            </a:r>
          </a:p>
          <a:p>
            <a:r>
              <a:rPr lang="en-GB" dirty="0" smtClean="0"/>
              <a:t>Reference: </a:t>
            </a:r>
            <a:r>
              <a:rPr lang="en-GB" dirty="0" smtClean="0">
                <a:solidFill>
                  <a:srgbClr val="00B050"/>
                </a:solidFill>
              </a:rPr>
              <a:t>1</a:t>
            </a:r>
            <a:r>
              <a:rPr lang="en-GB" dirty="0" smtClean="0"/>
              <a:t>[0]</a:t>
            </a:r>
            <a:endParaRPr lang="en-GB" dirty="0"/>
          </a:p>
        </p:txBody>
      </p:sp>
      <p:sp>
        <p:nvSpPr>
          <p:cNvPr id="31" name="TextBox 30"/>
          <p:cNvSpPr txBox="1"/>
          <p:nvPr/>
        </p:nvSpPr>
        <p:spPr>
          <a:xfrm>
            <a:off x="9309660" y="1998887"/>
            <a:ext cx="1091936" cy="923330"/>
          </a:xfrm>
          <a:prstGeom prst="rect">
            <a:avLst/>
          </a:prstGeom>
          <a:noFill/>
          <a:ln w="19050">
            <a:solidFill>
              <a:schemeClr val="tx1"/>
            </a:solidFill>
          </a:ln>
        </p:spPr>
        <p:txBody>
          <a:bodyPr wrap="square" rtlCol="0">
            <a:spAutoFit/>
          </a:bodyPr>
          <a:lstStyle/>
          <a:p>
            <a:r>
              <a:rPr lang="en-GB" dirty="0" smtClean="0"/>
              <a:t>PSP2</a:t>
            </a:r>
          </a:p>
          <a:p>
            <a:r>
              <a:rPr lang="en-GB" dirty="0" smtClean="0"/>
              <a:t>Corda node</a:t>
            </a:r>
            <a:endParaRPr lang="en-GB" dirty="0"/>
          </a:p>
        </p:txBody>
      </p:sp>
      <p:sp>
        <p:nvSpPr>
          <p:cNvPr id="32" name="Right Arrow 31"/>
          <p:cNvSpPr/>
          <p:nvPr/>
        </p:nvSpPr>
        <p:spPr>
          <a:xfrm>
            <a:off x="7469762" y="2341428"/>
            <a:ext cx="1788626"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7469764" y="1972096"/>
            <a:ext cx="1788623" cy="369332"/>
          </a:xfrm>
          <a:prstGeom prst="rect">
            <a:avLst/>
          </a:prstGeom>
          <a:noFill/>
        </p:spPr>
        <p:txBody>
          <a:bodyPr wrap="square" rtlCol="0">
            <a:spAutoFit/>
          </a:bodyPr>
          <a:lstStyle/>
          <a:p>
            <a:r>
              <a:rPr lang="en-GB" dirty="0" err="1" smtClean="0"/>
              <a:t>UserA</a:t>
            </a:r>
            <a:r>
              <a:rPr lang="en-GB" dirty="0" smtClean="0"/>
              <a:t> =&gt; </a:t>
            </a:r>
            <a:r>
              <a:rPr lang="en-GB" dirty="0" err="1" smtClean="0"/>
              <a:t>UserB</a:t>
            </a:r>
            <a:endParaRPr lang="en-GB" dirty="0"/>
          </a:p>
        </p:txBody>
      </p:sp>
      <p:sp>
        <p:nvSpPr>
          <p:cNvPr id="37" name="TextBox 36"/>
          <p:cNvSpPr txBox="1"/>
          <p:nvPr/>
        </p:nvSpPr>
        <p:spPr>
          <a:xfrm>
            <a:off x="7480752" y="2571753"/>
            <a:ext cx="1771224" cy="369332"/>
          </a:xfrm>
          <a:prstGeom prst="rect">
            <a:avLst/>
          </a:prstGeom>
          <a:noFill/>
        </p:spPr>
        <p:txBody>
          <a:bodyPr wrap="square" rtlCol="0">
            <a:spAutoFit/>
          </a:bodyPr>
          <a:lstStyle/>
          <a:p>
            <a:r>
              <a:rPr lang="en-GB" dirty="0" smtClean="0">
                <a:solidFill>
                  <a:srgbClr val="0070C0"/>
                </a:solidFill>
              </a:rPr>
              <a:t>50</a:t>
            </a:r>
            <a:endParaRPr lang="en-GB" dirty="0">
              <a:solidFill>
                <a:srgbClr val="0070C0"/>
              </a:solidFill>
            </a:endParaRPr>
          </a:p>
        </p:txBody>
      </p:sp>
      <p:sp>
        <p:nvSpPr>
          <p:cNvPr id="39" name="TextBox 38"/>
          <p:cNvSpPr txBox="1"/>
          <p:nvPr/>
        </p:nvSpPr>
        <p:spPr>
          <a:xfrm>
            <a:off x="9287685" y="3476498"/>
            <a:ext cx="2227821" cy="1477328"/>
          </a:xfrm>
          <a:prstGeom prst="rect">
            <a:avLst/>
          </a:prstGeom>
          <a:noFill/>
          <a:ln w="19050">
            <a:solidFill>
              <a:schemeClr val="tx1"/>
            </a:solidFill>
          </a:ln>
        </p:spPr>
        <p:txBody>
          <a:bodyPr wrap="square" rtlCol="0">
            <a:spAutoFit/>
          </a:bodyPr>
          <a:lstStyle/>
          <a:p>
            <a:r>
              <a:rPr lang="en-GB" dirty="0" smtClean="0"/>
              <a:t>Token#: </a:t>
            </a:r>
            <a:r>
              <a:rPr lang="en-GB" dirty="0">
                <a:solidFill>
                  <a:srgbClr val="7030A0"/>
                </a:solidFill>
              </a:rPr>
              <a:t>3</a:t>
            </a:r>
            <a:r>
              <a:rPr lang="en-GB" dirty="0" smtClean="0"/>
              <a:t>[0]</a:t>
            </a:r>
          </a:p>
          <a:p>
            <a:r>
              <a:rPr lang="en-GB" dirty="0" smtClean="0"/>
              <a:t>Amount: </a:t>
            </a:r>
            <a:r>
              <a:rPr lang="en-GB" dirty="0" smtClean="0">
                <a:solidFill>
                  <a:srgbClr val="0070C0"/>
                </a:solidFill>
              </a:rPr>
              <a:t>50</a:t>
            </a:r>
          </a:p>
          <a:p>
            <a:r>
              <a:rPr lang="en-GB" dirty="0" smtClean="0"/>
              <a:t>Owner: </a:t>
            </a:r>
            <a:r>
              <a:rPr lang="en-GB" dirty="0" err="1" smtClean="0"/>
              <a:t>UserB</a:t>
            </a:r>
            <a:endParaRPr lang="en-GB" dirty="0" smtClean="0"/>
          </a:p>
          <a:p>
            <a:r>
              <a:rPr lang="en-GB" dirty="0" smtClean="0"/>
              <a:t>Sign: </a:t>
            </a:r>
            <a:r>
              <a:rPr lang="en-GB" dirty="0" err="1" smtClean="0"/>
              <a:t>UserA</a:t>
            </a:r>
            <a:endParaRPr lang="en-GB" dirty="0" smtClean="0"/>
          </a:p>
          <a:p>
            <a:r>
              <a:rPr lang="en-GB" dirty="0" smtClean="0"/>
              <a:t>Reference: </a:t>
            </a:r>
            <a:r>
              <a:rPr lang="en-GB" dirty="0" smtClean="0">
                <a:solidFill>
                  <a:srgbClr val="00B0F0"/>
                </a:solidFill>
              </a:rPr>
              <a:t>2</a:t>
            </a:r>
            <a:r>
              <a:rPr lang="en-GB" dirty="0" smtClean="0"/>
              <a:t>[0]</a:t>
            </a:r>
            <a:endParaRPr lang="en-GB" dirty="0"/>
          </a:p>
        </p:txBody>
      </p:sp>
      <p:sp>
        <p:nvSpPr>
          <p:cNvPr id="40" name="Right Arrow 39"/>
          <p:cNvSpPr/>
          <p:nvPr/>
        </p:nvSpPr>
        <p:spPr>
          <a:xfrm>
            <a:off x="8577258" y="3798960"/>
            <a:ext cx="659156" cy="23032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8577258" y="4029285"/>
            <a:ext cx="618567" cy="369332"/>
          </a:xfrm>
          <a:prstGeom prst="rect">
            <a:avLst/>
          </a:prstGeom>
          <a:noFill/>
        </p:spPr>
        <p:txBody>
          <a:bodyPr wrap="none" rtlCol="0">
            <a:spAutoFit/>
          </a:bodyPr>
          <a:lstStyle/>
          <a:p>
            <a:r>
              <a:rPr lang="en-GB" dirty="0" err="1" smtClean="0"/>
              <a:t>Tx</a:t>
            </a:r>
            <a:r>
              <a:rPr lang="en-GB" dirty="0" smtClean="0"/>
              <a:t>: </a:t>
            </a:r>
            <a:r>
              <a:rPr lang="en-GB" dirty="0">
                <a:solidFill>
                  <a:srgbClr val="7030A0"/>
                </a:solidFill>
              </a:rPr>
              <a:t>3</a:t>
            </a:r>
          </a:p>
        </p:txBody>
      </p:sp>
      <p:sp>
        <p:nvSpPr>
          <p:cNvPr id="44" name="TextBox 43"/>
          <p:cNvSpPr txBox="1"/>
          <p:nvPr/>
        </p:nvSpPr>
        <p:spPr>
          <a:xfrm>
            <a:off x="9287685" y="5208494"/>
            <a:ext cx="2227821" cy="1477328"/>
          </a:xfrm>
          <a:prstGeom prst="rect">
            <a:avLst/>
          </a:prstGeom>
          <a:noFill/>
          <a:ln w="19050">
            <a:solidFill>
              <a:schemeClr val="tx1"/>
            </a:solidFill>
          </a:ln>
        </p:spPr>
        <p:txBody>
          <a:bodyPr wrap="square" rtlCol="0">
            <a:spAutoFit/>
          </a:bodyPr>
          <a:lstStyle/>
          <a:p>
            <a:r>
              <a:rPr lang="en-GB" dirty="0" smtClean="0"/>
              <a:t>Token#: </a:t>
            </a:r>
            <a:r>
              <a:rPr lang="en-GB" dirty="0">
                <a:solidFill>
                  <a:srgbClr val="7030A0"/>
                </a:solidFill>
              </a:rPr>
              <a:t>3</a:t>
            </a:r>
            <a:r>
              <a:rPr lang="en-GB" dirty="0" smtClean="0"/>
              <a:t>[1]</a:t>
            </a:r>
          </a:p>
          <a:p>
            <a:r>
              <a:rPr lang="en-GB" dirty="0" smtClean="0"/>
              <a:t>Amount: 150</a:t>
            </a:r>
          </a:p>
          <a:p>
            <a:r>
              <a:rPr lang="en-GB" dirty="0" smtClean="0"/>
              <a:t>Owner: </a:t>
            </a:r>
            <a:r>
              <a:rPr lang="en-GB" dirty="0" err="1" smtClean="0"/>
              <a:t>UserA</a:t>
            </a:r>
            <a:endParaRPr lang="en-GB" dirty="0" smtClean="0"/>
          </a:p>
          <a:p>
            <a:r>
              <a:rPr lang="en-GB" dirty="0" smtClean="0"/>
              <a:t>Sign: </a:t>
            </a:r>
            <a:r>
              <a:rPr lang="en-GB" dirty="0" err="1" smtClean="0"/>
              <a:t>UserA</a:t>
            </a:r>
            <a:endParaRPr lang="en-GB" dirty="0" smtClean="0"/>
          </a:p>
          <a:p>
            <a:r>
              <a:rPr lang="en-GB" dirty="0" smtClean="0"/>
              <a:t>Reference: </a:t>
            </a:r>
            <a:r>
              <a:rPr lang="en-GB" dirty="0" smtClean="0">
                <a:solidFill>
                  <a:srgbClr val="00B0F0"/>
                </a:solidFill>
              </a:rPr>
              <a:t>2</a:t>
            </a:r>
            <a:r>
              <a:rPr lang="en-GB" dirty="0" smtClean="0"/>
              <a:t>[0]</a:t>
            </a:r>
            <a:endParaRPr lang="en-GB" dirty="0"/>
          </a:p>
        </p:txBody>
      </p:sp>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20735" y="3566527"/>
            <a:ext cx="406070" cy="592667"/>
          </a:xfrm>
          <a:prstGeom prst="rect">
            <a:avLst/>
          </a:prstGeom>
        </p:spPr>
      </p:pic>
      <p:pic>
        <p:nvPicPr>
          <p:cNvPr id="45" name="Picture 4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922223" y="3566527"/>
            <a:ext cx="406070" cy="592667"/>
          </a:xfrm>
          <a:prstGeom prst="rect">
            <a:avLst/>
          </a:prstGeom>
        </p:spPr>
      </p:pic>
      <p:sp>
        <p:nvSpPr>
          <p:cNvPr id="13" name="Multiply 12"/>
          <p:cNvSpPr/>
          <p:nvPr/>
        </p:nvSpPr>
        <p:spPr>
          <a:xfrm>
            <a:off x="2753971" y="2530723"/>
            <a:ext cx="3319098" cy="3366456"/>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Multiply 45"/>
          <p:cNvSpPr/>
          <p:nvPr/>
        </p:nvSpPr>
        <p:spPr>
          <a:xfrm>
            <a:off x="5758941" y="2530723"/>
            <a:ext cx="3319098" cy="3366456"/>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a:xfrm>
            <a:off x="0" y="6320697"/>
            <a:ext cx="995367" cy="365125"/>
          </a:xfrm>
        </p:spPr>
        <p:txBody>
          <a:bodyPr/>
          <a:lstStyle/>
          <a:p>
            <a:fld id="{CA5690A7-9BD4-4FE6-99BD-60038F9BBBDF}" type="slidenum">
              <a:rPr lang="en-GB" smtClean="0"/>
              <a:t>6</a:t>
            </a:fld>
            <a:endParaRPr lang="en-GB" dirty="0"/>
          </a:p>
        </p:txBody>
      </p:sp>
    </p:spTree>
    <p:extLst>
      <p:ext uri="{BB962C8B-B14F-4D97-AF65-F5344CB8AC3E}">
        <p14:creationId xmlns:p14="http://schemas.microsoft.com/office/powerpoint/2010/main" val="326066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9"/>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4"/>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nodeType="clickEffect">
                                  <p:stCondLst>
                                    <p:cond delay="0"/>
                                  </p:stCondLst>
                                  <p:childTnLst>
                                    <p:set>
                                      <p:cBhvr>
                                        <p:cTn id="112" dur="1" fill="hold">
                                          <p:stCondLst>
                                            <p:cond delay="0"/>
                                          </p:stCondLst>
                                        </p:cTn>
                                        <p:tgtEl>
                                          <p:spTgt spid="45"/>
                                        </p:tgtEl>
                                        <p:attrNameLst>
                                          <p:attrName>style.visibility</p:attrName>
                                        </p:attrNameLst>
                                      </p:cBhvr>
                                      <p:to>
                                        <p:strVal val="hidden"/>
                                      </p:to>
                                    </p:set>
                                  </p:childTnLst>
                                </p:cTn>
                              </p:par>
                              <p:par>
                                <p:cTn id="113" presetID="1" presetClass="entr" presetSubtype="0" fill="hold" grpId="0" nodeType="withEffect">
                                  <p:stCondLst>
                                    <p:cond delay="0"/>
                                  </p:stCondLst>
                                  <p:childTnLst>
                                    <p:set>
                                      <p:cBhvr>
                                        <p:cTn id="1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P spid="10" grpId="0"/>
      <p:bldP spid="33" grpId="0"/>
      <p:bldP spid="34" grpId="0"/>
      <p:bldP spid="38" grpId="0" animBg="1"/>
      <p:bldP spid="41" grpId="0" animBg="1"/>
      <p:bldP spid="42" grpId="0"/>
      <p:bldP spid="23" grpId="0" animBg="1"/>
      <p:bldP spid="24" grpId="0" animBg="1"/>
      <p:bldP spid="25" grpId="0"/>
      <p:bldP spid="26" grpId="0"/>
      <p:bldP spid="27" grpId="0" animBg="1"/>
      <p:bldP spid="28" grpId="0" animBg="1"/>
      <p:bldP spid="29" grpId="0"/>
      <p:bldP spid="30" grpId="0" animBg="1"/>
      <p:bldP spid="31" grpId="0" animBg="1"/>
      <p:bldP spid="32" grpId="0" animBg="1"/>
      <p:bldP spid="36" grpId="0"/>
      <p:bldP spid="37" grpId="0"/>
      <p:bldP spid="39" grpId="0" animBg="1"/>
      <p:bldP spid="40" grpId="0" animBg="1"/>
      <p:bldP spid="43" grpId="0"/>
      <p:bldP spid="44" grpId="0" animBg="1"/>
      <p:bldP spid="13" grpId="0" animBg="1"/>
      <p:bldP spid="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How to exploit token selection and long </a:t>
            </a:r>
            <a:r>
              <a:rPr lang="en-GB" dirty="0" err="1" smtClean="0"/>
              <a:t>backchains</a:t>
            </a:r>
            <a:endParaRPr lang="en-GB" dirty="0"/>
          </a:p>
        </p:txBody>
      </p:sp>
      <p:sp>
        <p:nvSpPr>
          <p:cNvPr id="7" name="TextBox 6"/>
          <p:cNvSpPr txBox="1"/>
          <p:nvPr/>
        </p:nvSpPr>
        <p:spPr>
          <a:xfrm>
            <a:off x="1443042" y="3605004"/>
            <a:ext cx="1091937" cy="923330"/>
          </a:xfrm>
          <a:prstGeom prst="rect">
            <a:avLst/>
          </a:prstGeom>
          <a:noFill/>
          <a:ln w="19050">
            <a:solidFill>
              <a:schemeClr val="tx1"/>
            </a:solidFill>
          </a:ln>
        </p:spPr>
        <p:txBody>
          <a:bodyPr wrap="square" rtlCol="0">
            <a:spAutoFit/>
          </a:bodyPr>
          <a:lstStyle/>
          <a:p>
            <a:r>
              <a:rPr lang="en-GB" dirty="0" smtClean="0"/>
              <a:t>Token#1</a:t>
            </a:r>
          </a:p>
          <a:p>
            <a:r>
              <a:rPr lang="en-GB" dirty="0" smtClean="0"/>
              <a:t>200</a:t>
            </a:r>
          </a:p>
          <a:p>
            <a:r>
              <a:rPr lang="en-GB" dirty="0" smtClean="0"/>
              <a:t>PSP1</a:t>
            </a:r>
            <a:endParaRPr lang="en-GB" dirty="0"/>
          </a:p>
        </p:txBody>
      </p:sp>
      <p:pic>
        <p:nvPicPr>
          <p:cNvPr id="47" name="Picture 4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28502" y="2482277"/>
            <a:ext cx="600002" cy="533908"/>
          </a:xfrm>
          <a:prstGeom prst="rect">
            <a:avLst/>
          </a:prstGeom>
          <a:ln>
            <a:noFill/>
          </a:ln>
        </p:spPr>
      </p:pic>
      <p:sp>
        <p:nvSpPr>
          <p:cNvPr id="48" name="TextBox 47"/>
          <p:cNvSpPr txBox="1"/>
          <p:nvPr/>
        </p:nvSpPr>
        <p:spPr>
          <a:xfrm>
            <a:off x="4467126" y="2112945"/>
            <a:ext cx="1263487" cy="369332"/>
          </a:xfrm>
          <a:prstGeom prst="rect">
            <a:avLst/>
          </a:prstGeom>
          <a:noFill/>
        </p:spPr>
        <p:txBody>
          <a:bodyPr wrap="none" rtlCol="0">
            <a:spAutoFit/>
          </a:bodyPr>
          <a:lstStyle/>
          <a:p>
            <a:r>
              <a:rPr lang="sv-SE" dirty="0" smtClean="0"/>
              <a:t>PSP1 </a:t>
            </a:r>
            <a:r>
              <a:rPr lang="sv-SE" dirty="0" err="1" smtClean="0"/>
              <a:t>UserA</a:t>
            </a:r>
            <a:endParaRPr lang="sv-SE" dirty="0"/>
          </a:p>
        </p:txBody>
      </p:sp>
      <p:sp>
        <p:nvSpPr>
          <p:cNvPr id="51" name="TextBox 50"/>
          <p:cNvSpPr txBox="1"/>
          <p:nvPr/>
        </p:nvSpPr>
        <p:spPr>
          <a:xfrm>
            <a:off x="3741392" y="3230124"/>
            <a:ext cx="2774221" cy="369332"/>
          </a:xfrm>
          <a:prstGeom prst="rect">
            <a:avLst/>
          </a:prstGeom>
          <a:noFill/>
          <a:ln w="19050">
            <a:noFill/>
          </a:ln>
        </p:spPr>
        <p:txBody>
          <a:bodyPr wrap="none" rtlCol="0">
            <a:spAutoFit/>
          </a:bodyPr>
          <a:lstStyle/>
          <a:p>
            <a:r>
              <a:rPr lang="en-GB" dirty="0" smtClean="0"/>
              <a:t>Withdrawal 3 and deposit 2</a:t>
            </a:r>
          </a:p>
        </p:txBody>
      </p:sp>
      <p:sp>
        <p:nvSpPr>
          <p:cNvPr id="52" name="TextBox 51"/>
          <p:cNvSpPr txBox="1"/>
          <p:nvPr/>
        </p:nvSpPr>
        <p:spPr>
          <a:xfrm>
            <a:off x="3099122" y="3605004"/>
            <a:ext cx="1091937" cy="923330"/>
          </a:xfrm>
          <a:prstGeom prst="rect">
            <a:avLst/>
          </a:prstGeom>
          <a:noFill/>
          <a:ln w="19050">
            <a:solidFill>
              <a:schemeClr val="tx1"/>
            </a:solidFill>
          </a:ln>
        </p:spPr>
        <p:txBody>
          <a:bodyPr wrap="square" rtlCol="0">
            <a:spAutoFit/>
          </a:bodyPr>
          <a:lstStyle/>
          <a:p>
            <a:r>
              <a:rPr lang="en-GB" dirty="0" smtClean="0"/>
              <a:t>Token#2</a:t>
            </a:r>
          </a:p>
          <a:p>
            <a:r>
              <a:rPr lang="en-GB" dirty="0" smtClean="0"/>
              <a:t>197</a:t>
            </a:r>
          </a:p>
          <a:p>
            <a:r>
              <a:rPr lang="en-GB" dirty="0" smtClean="0"/>
              <a:t>PSP1</a:t>
            </a:r>
            <a:endParaRPr lang="en-GB" dirty="0"/>
          </a:p>
        </p:txBody>
      </p:sp>
      <p:sp>
        <p:nvSpPr>
          <p:cNvPr id="54" name="TextBox 53"/>
          <p:cNvSpPr txBox="1"/>
          <p:nvPr/>
        </p:nvSpPr>
        <p:spPr>
          <a:xfrm>
            <a:off x="4297216" y="5586976"/>
            <a:ext cx="1091937" cy="923330"/>
          </a:xfrm>
          <a:prstGeom prst="rect">
            <a:avLst/>
          </a:prstGeom>
          <a:noFill/>
          <a:ln w="19050">
            <a:solidFill>
              <a:schemeClr val="tx1"/>
            </a:solidFill>
          </a:ln>
        </p:spPr>
        <p:txBody>
          <a:bodyPr wrap="square" rtlCol="0">
            <a:spAutoFit/>
          </a:bodyPr>
          <a:lstStyle/>
          <a:p>
            <a:r>
              <a:rPr lang="en-GB" dirty="0" smtClean="0"/>
              <a:t>Token#6</a:t>
            </a:r>
          </a:p>
          <a:p>
            <a:r>
              <a:rPr lang="en-GB" dirty="0" smtClean="0"/>
              <a:t>2</a:t>
            </a:r>
          </a:p>
          <a:p>
            <a:r>
              <a:rPr lang="en-GB" dirty="0" smtClean="0"/>
              <a:t>PSP1</a:t>
            </a:r>
            <a:endParaRPr lang="en-GB" dirty="0"/>
          </a:p>
        </p:txBody>
      </p:sp>
      <p:sp>
        <p:nvSpPr>
          <p:cNvPr id="55" name="TextBox 54"/>
          <p:cNvSpPr txBox="1"/>
          <p:nvPr/>
        </p:nvSpPr>
        <p:spPr>
          <a:xfrm>
            <a:off x="4300640" y="4602438"/>
            <a:ext cx="1091937" cy="923330"/>
          </a:xfrm>
          <a:prstGeom prst="rect">
            <a:avLst/>
          </a:prstGeom>
          <a:noFill/>
          <a:ln w="19050">
            <a:solidFill>
              <a:schemeClr val="tx1"/>
            </a:solidFill>
          </a:ln>
        </p:spPr>
        <p:txBody>
          <a:bodyPr wrap="square" rtlCol="0">
            <a:spAutoFit/>
          </a:bodyPr>
          <a:lstStyle/>
          <a:p>
            <a:r>
              <a:rPr lang="en-GB" dirty="0" smtClean="0"/>
              <a:t>Token#5</a:t>
            </a:r>
          </a:p>
          <a:p>
            <a:r>
              <a:rPr lang="en-GB" dirty="0"/>
              <a:t>1</a:t>
            </a:r>
            <a:endParaRPr lang="en-GB" dirty="0" smtClean="0"/>
          </a:p>
          <a:p>
            <a:r>
              <a:rPr lang="en-GB" dirty="0" err="1" smtClean="0"/>
              <a:t>UserA</a:t>
            </a:r>
            <a:endParaRPr lang="en-GB" dirty="0"/>
          </a:p>
        </p:txBody>
      </p:sp>
      <p:sp>
        <p:nvSpPr>
          <p:cNvPr id="56" name="Multiply 55"/>
          <p:cNvSpPr/>
          <p:nvPr/>
        </p:nvSpPr>
        <p:spPr>
          <a:xfrm>
            <a:off x="985519" y="3235672"/>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p:cNvCxnSpPr/>
          <p:nvPr/>
        </p:nvCxnSpPr>
        <p:spPr>
          <a:xfrm>
            <a:off x="2824480" y="3175000"/>
            <a:ext cx="10160" cy="35255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313087" y="2589341"/>
            <a:ext cx="1351845" cy="646331"/>
          </a:xfrm>
          <a:prstGeom prst="rect">
            <a:avLst/>
          </a:prstGeom>
          <a:noFill/>
          <a:ln w="19050">
            <a:noFill/>
          </a:ln>
        </p:spPr>
        <p:txBody>
          <a:bodyPr wrap="none" rtlCol="0">
            <a:spAutoFit/>
          </a:bodyPr>
          <a:lstStyle/>
          <a:p>
            <a:pPr algn="ctr"/>
            <a:r>
              <a:rPr lang="en-GB" dirty="0" smtClean="0"/>
              <a:t>Historic</a:t>
            </a:r>
          </a:p>
          <a:p>
            <a:r>
              <a:rPr lang="en-GB" dirty="0" smtClean="0"/>
              <a:t>Transactions</a:t>
            </a:r>
          </a:p>
        </p:txBody>
      </p:sp>
      <p:sp>
        <p:nvSpPr>
          <p:cNvPr id="53" name="TextBox 52"/>
          <p:cNvSpPr txBox="1"/>
          <p:nvPr/>
        </p:nvSpPr>
        <p:spPr>
          <a:xfrm>
            <a:off x="3099122" y="4595990"/>
            <a:ext cx="1091937" cy="923330"/>
          </a:xfrm>
          <a:prstGeom prst="rect">
            <a:avLst/>
          </a:prstGeom>
          <a:solidFill>
            <a:schemeClr val="bg1"/>
          </a:solidFill>
          <a:ln w="19050">
            <a:solidFill>
              <a:schemeClr val="tx1"/>
            </a:solidFill>
          </a:ln>
        </p:spPr>
        <p:txBody>
          <a:bodyPr wrap="square" rtlCol="0">
            <a:spAutoFit/>
          </a:bodyPr>
          <a:lstStyle/>
          <a:p>
            <a:r>
              <a:rPr lang="en-GB" dirty="0" smtClean="0"/>
              <a:t>Token#3</a:t>
            </a:r>
          </a:p>
          <a:p>
            <a:r>
              <a:rPr lang="en-GB" dirty="0" smtClean="0"/>
              <a:t>3</a:t>
            </a:r>
          </a:p>
          <a:p>
            <a:r>
              <a:rPr lang="en-GB" dirty="0" err="1" smtClean="0"/>
              <a:t>UserA</a:t>
            </a:r>
            <a:endParaRPr lang="en-GB" dirty="0"/>
          </a:p>
        </p:txBody>
      </p:sp>
      <p:sp>
        <p:nvSpPr>
          <p:cNvPr id="58" name="Multiply 57"/>
          <p:cNvSpPr/>
          <p:nvPr/>
        </p:nvSpPr>
        <p:spPr>
          <a:xfrm>
            <a:off x="2634025" y="4221851"/>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a:xfrm>
            <a:off x="7599" y="6335395"/>
            <a:ext cx="995367" cy="365125"/>
          </a:xfrm>
        </p:spPr>
        <p:txBody>
          <a:bodyPr/>
          <a:lstStyle/>
          <a:p>
            <a:fld id="{CA5690A7-9BD4-4FE6-99BD-60038F9BBBDF}" type="slidenum">
              <a:rPr lang="en-GB" smtClean="0"/>
              <a:t>7</a:t>
            </a:fld>
            <a:endParaRPr lang="en-GB" dirty="0"/>
          </a:p>
        </p:txBody>
      </p:sp>
    </p:spTree>
    <p:extLst>
      <p:ext uri="{BB962C8B-B14F-4D97-AF65-F5344CB8AC3E}">
        <p14:creationId xmlns:p14="http://schemas.microsoft.com/office/powerpoint/2010/main" val="426973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1" nodeType="clickEffect">
                                  <p:stCondLst>
                                    <p:cond delay="0"/>
                                  </p:stCondLst>
                                  <p:childTnLst>
                                    <p:animMotion origin="layout" path="M 1.66667E-6 1.48148E-6 L -0.13659 -0.09977 " pathEditMode="relative" rAng="0" ptsTypes="AA">
                                      <p:cBhvr>
                                        <p:cTn id="32" dur="2000" fill="hold"/>
                                        <p:tgtEl>
                                          <p:spTgt spid="58"/>
                                        </p:tgtEl>
                                        <p:attrNameLst>
                                          <p:attrName>ppt_x</p:attrName>
                                          <p:attrName>ppt_y</p:attrName>
                                        </p:attrNameLst>
                                      </p:cBhvr>
                                      <p:rCtr x="-6836" y="-5000"/>
                                    </p:animMotion>
                                  </p:childTnLst>
                                </p:cTn>
                              </p:par>
                              <p:par>
                                <p:cTn id="33" presetID="42" presetClass="path" presetSubtype="0" accel="50000" decel="50000" fill="hold" grpId="0" nodeType="withEffect">
                                  <p:stCondLst>
                                    <p:cond delay="0"/>
                                  </p:stCondLst>
                                  <p:childTnLst>
                                    <p:animMotion origin="layout" path="M 1.66667E-6 0 L -0.13568 -0.10185 " pathEditMode="relative" rAng="0" ptsTypes="AA">
                                      <p:cBhvr>
                                        <p:cTn id="34" dur="2000" fill="hold"/>
                                        <p:tgtEl>
                                          <p:spTgt spid="53"/>
                                        </p:tgtEl>
                                        <p:attrNameLst>
                                          <p:attrName>ppt_x</p:attrName>
                                          <p:attrName>ppt_y</p:attrName>
                                        </p:attrNameLst>
                                      </p:cBhvr>
                                      <p:rCtr x="-6784" y="-5093"/>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4.375E-6 -4.44444E-6 L -0.09831 0.00024 " pathEditMode="relative" rAng="0" ptsTypes="AA">
                                      <p:cBhvr>
                                        <p:cTn id="38" dur="2000" fill="hold"/>
                                        <p:tgtEl>
                                          <p:spTgt spid="54"/>
                                        </p:tgtEl>
                                        <p:attrNameLst>
                                          <p:attrName>ppt_x</p:attrName>
                                          <p:attrName>ppt_y</p:attrName>
                                        </p:attrNameLst>
                                      </p:cBhvr>
                                      <p:rCtr x="-4922" y="0"/>
                                    </p:animMotion>
                                  </p:childTnLst>
                                </p:cTn>
                              </p:par>
                              <p:par>
                                <p:cTn id="39" presetID="42" presetClass="path" presetSubtype="0" accel="50000" decel="50000" fill="hold" grpId="1" nodeType="withEffect">
                                  <p:stCondLst>
                                    <p:cond delay="0"/>
                                  </p:stCondLst>
                                  <p:childTnLst>
                                    <p:animMotion origin="layout" path="M 3.95833E-6 4.07407E-6 L -0.09857 -0.00116 " pathEditMode="relative" rAng="0" ptsTypes="AA">
                                      <p:cBhvr>
                                        <p:cTn id="40" dur="2000" fill="hold"/>
                                        <p:tgtEl>
                                          <p:spTgt spid="55"/>
                                        </p:tgtEl>
                                        <p:attrNameLst>
                                          <p:attrName>ppt_x</p:attrName>
                                          <p:attrName>ppt_y</p:attrName>
                                        </p:attrNameLst>
                                      </p:cBhvr>
                                      <p:rCtr x="-4935"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1"/>
      <p:bldP spid="52" grpId="0" animBg="1"/>
      <p:bldP spid="54" grpId="0" animBg="1"/>
      <p:bldP spid="54" grpId="1" animBg="1"/>
      <p:bldP spid="55" grpId="0" animBg="1"/>
      <p:bldP spid="55" grpId="1" animBg="1"/>
      <p:bldP spid="56" grpId="0" animBg="1"/>
      <p:bldP spid="57" grpId="0"/>
      <p:bldP spid="53" grpId="0" animBg="1"/>
      <p:bldP spid="53" grpId="1" animBg="1"/>
      <p:bldP spid="58" grpId="0" animBg="1"/>
      <p:bldP spid="5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exploit token selection and long </a:t>
            </a:r>
            <a:r>
              <a:rPr lang="en-GB" dirty="0" err="1"/>
              <a:t>backchains</a:t>
            </a:r>
            <a:endParaRPr lang="en-GB" dirty="0"/>
          </a:p>
        </p:txBody>
      </p:sp>
      <p:sp>
        <p:nvSpPr>
          <p:cNvPr id="7" name="TextBox 6"/>
          <p:cNvSpPr txBox="1"/>
          <p:nvPr/>
        </p:nvSpPr>
        <p:spPr>
          <a:xfrm>
            <a:off x="1443042" y="3605004"/>
            <a:ext cx="1091937" cy="923330"/>
          </a:xfrm>
          <a:prstGeom prst="rect">
            <a:avLst/>
          </a:prstGeom>
          <a:noFill/>
          <a:ln w="19050">
            <a:solidFill>
              <a:schemeClr val="tx1"/>
            </a:solidFill>
          </a:ln>
        </p:spPr>
        <p:txBody>
          <a:bodyPr wrap="square" rtlCol="0">
            <a:spAutoFit/>
          </a:bodyPr>
          <a:lstStyle/>
          <a:p>
            <a:r>
              <a:rPr lang="en-GB" dirty="0" smtClean="0"/>
              <a:t>Token#1</a:t>
            </a:r>
          </a:p>
          <a:p>
            <a:r>
              <a:rPr lang="en-GB" dirty="0" smtClean="0"/>
              <a:t>200</a:t>
            </a:r>
          </a:p>
          <a:p>
            <a:r>
              <a:rPr lang="en-GB" dirty="0" smtClean="0"/>
              <a:t>PSP1</a:t>
            </a:r>
            <a:endParaRPr lang="en-GB" dirty="0"/>
          </a:p>
        </p:txBody>
      </p:sp>
      <p:pic>
        <p:nvPicPr>
          <p:cNvPr id="47" name="Picture 4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28502" y="2482277"/>
            <a:ext cx="600002" cy="533908"/>
          </a:xfrm>
          <a:prstGeom prst="rect">
            <a:avLst/>
          </a:prstGeom>
          <a:ln>
            <a:noFill/>
          </a:ln>
        </p:spPr>
      </p:pic>
      <p:sp>
        <p:nvSpPr>
          <p:cNvPr id="48" name="TextBox 47"/>
          <p:cNvSpPr txBox="1"/>
          <p:nvPr/>
        </p:nvSpPr>
        <p:spPr>
          <a:xfrm>
            <a:off x="4467126" y="2112945"/>
            <a:ext cx="1263487" cy="369332"/>
          </a:xfrm>
          <a:prstGeom prst="rect">
            <a:avLst/>
          </a:prstGeom>
          <a:noFill/>
        </p:spPr>
        <p:txBody>
          <a:bodyPr wrap="none" rtlCol="0">
            <a:spAutoFit/>
          </a:bodyPr>
          <a:lstStyle/>
          <a:p>
            <a:r>
              <a:rPr lang="sv-SE" dirty="0" smtClean="0"/>
              <a:t>PSP1 </a:t>
            </a:r>
            <a:r>
              <a:rPr lang="sv-SE" dirty="0" err="1" smtClean="0"/>
              <a:t>UserA</a:t>
            </a:r>
            <a:endParaRPr lang="sv-SE" dirty="0"/>
          </a:p>
        </p:txBody>
      </p:sp>
      <p:sp>
        <p:nvSpPr>
          <p:cNvPr id="51" name="TextBox 50"/>
          <p:cNvSpPr txBox="1"/>
          <p:nvPr/>
        </p:nvSpPr>
        <p:spPr>
          <a:xfrm>
            <a:off x="3317855" y="3235672"/>
            <a:ext cx="3940887" cy="369332"/>
          </a:xfrm>
          <a:prstGeom prst="rect">
            <a:avLst/>
          </a:prstGeom>
          <a:noFill/>
          <a:ln w="19050">
            <a:noFill/>
          </a:ln>
        </p:spPr>
        <p:txBody>
          <a:bodyPr wrap="none" rtlCol="0">
            <a:spAutoFit/>
          </a:bodyPr>
          <a:lstStyle/>
          <a:p>
            <a:r>
              <a:rPr lang="en-GB" dirty="0" smtClean="0"/>
              <a:t>So </a:t>
            </a:r>
            <a:r>
              <a:rPr lang="en-GB" dirty="0" err="1" smtClean="0"/>
              <a:t>UserA</a:t>
            </a:r>
            <a:r>
              <a:rPr lang="en-GB" dirty="0" smtClean="0"/>
              <a:t> does this over and over again</a:t>
            </a:r>
          </a:p>
        </p:txBody>
      </p:sp>
      <p:sp>
        <p:nvSpPr>
          <p:cNvPr id="52" name="TextBox 51"/>
          <p:cNvSpPr txBox="1"/>
          <p:nvPr/>
        </p:nvSpPr>
        <p:spPr>
          <a:xfrm>
            <a:off x="3099122" y="3605004"/>
            <a:ext cx="1091937" cy="923330"/>
          </a:xfrm>
          <a:prstGeom prst="rect">
            <a:avLst/>
          </a:prstGeom>
          <a:solidFill>
            <a:schemeClr val="bg1"/>
          </a:solidFill>
          <a:ln w="19050">
            <a:solidFill>
              <a:schemeClr val="tx1"/>
            </a:solidFill>
          </a:ln>
        </p:spPr>
        <p:txBody>
          <a:bodyPr wrap="square" rtlCol="0">
            <a:spAutoFit/>
          </a:bodyPr>
          <a:lstStyle/>
          <a:p>
            <a:r>
              <a:rPr lang="en-GB" dirty="0" smtClean="0"/>
              <a:t>Token#2</a:t>
            </a:r>
          </a:p>
          <a:p>
            <a:r>
              <a:rPr lang="en-GB" dirty="0" smtClean="0"/>
              <a:t>197</a:t>
            </a:r>
          </a:p>
          <a:p>
            <a:r>
              <a:rPr lang="en-GB" dirty="0" smtClean="0"/>
              <a:t>PSP1</a:t>
            </a:r>
            <a:endParaRPr lang="en-GB" dirty="0"/>
          </a:p>
        </p:txBody>
      </p:sp>
      <p:sp>
        <p:nvSpPr>
          <p:cNvPr id="54" name="TextBox 53"/>
          <p:cNvSpPr txBox="1"/>
          <p:nvPr/>
        </p:nvSpPr>
        <p:spPr>
          <a:xfrm>
            <a:off x="3099122" y="5580528"/>
            <a:ext cx="1091937" cy="923330"/>
          </a:xfrm>
          <a:prstGeom prst="rect">
            <a:avLst/>
          </a:prstGeom>
          <a:noFill/>
          <a:ln w="19050">
            <a:solidFill>
              <a:schemeClr val="tx1"/>
            </a:solidFill>
          </a:ln>
        </p:spPr>
        <p:txBody>
          <a:bodyPr wrap="square" rtlCol="0">
            <a:spAutoFit/>
          </a:bodyPr>
          <a:lstStyle/>
          <a:p>
            <a:r>
              <a:rPr lang="en-GB" dirty="0" smtClean="0"/>
              <a:t>Token#6</a:t>
            </a:r>
          </a:p>
          <a:p>
            <a:r>
              <a:rPr lang="en-GB" dirty="0" smtClean="0"/>
              <a:t>2</a:t>
            </a:r>
          </a:p>
          <a:p>
            <a:r>
              <a:rPr lang="en-GB" dirty="0" smtClean="0"/>
              <a:t>PSP1</a:t>
            </a:r>
            <a:endParaRPr lang="en-GB" dirty="0"/>
          </a:p>
        </p:txBody>
      </p:sp>
      <p:sp>
        <p:nvSpPr>
          <p:cNvPr id="55" name="TextBox 54"/>
          <p:cNvSpPr txBox="1"/>
          <p:nvPr/>
        </p:nvSpPr>
        <p:spPr>
          <a:xfrm>
            <a:off x="3102546" y="4595990"/>
            <a:ext cx="1091937" cy="923330"/>
          </a:xfrm>
          <a:prstGeom prst="rect">
            <a:avLst/>
          </a:prstGeom>
          <a:noFill/>
          <a:ln w="19050">
            <a:solidFill>
              <a:schemeClr val="tx1"/>
            </a:solidFill>
          </a:ln>
        </p:spPr>
        <p:txBody>
          <a:bodyPr wrap="square" rtlCol="0">
            <a:spAutoFit/>
          </a:bodyPr>
          <a:lstStyle/>
          <a:p>
            <a:r>
              <a:rPr lang="en-GB" dirty="0" smtClean="0"/>
              <a:t>Token#5</a:t>
            </a:r>
          </a:p>
          <a:p>
            <a:r>
              <a:rPr lang="en-GB" dirty="0"/>
              <a:t>1</a:t>
            </a:r>
            <a:endParaRPr lang="en-GB" dirty="0" smtClean="0"/>
          </a:p>
          <a:p>
            <a:r>
              <a:rPr lang="en-GB" dirty="0" err="1" smtClean="0"/>
              <a:t>UserA</a:t>
            </a:r>
            <a:endParaRPr lang="en-GB" dirty="0"/>
          </a:p>
        </p:txBody>
      </p:sp>
      <p:sp>
        <p:nvSpPr>
          <p:cNvPr id="56" name="Multiply 55"/>
          <p:cNvSpPr/>
          <p:nvPr/>
        </p:nvSpPr>
        <p:spPr>
          <a:xfrm>
            <a:off x="985519" y="3235672"/>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p:cNvCxnSpPr/>
          <p:nvPr/>
        </p:nvCxnSpPr>
        <p:spPr>
          <a:xfrm>
            <a:off x="2824480" y="3175000"/>
            <a:ext cx="10160" cy="35255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313087" y="2589341"/>
            <a:ext cx="1351845" cy="646331"/>
          </a:xfrm>
          <a:prstGeom prst="rect">
            <a:avLst/>
          </a:prstGeom>
          <a:noFill/>
          <a:ln w="19050">
            <a:noFill/>
          </a:ln>
        </p:spPr>
        <p:txBody>
          <a:bodyPr wrap="none" rtlCol="0">
            <a:spAutoFit/>
          </a:bodyPr>
          <a:lstStyle/>
          <a:p>
            <a:pPr algn="ctr"/>
            <a:r>
              <a:rPr lang="en-GB" dirty="0" smtClean="0"/>
              <a:t>Historic</a:t>
            </a:r>
          </a:p>
          <a:p>
            <a:r>
              <a:rPr lang="en-GB" dirty="0" smtClean="0"/>
              <a:t>Transactions</a:t>
            </a:r>
          </a:p>
        </p:txBody>
      </p:sp>
      <p:sp>
        <p:nvSpPr>
          <p:cNvPr id="53" name="TextBox 52"/>
          <p:cNvSpPr txBox="1"/>
          <p:nvPr/>
        </p:nvSpPr>
        <p:spPr>
          <a:xfrm>
            <a:off x="1443042" y="3882003"/>
            <a:ext cx="1091937" cy="923330"/>
          </a:xfrm>
          <a:prstGeom prst="rect">
            <a:avLst/>
          </a:prstGeom>
          <a:solidFill>
            <a:schemeClr val="bg1"/>
          </a:solidFill>
          <a:ln w="19050">
            <a:solidFill>
              <a:schemeClr val="tx1"/>
            </a:solidFill>
          </a:ln>
        </p:spPr>
        <p:txBody>
          <a:bodyPr wrap="square" rtlCol="0">
            <a:spAutoFit/>
          </a:bodyPr>
          <a:lstStyle/>
          <a:p>
            <a:r>
              <a:rPr lang="en-GB" dirty="0" smtClean="0"/>
              <a:t>Token#3</a:t>
            </a:r>
          </a:p>
          <a:p>
            <a:r>
              <a:rPr lang="en-GB" dirty="0" smtClean="0"/>
              <a:t>3</a:t>
            </a:r>
          </a:p>
          <a:p>
            <a:r>
              <a:rPr lang="en-GB" dirty="0" err="1" smtClean="0"/>
              <a:t>UserA</a:t>
            </a:r>
            <a:endParaRPr lang="en-GB" dirty="0"/>
          </a:p>
        </p:txBody>
      </p:sp>
      <p:sp>
        <p:nvSpPr>
          <p:cNvPr id="58" name="Multiply 57"/>
          <p:cNvSpPr/>
          <p:nvPr/>
        </p:nvSpPr>
        <p:spPr>
          <a:xfrm>
            <a:off x="977945" y="3507864"/>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Multiply 14"/>
          <p:cNvSpPr/>
          <p:nvPr/>
        </p:nvSpPr>
        <p:spPr>
          <a:xfrm>
            <a:off x="2634025" y="3230865"/>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4282533" y="3605004"/>
            <a:ext cx="1091937" cy="923330"/>
          </a:xfrm>
          <a:prstGeom prst="rect">
            <a:avLst/>
          </a:prstGeom>
          <a:solidFill>
            <a:schemeClr val="bg1"/>
          </a:solidFill>
          <a:ln w="19050">
            <a:solidFill>
              <a:schemeClr val="tx1"/>
            </a:solidFill>
          </a:ln>
        </p:spPr>
        <p:txBody>
          <a:bodyPr wrap="square" rtlCol="0">
            <a:spAutoFit/>
          </a:bodyPr>
          <a:lstStyle/>
          <a:p>
            <a:r>
              <a:rPr lang="en-GB" dirty="0" smtClean="0"/>
              <a:t>Token#7</a:t>
            </a:r>
          </a:p>
          <a:p>
            <a:r>
              <a:rPr lang="en-GB" dirty="0" smtClean="0"/>
              <a:t>194</a:t>
            </a:r>
          </a:p>
          <a:p>
            <a:r>
              <a:rPr lang="en-GB" dirty="0" smtClean="0"/>
              <a:t>PSP1</a:t>
            </a:r>
            <a:endParaRPr lang="en-GB" dirty="0"/>
          </a:p>
        </p:txBody>
      </p:sp>
      <p:sp>
        <p:nvSpPr>
          <p:cNvPr id="17" name="TextBox 16"/>
          <p:cNvSpPr txBox="1"/>
          <p:nvPr/>
        </p:nvSpPr>
        <p:spPr>
          <a:xfrm>
            <a:off x="4284847" y="4600905"/>
            <a:ext cx="1091937" cy="923330"/>
          </a:xfrm>
          <a:prstGeom prst="rect">
            <a:avLst/>
          </a:prstGeom>
          <a:solidFill>
            <a:schemeClr val="bg1"/>
          </a:solidFill>
          <a:ln w="19050">
            <a:solidFill>
              <a:schemeClr val="tx1"/>
            </a:solidFill>
          </a:ln>
        </p:spPr>
        <p:txBody>
          <a:bodyPr wrap="square" rtlCol="0">
            <a:spAutoFit/>
          </a:bodyPr>
          <a:lstStyle/>
          <a:p>
            <a:r>
              <a:rPr lang="en-GB" dirty="0" smtClean="0"/>
              <a:t>Token#8</a:t>
            </a:r>
          </a:p>
          <a:p>
            <a:r>
              <a:rPr lang="en-GB" dirty="0"/>
              <a:t>3</a:t>
            </a:r>
            <a:endParaRPr lang="en-GB" dirty="0" smtClean="0"/>
          </a:p>
          <a:p>
            <a:r>
              <a:rPr lang="en-GB" dirty="0" smtClean="0"/>
              <a:t>PSP1</a:t>
            </a:r>
            <a:endParaRPr lang="en-GB" dirty="0"/>
          </a:p>
        </p:txBody>
      </p:sp>
      <p:sp>
        <p:nvSpPr>
          <p:cNvPr id="18" name="Multiply 17"/>
          <p:cNvSpPr/>
          <p:nvPr/>
        </p:nvSpPr>
        <p:spPr>
          <a:xfrm>
            <a:off x="3817436" y="4221851"/>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5428689" y="5580528"/>
            <a:ext cx="1091937" cy="923330"/>
          </a:xfrm>
          <a:prstGeom prst="rect">
            <a:avLst/>
          </a:prstGeom>
          <a:noFill/>
          <a:ln w="19050">
            <a:solidFill>
              <a:schemeClr val="tx1"/>
            </a:solidFill>
          </a:ln>
        </p:spPr>
        <p:txBody>
          <a:bodyPr wrap="square" rtlCol="0">
            <a:spAutoFit/>
          </a:bodyPr>
          <a:lstStyle/>
          <a:p>
            <a:r>
              <a:rPr lang="en-GB" dirty="0" smtClean="0"/>
              <a:t>Token#10</a:t>
            </a:r>
          </a:p>
          <a:p>
            <a:r>
              <a:rPr lang="en-GB" dirty="0" smtClean="0"/>
              <a:t>2</a:t>
            </a:r>
          </a:p>
          <a:p>
            <a:r>
              <a:rPr lang="en-GB" dirty="0" smtClean="0"/>
              <a:t>PSP1</a:t>
            </a:r>
            <a:endParaRPr lang="en-GB" dirty="0"/>
          </a:p>
        </p:txBody>
      </p:sp>
      <p:sp>
        <p:nvSpPr>
          <p:cNvPr id="20" name="TextBox 19"/>
          <p:cNvSpPr txBox="1"/>
          <p:nvPr/>
        </p:nvSpPr>
        <p:spPr>
          <a:xfrm>
            <a:off x="5432113" y="4595990"/>
            <a:ext cx="1091937" cy="923330"/>
          </a:xfrm>
          <a:prstGeom prst="rect">
            <a:avLst/>
          </a:prstGeom>
          <a:noFill/>
          <a:ln w="19050">
            <a:solidFill>
              <a:schemeClr val="tx1"/>
            </a:solidFill>
          </a:ln>
        </p:spPr>
        <p:txBody>
          <a:bodyPr wrap="square" rtlCol="0">
            <a:spAutoFit/>
          </a:bodyPr>
          <a:lstStyle/>
          <a:p>
            <a:r>
              <a:rPr lang="en-GB" dirty="0" smtClean="0"/>
              <a:t>Token#9</a:t>
            </a:r>
          </a:p>
          <a:p>
            <a:r>
              <a:rPr lang="en-GB" dirty="0"/>
              <a:t>1</a:t>
            </a:r>
            <a:endParaRPr lang="en-GB" dirty="0" smtClean="0"/>
          </a:p>
          <a:p>
            <a:r>
              <a:rPr lang="en-GB" dirty="0" err="1" smtClean="0"/>
              <a:t>UserA</a:t>
            </a:r>
            <a:endParaRPr lang="en-GB" dirty="0"/>
          </a:p>
        </p:txBody>
      </p:sp>
      <p:sp>
        <p:nvSpPr>
          <p:cNvPr id="3" name="Slide Number Placeholder 2"/>
          <p:cNvSpPr>
            <a:spLocks noGrp="1"/>
          </p:cNvSpPr>
          <p:nvPr>
            <p:ph type="sldNum" sz="quarter" idx="12"/>
          </p:nvPr>
        </p:nvSpPr>
        <p:spPr>
          <a:xfrm>
            <a:off x="7599" y="6335395"/>
            <a:ext cx="995367" cy="365125"/>
          </a:xfrm>
        </p:spPr>
        <p:txBody>
          <a:bodyPr/>
          <a:lstStyle/>
          <a:p>
            <a:fld id="{CA5690A7-9BD4-4FE6-99BD-60038F9BBBDF}" type="slidenum">
              <a:rPr lang="en-GB" smtClean="0"/>
              <a:t>8</a:t>
            </a:fld>
            <a:endParaRPr lang="en-GB" dirty="0"/>
          </a:p>
        </p:txBody>
      </p:sp>
    </p:spTree>
    <p:extLst>
      <p:ext uri="{BB962C8B-B14F-4D97-AF65-F5344CB8AC3E}">
        <p14:creationId xmlns:p14="http://schemas.microsoft.com/office/powerpoint/2010/main" val="112202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exploit token selection and long </a:t>
            </a:r>
            <a:r>
              <a:rPr lang="en-GB" dirty="0" err="1"/>
              <a:t>backchains</a:t>
            </a:r>
            <a:endParaRPr lang="en-GB" dirty="0"/>
          </a:p>
        </p:txBody>
      </p:sp>
      <p:sp>
        <p:nvSpPr>
          <p:cNvPr id="7" name="TextBox 6"/>
          <p:cNvSpPr txBox="1"/>
          <p:nvPr/>
        </p:nvSpPr>
        <p:spPr>
          <a:xfrm>
            <a:off x="1443042" y="3605004"/>
            <a:ext cx="1091937" cy="923330"/>
          </a:xfrm>
          <a:prstGeom prst="rect">
            <a:avLst/>
          </a:prstGeom>
          <a:noFill/>
          <a:ln w="19050">
            <a:solidFill>
              <a:schemeClr val="tx1"/>
            </a:solidFill>
          </a:ln>
        </p:spPr>
        <p:txBody>
          <a:bodyPr wrap="square" rtlCol="0">
            <a:spAutoFit/>
          </a:bodyPr>
          <a:lstStyle/>
          <a:p>
            <a:r>
              <a:rPr lang="en-GB" dirty="0" smtClean="0"/>
              <a:t>Token#1</a:t>
            </a:r>
          </a:p>
          <a:p>
            <a:r>
              <a:rPr lang="en-GB" dirty="0" smtClean="0"/>
              <a:t>200</a:t>
            </a:r>
          </a:p>
          <a:p>
            <a:r>
              <a:rPr lang="en-GB" dirty="0" smtClean="0"/>
              <a:t>PSP1</a:t>
            </a:r>
            <a:endParaRPr lang="en-GB" dirty="0"/>
          </a:p>
        </p:txBody>
      </p:sp>
      <p:pic>
        <p:nvPicPr>
          <p:cNvPr id="47" name="Picture 4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28502" y="2482277"/>
            <a:ext cx="600002" cy="533908"/>
          </a:xfrm>
          <a:prstGeom prst="rect">
            <a:avLst/>
          </a:prstGeom>
          <a:ln>
            <a:noFill/>
          </a:ln>
        </p:spPr>
      </p:pic>
      <p:sp>
        <p:nvSpPr>
          <p:cNvPr id="48" name="TextBox 47"/>
          <p:cNvSpPr txBox="1"/>
          <p:nvPr/>
        </p:nvSpPr>
        <p:spPr>
          <a:xfrm>
            <a:off x="4467126" y="2112945"/>
            <a:ext cx="1263487" cy="369332"/>
          </a:xfrm>
          <a:prstGeom prst="rect">
            <a:avLst/>
          </a:prstGeom>
          <a:noFill/>
        </p:spPr>
        <p:txBody>
          <a:bodyPr wrap="none" rtlCol="0">
            <a:spAutoFit/>
          </a:bodyPr>
          <a:lstStyle/>
          <a:p>
            <a:r>
              <a:rPr lang="sv-SE" dirty="0" smtClean="0"/>
              <a:t>PSP1 </a:t>
            </a:r>
            <a:r>
              <a:rPr lang="sv-SE" dirty="0" err="1" smtClean="0"/>
              <a:t>UserA</a:t>
            </a:r>
            <a:endParaRPr lang="sv-SE" dirty="0"/>
          </a:p>
        </p:txBody>
      </p:sp>
      <p:sp>
        <p:nvSpPr>
          <p:cNvPr id="51" name="TextBox 50"/>
          <p:cNvSpPr txBox="1"/>
          <p:nvPr/>
        </p:nvSpPr>
        <p:spPr>
          <a:xfrm>
            <a:off x="3317855" y="3235672"/>
            <a:ext cx="3940887" cy="369332"/>
          </a:xfrm>
          <a:prstGeom prst="rect">
            <a:avLst/>
          </a:prstGeom>
          <a:noFill/>
          <a:ln w="19050">
            <a:noFill/>
          </a:ln>
        </p:spPr>
        <p:txBody>
          <a:bodyPr wrap="none" rtlCol="0">
            <a:spAutoFit/>
          </a:bodyPr>
          <a:lstStyle/>
          <a:p>
            <a:r>
              <a:rPr lang="en-GB" dirty="0" smtClean="0"/>
              <a:t>So </a:t>
            </a:r>
            <a:r>
              <a:rPr lang="en-GB" dirty="0" err="1" smtClean="0"/>
              <a:t>UserA</a:t>
            </a:r>
            <a:r>
              <a:rPr lang="en-GB" dirty="0" smtClean="0"/>
              <a:t> does this over and over again</a:t>
            </a:r>
          </a:p>
        </p:txBody>
      </p:sp>
      <p:sp>
        <p:nvSpPr>
          <p:cNvPr id="54" name="TextBox 53"/>
          <p:cNvSpPr txBox="1"/>
          <p:nvPr/>
        </p:nvSpPr>
        <p:spPr>
          <a:xfrm>
            <a:off x="3099122" y="5580528"/>
            <a:ext cx="1091937" cy="923330"/>
          </a:xfrm>
          <a:prstGeom prst="rect">
            <a:avLst/>
          </a:prstGeom>
          <a:noFill/>
          <a:ln w="19050">
            <a:solidFill>
              <a:schemeClr val="tx1"/>
            </a:solidFill>
          </a:ln>
        </p:spPr>
        <p:txBody>
          <a:bodyPr wrap="square" rtlCol="0">
            <a:spAutoFit/>
          </a:bodyPr>
          <a:lstStyle/>
          <a:p>
            <a:r>
              <a:rPr lang="en-GB" dirty="0" smtClean="0"/>
              <a:t>Token#6</a:t>
            </a:r>
          </a:p>
          <a:p>
            <a:r>
              <a:rPr lang="en-GB" dirty="0" smtClean="0"/>
              <a:t>2</a:t>
            </a:r>
          </a:p>
          <a:p>
            <a:r>
              <a:rPr lang="en-GB" dirty="0" smtClean="0"/>
              <a:t>PSP1</a:t>
            </a:r>
            <a:endParaRPr lang="en-GB" dirty="0"/>
          </a:p>
        </p:txBody>
      </p:sp>
      <p:sp>
        <p:nvSpPr>
          <p:cNvPr id="55" name="TextBox 54"/>
          <p:cNvSpPr txBox="1"/>
          <p:nvPr/>
        </p:nvSpPr>
        <p:spPr>
          <a:xfrm>
            <a:off x="3102546" y="4595990"/>
            <a:ext cx="1091937" cy="923330"/>
          </a:xfrm>
          <a:prstGeom prst="rect">
            <a:avLst/>
          </a:prstGeom>
          <a:noFill/>
          <a:ln w="19050">
            <a:solidFill>
              <a:schemeClr val="tx1"/>
            </a:solidFill>
          </a:ln>
        </p:spPr>
        <p:txBody>
          <a:bodyPr wrap="square" rtlCol="0">
            <a:spAutoFit/>
          </a:bodyPr>
          <a:lstStyle/>
          <a:p>
            <a:r>
              <a:rPr lang="en-GB" dirty="0" smtClean="0"/>
              <a:t>Token#5</a:t>
            </a:r>
          </a:p>
          <a:p>
            <a:r>
              <a:rPr lang="en-GB" dirty="0"/>
              <a:t>1</a:t>
            </a:r>
            <a:endParaRPr lang="en-GB" dirty="0" smtClean="0"/>
          </a:p>
          <a:p>
            <a:r>
              <a:rPr lang="en-GB" dirty="0" err="1" smtClean="0"/>
              <a:t>UserA</a:t>
            </a:r>
            <a:endParaRPr lang="en-GB" dirty="0"/>
          </a:p>
        </p:txBody>
      </p:sp>
      <p:sp>
        <p:nvSpPr>
          <p:cNvPr id="56" name="Multiply 55"/>
          <p:cNvSpPr/>
          <p:nvPr/>
        </p:nvSpPr>
        <p:spPr>
          <a:xfrm>
            <a:off x="985519" y="3235672"/>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p:cNvCxnSpPr/>
          <p:nvPr/>
        </p:nvCxnSpPr>
        <p:spPr>
          <a:xfrm>
            <a:off x="2824480" y="3175000"/>
            <a:ext cx="10160" cy="35255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313087" y="2589341"/>
            <a:ext cx="1351845" cy="646331"/>
          </a:xfrm>
          <a:prstGeom prst="rect">
            <a:avLst/>
          </a:prstGeom>
          <a:noFill/>
          <a:ln w="19050">
            <a:noFill/>
          </a:ln>
        </p:spPr>
        <p:txBody>
          <a:bodyPr wrap="none" rtlCol="0">
            <a:spAutoFit/>
          </a:bodyPr>
          <a:lstStyle/>
          <a:p>
            <a:pPr algn="ctr"/>
            <a:r>
              <a:rPr lang="en-GB" dirty="0" smtClean="0"/>
              <a:t>Historic</a:t>
            </a:r>
          </a:p>
          <a:p>
            <a:r>
              <a:rPr lang="en-GB" dirty="0" smtClean="0"/>
              <a:t>Transactions</a:t>
            </a:r>
          </a:p>
        </p:txBody>
      </p:sp>
      <p:sp>
        <p:nvSpPr>
          <p:cNvPr id="53" name="TextBox 52"/>
          <p:cNvSpPr txBox="1"/>
          <p:nvPr/>
        </p:nvSpPr>
        <p:spPr>
          <a:xfrm>
            <a:off x="1443042" y="3882003"/>
            <a:ext cx="1091937" cy="923330"/>
          </a:xfrm>
          <a:prstGeom prst="rect">
            <a:avLst/>
          </a:prstGeom>
          <a:solidFill>
            <a:schemeClr val="bg1"/>
          </a:solidFill>
          <a:ln w="19050">
            <a:solidFill>
              <a:schemeClr val="tx1"/>
            </a:solidFill>
          </a:ln>
        </p:spPr>
        <p:txBody>
          <a:bodyPr wrap="square" rtlCol="0">
            <a:spAutoFit/>
          </a:bodyPr>
          <a:lstStyle/>
          <a:p>
            <a:r>
              <a:rPr lang="en-GB" dirty="0" smtClean="0"/>
              <a:t>Token#3</a:t>
            </a:r>
          </a:p>
          <a:p>
            <a:r>
              <a:rPr lang="en-GB" dirty="0" smtClean="0"/>
              <a:t>3</a:t>
            </a:r>
          </a:p>
          <a:p>
            <a:r>
              <a:rPr lang="en-GB" dirty="0" err="1" smtClean="0"/>
              <a:t>UserA</a:t>
            </a:r>
            <a:endParaRPr lang="en-GB" dirty="0"/>
          </a:p>
        </p:txBody>
      </p:sp>
      <p:sp>
        <p:nvSpPr>
          <p:cNvPr id="58" name="Multiply 57"/>
          <p:cNvSpPr/>
          <p:nvPr/>
        </p:nvSpPr>
        <p:spPr>
          <a:xfrm>
            <a:off x="977945" y="3507864"/>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3099122" y="3605004"/>
            <a:ext cx="1091937" cy="923330"/>
          </a:xfrm>
          <a:prstGeom prst="rect">
            <a:avLst/>
          </a:prstGeom>
          <a:solidFill>
            <a:schemeClr val="bg1"/>
          </a:solidFill>
          <a:ln w="19050">
            <a:solidFill>
              <a:schemeClr val="tx1"/>
            </a:solidFill>
          </a:ln>
        </p:spPr>
        <p:txBody>
          <a:bodyPr wrap="square" rtlCol="0">
            <a:spAutoFit/>
          </a:bodyPr>
          <a:lstStyle/>
          <a:p>
            <a:r>
              <a:rPr lang="en-GB" dirty="0" smtClean="0"/>
              <a:t>Token#7</a:t>
            </a:r>
          </a:p>
          <a:p>
            <a:r>
              <a:rPr lang="en-GB" dirty="0" smtClean="0"/>
              <a:t>194</a:t>
            </a:r>
          </a:p>
          <a:p>
            <a:r>
              <a:rPr lang="en-GB" dirty="0" smtClean="0"/>
              <a:t>PSP1</a:t>
            </a:r>
            <a:endParaRPr lang="en-GB" dirty="0"/>
          </a:p>
        </p:txBody>
      </p:sp>
      <p:sp>
        <p:nvSpPr>
          <p:cNvPr id="19" name="TextBox 18"/>
          <p:cNvSpPr txBox="1"/>
          <p:nvPr/>
        </p:nvSpPr>
        <p:spPr>
          <a:xfrm>
            <a:off x="4245278" y="5580528"/>
            <a:ext cx="1091937" cy="923330"/>
          </a:xfrm>
          <a:prstGeom prst="rect">
            <a:avLst/>
          </a:prstGeom>
          <a:noFill/>
          <a:ln w="19050">
            <a:solidFill>
              <a:schemeClr val="tx1"/>
            </a:solidFill>
          </a:ln>
        </p:spPr>
        <p:txBody>
          <a:bodyPr wrap="square" rtlCol="0">
            <a:spAutoFit/>
          </a:bodyPr>
          <a:lstStyle/>
          <a:p>
            <a:r>
              <a:rPr lang="en-GB" dirty="0" smtClean="0"/>
              <a:t>Token#10</a:t>
            </a:r>
          </a:p>
          <a:p>
            <a:r>
              <a:rPr lang="en-GB" dirty="0" smtClean="0"/>
              <a:t>2</a:t>
            </a:r>
          </a:p>
          <a:p>
            <a:r>
              <a:rPr lang="en-GB" dirty="0" smtClean="0"/>
              <a:t>PSP1</a:t>
            </a:r>
            <a:endParaRPr lang="en-GB" dirty="0"/>
          </a:p>
        </p:txBody>
      </p:sp>
      <p:sp>
        <p:nvSpPr>
          <p:cNvPr id="20" name="TextBox 19"/>
          <p:cNvSpPr txBox="1"/>
          <p:nvPr/>
        </p:nvSpPr>
        <p:spPr>
          <a:xfrm>
            <a:off x="4248702" y="4595990"/>
            <a:ext cx="1091937" cy="923330"/>
          </a:xfrm>
          <a:prstGeom prst="rect">
            <a:avLst/>
          </a:prstGeom>
          <a:noFill/>
          <a:ln w="19050">
            <a:solidFill>
              <a:schemeClr val="tx1"/>
            </a:solidFill>
          </a:ln>
        </p:spPr>
        <p:txBody>
          <a:bodyPr wrap="square" rtlCol="0">
            <a:spAutoFit/>
          </a:bodyPr>
          <a:lstStyle/>
          <a:p>
            <a:r>
              <a:rPr lang="en-GB" dirty="0" smtClean="0"/>
              <a:t>Token#9</a:t>
            </a:r>
          </a:p>
          <a:p>
            <a:r>
              <a:rPr lang="en-GB" dirty="0"/>
              <a:t>1</a:t>
            </a:r>
            <a:endParaRPr lang="en-GB" dirty="0" smtClean="0"/>
          </a:p>
          <a:p>
            <a:r>
              <a:rPr lang="en-GB" dirty="0" err="1" smtClean="0"/>
              <a:t>UserA</a:t>
            </a:r>
            <a:endParaRPr lang="en-GB" dirty="0"/>
          </a:p>
        </p:txBody>
      </p:sp>
      <p:sp>
        <p:nvSpPr>
          <p:cNvPr id="52" name="TextBox 51"/>
          <p:cNvSpPr txBox="1"/>
          <p:nvPr/>
        </p:nvSpPr>
        <p:spPr>
          <a:xfrm>
            <a:off x="1441650" y="4165665"/>
            <a:ext cx="1091937" cy="923330"/>
          </a:xfrm>
          <a:prstGeom prst="rect">
            <a:avLst/>
          </a:prstGeom>
          <a:solidFill>
            <a:schemeClr val="bg1"/>
          </a:solidFill>
          <a:ln w="19050">
            <a:solidFill>
              <a:schemeClr val="tx1"/>
            </a:solidFill>
          </a:ln>
        </p:spPr>
        <p:txBody>
          <a:bodyPr wrap="square" rtlCol="0">
            <a:spAutoFit/>
          </a:bodyPr>
          <a:lstStyle/>
          <a:p>
            <a:r>
              <a:rPr lang="en-GB" dirty="0" smtClean="0"/>
              <a:t>Token#2</a:t>
            </a:r>
          </a:p>
          <a:p>
            <a:r>
              <a:rPr lang="en-GB" dirty="0" smtClean="0"/>
              <a:t>197</a:t>
            </a:r>
          </a:p>
          <a:p>
            <a:r>
              <a:rPr lang="en-GB" dirty="0" smtClean="0"/>
              <a:t>PSP1</a:t>
            </a:r>
            <a:endParaRPr lang="en-GB" dirty="0"/>
          </a:p>
        </p:txBody>
      </p:sp>
      <p:sp>
        <p:nvSpPr>
          <p:cNvPr id="15" name="Multiply 14"/>
          <p:cNvSpPr/>
          <p:nvPr/>
        </p:nvSpPr>
        <p:spPr>
          <a:xfrm>
            <a:off x="976553" y="3791526"/>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1441650" y="4445615"/>
            <a:ext cx="1091937" cy="923330"/>
          </a:xfrm>
          <a:prstGeom prst="rect">
            <a:avLst/>
          </a:prstGeom>
          <a:solidFill>
            <a:schemeClr val="bg1"/>
          </a:solidFill>
          <a:ln w="19050">
            <a:solidFill>
              <a:schemeClr val="tx1"/>
            </a:solidFill>
          </a:ln>
        </p:spPr>
        <p:txBody>
          <a:bodyPr wrap="square" rtlCol="0">
            <a:spAutoFit/>
          </a:bodyPr>
          <a:lstStyle/>
          <a:p>
            <a:r>
              <a:rPr lang="en-GB" dirty="0" smtClean="0"/>
              <a:t>Token#8</a:t>
            </a:r>
          </a:p>
          <a:p>
            <a:r>
              <a:rPr lang="en-GB" dirty="0"/>
              <a:t>3</a:t>
            </a:r>
            <a:endParaRPr lang="en-GB" dirty="0" smtClean="0"/>
          </a:p>
          <a:p>
            <a:r>
              <a:rPr lang="en-GB" dirty="0" smtClean="0"/>
              <a:t>PSP1</a:t>
            </a:r>
            <a:endParaRPr lang="en-GB" dirty="0"/>
          </a:p>
        </p:txBody>
      </p:sp>
      <p:sp>
        <p:nvSpPr>
          <p:cNvPr id="18" name="Multiply 17"/>
          <p:cNvSpPr/>
          <p:nvPr/>
        </p:nvSpPr>
        <p:spPr>
          <a:xfrm>
            <a:off x="974239" y="4066561"/>
            <a:ext cx="2022129" cy="1671608"/>
          </a:xfrm>
          <a:prstGeom prst="mathMultiply">
            <a:avLst>
              <a:gd name="adj1" fmla="val 3225"/>
            </a:avLst>
          </a:prstGeom>
          <a:solidFill>
            <a:srgbClr val="FF000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a:xfrm>
            <a:off x="0" y="6335395"/>
            <a:ext cx="995367" cy="365125"/>
          </a:xfrm>
        </p:spPr>
        <p:txBody>
          <a:bodyPr/>
          <a:lstStyle/>
          <a:p>
            <a:fld id="{CA5690A7-9BD4-4FE6-99BD-60038F9BBBDF}" type="slidenum">
              <a:rPr lang="en-GB" smtClean="0"/>
              <a:t>9</a:t>
            </a:fld>
            <a:endParaRPr lang="en-GB" dirty="0"/>
          </a:p>
        </p:txBody>
      </p:sp>
    </p:spTree>
    <p:extLst>
      <p:ext uri="{BB962C8B-B14F-4D97-AF65-F5344CB8AC3E}">
        <p14:creationId xmlns:p14="http://schemas.microsoft.com/office/powerpoint/2010/main" val="34979321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HART1" val="empty"/>
  <p:tag name="PPT" val="Chart1"/>
</p:tagLst>
</file>

<file path=ppt/tags/tag2.xml><?xml version="1.0" encoding="utf-8"?>
<p:tagLst xmlns:a="http://schemas.openxmlformats.org/drawingml/2006/main" xmlns:r="http://schemas.openxmlformats.org/officeDocument/2006/relationships" xmlns:p="http://schemas.openxmlformats.org/presentationml/2006/main">
  <p:tag name="ANM" val="empty"/>
  <p:tag name="PPT" val="Anm"/>
</p:tagLst>
</file>

<file path=ppt/tags/tag3.xml><?xml version="1.0" encoding="utf-8"?>
<p:tagLst xmlns:a="http://schemas.openxmlformats.org/drawingml/2006/main" xmlns:r="http://schemas.openxmlformats.org/officeDocument/2006/relationships" xmlns:p="http://schemas.openxmlformats.org/presentationml/2006/main">
  <p:tag name="SOURCE" val="empty"/>
  <p:tag name="PPT" val="Source"/>
</p:tagLst>
</file>

<file path=ppt/tags/tag4.xml><?xml version="1.0" encoding="utf-8"?>
<p:tagLst xmlns:a="http://schemas.openxmlformats.org/drawingml/2006/main" xmlns:r="http://schemas.openxmlformats.org/officeDocument/2006/relationships" xmlns:p="http://schemas.openxmlformats.org/presentationml/2006/main">
  <p:tag name="CHARTTITLE" val="empty"/>
  <p:tag name="PPT" val="ChartTitle"/>
</p:tagLst>
</file>

<file path=ppt/theme/theme1.xml><?xml version="1.0" encoding="utf-8"?>
<a:theme xmlns:a="http://schemas.openxmlformats.org/drawingml/2006/main" name="RB 16x9">
  <a:themeElements>
    <a:clrScheme name="RB">
      <a:dk1>
        <a:sysClr val="windowText" lastClr="000000"/>
      </a:dk1>
      <a:lt1>
        <a:sysClr val="window" lastClr="FFFFFF"/>
      </a:lt1>
      <a:dk2>
        <a:srgbClr val="44546A"/>
      </a:dk2>
      <a:lt2>
        <a:srgbClr val="E7E6E6"/>
      </a:lt2>
      <a:accent1>
        <a:srgbClr val="0071B9"/>
      </a:accent1>
      <a:accent2>
        <a:srgbClr val="B91E2B"/>
      </a:accent2>
      <a:accent3>
        <a:srgbClr val="5AC1D0"/>
      </a:accent3>
      <a:accent4>
        <a:srgbClr val="F59A00"/>
      </a:accent4>
      <a:accent5>
        <a:srgbClr val="9AC331"/>
      </a:accent5>
      <a:accent6>
        <a:srgbClr val="8D70B0"/>
      </a:accent6>
      <a:hlink>
        <a:srgbClr val="0563C1"/>
      </a:hlink>
      <a:folHlink>
        <a:srgbClr val="954F72"/>
      </a:folHlink>
    </a:clrScheme>
    <a:fontScheme name="RB">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ln w="19050">
          <a:solidFill>
            <a:schemeClr val="tx1"/>
          </a:solidFill>
        </a:ln>
      </a:spPr>
      <a:bodyPr wrap="square" rtlCol="0">
        <a:spAutoFit/>
      </a:bodyPr>
      <a:lstStyle>
        <a:defPPr>
          <a:defRPr dirty="0" smtClean="0"/>
        </a:defPPr>
      </a:lstStyle>
    </a:txDef>
  </a:objectDefaults>
  <a:extraClrSchemeLst/>
  <a:custClrLst>
    <a:custClr name="Riksbanksblå (ej diagramfärg)">
      <a:srgbClr val="0053A1"/>
    </a:custClr>
    <a:custClr name="Orange">
      <a:srgbClr val="E9530E"/>
    </a:custClr>
    <a:custClr name="Grå">
      <a:srgbClr val="AFB6BD"/>
    </a:custClr>
    <a:custClr name="Rosa">
      <a:srgbClr val="F1919E"/>
    </a:custClr>
  </a:custClrLst>
  <a:extLst>
    <a:ext uri="{05A4C25C-085E-4340-85A3-A5531E510DB2}">
      <thm15:themeFamily xmlns:thm15="http://schemas.microsoft.com/office/thememl/2012/main" name="Blank.potx" id="{E205FCDA-C8B7-4161-BEE4-C3014454BF65}" vid="{56EAFDCB-7BE8-435F-BD91-C85E4D6480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3139</TotalTime>
  <Words>2537</Words>
  <Application>Microsoft Office PowerPoint</Application>
  <PresentationFormat>Widescreen</PresentationFormat>
  <Paragraphs>984</Paragraphs>
  <Slides>32</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Consolas</vt:lpstr>
      <vt:lpstr>Wingdings</vt:lpstr>
      <vt:lpstr>RB 16x9</vt:lpstr>
      <vt:lpstr>Central bank digital currency Threats and vulnerabilities  Defcon 29</vt:lpstr>
      <vt:lpstr>Central bank digital currency Threats and vulnerabilities</vt:lpstr>
      <vt:lpstr>So where do we start?</vt:lpstr>
      <vt:lpstr>The e-krona project</vt:lpstr>
      <vt:lpstr>Detailed system description of the prototype</vt:lpstr>
      <vt:lpstr>What is backchain? And how to exploit bad implementation...</vt:lpstr>
      <vt:lpstr>How to exploit token selection and long backchains</vt:lpstr>
      <vt:lpstr>How to exploit token selection and long backchains</vt:lpstr>
      <vt:lpstr>How to exploit token selection and long backchains</vt:lpstr>
      <vt:lpstr>How to exploit token selection and long backchains</vt:lpstr>
      <vt:lpstr>How to exploit token selection and long backchains</vt:lpstr>
      <vt:lpstr>How to exploit token selection and long backchains</vt:lpstr>
      <vt:lpstr>Other setups with better effects</vt:lpstr>
      <vt:lpstr>Crash nodes with TransactionOfDeath and permanently lock tokens</vt:lpstr>
      <vt:lpstr>Network problems, timeouts, in memory token selection and lock tokens until restarted</vt:lpstr>
      <vt:lpstr>Evil PSP can lock tokens of other PSPs</vt:lpstr>
      <vt:lpstr>And an ending note on token selection</vt:lpstr>
      <vt:lpstr>Backchain and privacy</vt:lpstr>
      <vt:lpstr>Backchain and privacy</vt:lpstr>
      <vt:lpstr>Backchain and privacy</vt:lpstr>
      <vt:lpstr>Practical example: PSP2 backchain</vt:lpstr>
      <vt:lpstr>Practical example: Extract the backchain</vt:lpstr>
      <vt:lpstr>Practical example: PSP2 backchain</vt:lpstr>
      <vt:lpstr>Practical example: Get the transactions</vt:lpstr>
      <vt:lpstr>Practical example: Datamine</vt:lpstr>
      <vt:lpstr>Practical example: Visualize</vt:lpstr>
      <vt:lpstr>Visualization with data only from PSP2</vt:lpstr>
      <vt:lpstr>Backchain and privacy</vt:lpstr>
      <vt:lpstr>Everything else</vt:lpstr>
      <vt:lpstr>Solutions</vt:lpstr>
      <vt:lpstr>Summary</vt:lpstr>
      <vt:lpstr>Thank you for attending</vt:lpstr>
    </vt:vector>
  </TitlesOfParts>
  <Company>Sveriges riksbank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presentation  Plats och datum (2019-01-01)</dc:title>
  <dc:creator>Vitek, Ian</dc:creator>
  <cp:lastModifiedBy>Vitek, Ian</cp:lastModifiedBy>
  <cp:revision>130</cp:revision>
  <dcterms:created xsi:type="dcterms:W3CDTF">2021-06-22T09:38:18Z</dcterms:created>
  <dcterms:modified xsi:type="dcterms:W3CDTF">2021-07-11T15:38:08Z</dcterms:modified>
</cp:coreProperties>
</file>