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D43924-D72F-432D-A6AC-D8CAD2508546}">
  <a:tblStyle styleId="{63D43924-D72F-432D-A6AC-D8CAD25085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4647"/>
  </p:normalViewPr>
  <p:slideViewPr>
    <p:cSldViewPr snapToGrid="0">
      <p:cViewPr varScale="1">
        <p:scale>
          <a:sx n="203" d="100"/>
          <a:sy n="203" d="100"/>
        </p:scale>
        <p:origin x="184" y="2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4cc4427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4cc4427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e2f7fde78e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e2f7fde78e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e2f7fde78e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e2f7fde78e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b8238cdbed_0_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b8238cdbed_0_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b8238cdbed_0_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b8238cdbed_0_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b8238cdbed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b8238cdbed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b8238cdbed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b8238cdbed_0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e5cd49a219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e5cd49a219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e4cc442708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e4cc442708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b8238cdbed_0_9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b8238cdbed_0_9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b8238cdbed_0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b8238cdbed_0_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e4cc442708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e4cc442708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b8238cdbed_0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b8238cdbed_0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b8238cdbed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b8238cdbed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b8238cdbed_0_1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b8238cdbed_0_1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e59e519b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e59e519b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e2f7fde78e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3" name="Google Shape;503;ge2f7fde78e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e2f7fde78e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9" name="Google Shape;509;ge2f7fde78e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e2f7fde78e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5" name="Google Shape;515;ge2f7fde78e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e2f7fde78e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1" name="Google Shape;521;ge2f7fde78e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e2f7fde78e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e2f7fde78e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b8238cdbed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b8238cdbed_0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8238cdbed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8238cdbed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b8238cdbed_0_1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b8238cdbed_0_1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b8238cdbed_0_1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b8238cdbed_0_1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e5cd49a219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e5cd49a219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b8238cdbed_0_1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b8238cdbed_0_1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e5c5970cb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e5c5970cba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b8238cdbed_0_1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b8238cdbed_0_1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b8238cdbed_0_1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b8238cdbed_0_1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b8238cdbed_0_1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b8238cdbed_0_1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b8238cdbed_0_1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b8238cdbed_0_1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b8238cdbed_0_1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b8238cdbed_0_1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8238cdbed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8238cdbed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e2f7fde78e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e2f7fde78e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b8238cdbed_0_1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b8238cdbed_0_1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2f7fde78e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2f7fde78e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b8238cdbed_0_1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b8238cdbed_0_1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8238cdbed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8238cdbed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8238cdbed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b8238cdbed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8238cdbed_0_8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b8238cdbed_0_8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8238cdbe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b8238cdbe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e2f7fde78e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e2f7fde78e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932688"/>
            <a:ext cx="85314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932688"/>
            <a:ext cx="8531400" cy="3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" name="Google Shape;9;p1"/>
          <p:cNvGrpSpPr/>
          <p:nvPr/>
        </p:nvGrpSpPr>
        <p:grpSpPr>
          <a:xfrm>
            <a:off x="-1" y="-3551"/>
            <a:ext cx="9163878" cy="59100"/>
            <a:chOff x="-1" y="-3551"/>
            <a:chExt cx="9163878" cy="59100"/>
          </a:xfrm>
        </p:grpSpPr>
        <p:sp>
          <p:nvSpPr>
            <p:cNvPr id="10" name="Google Shape;10;p1"/>
            <p:cNvSpPr/>
            <p:nvPr/>
          </p:nvSpPr>
          <p:spPr>
            <a:xfrm>
              <a:off x="-1" y="-3551"/>
              <a:ext cx="3054600" cy="591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2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3054638" y="-3551"/>
              <a:ext cx="3054600" cy="59100"/>
            </a:xfrm>
            <a:prstGeom prst="rect">
              <a:avLst/>
            </a:prstGeom>
            <a:solidFill>
              <a:srgbClr val="5556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2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6109277" y="-3551"/>
              <a:ext cx="3054600" cy="59100"/>
            </a:xfrm>
            <a:prstGeom prst="rect">
              <a:avLst/>
            </a:prstGeom>
            <a:solidFill>
              <a:srgbClr val="00A9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2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5.png"/><Relationship Id="rId5" Type="http://schemas.openxmlformats.org/officeDocument/2006/relationships/image" Target="../media/image37.png"/><Relationship Id="rId10" Type="http://schemas.openxmlformats.org/officeDocument/2006/relationships/image" Target="../media/image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>
            <a:off x="311700" y="211175"/>
            <a:ext cx="8520600" cy="14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New Phishing Attacks Exploiting OAuth Authorization Flows</a:t>
            </a:r>
            <a:endParaRPr sz="3600"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11700" y="3203775"/>
            <a:ext cx="8520600" cy="15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August 7, 2021</a:t>
            </a:r>
            <a:endParaRPr sz="1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Jenko Hwong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jhwong@netskope.com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@jenkohwong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8614" y="1440474"/>
            <a:ext cx="5666775" cy="182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Google Shape;67;p14"/>
          <p:cNvGrpSpPr/>
          <p:nvPr/>
        </p:nvGrpSpPr>
        <p:grpSpPr>
          <a:xfrm>
            <a:off x="4297679" y="4535404"/>
            <a:ext cx="548623" cy="280568"/>
            <a:chOff x="-8" y="4703629"/>
            <a:chExt cx="806443" cy="414612"/>
          </a:xfrm>
        </p:grpSpPr>
        <p:sp>
          <p:nvSpPr>
            <p:cNvPr id="68" name="Google Shape;68;p14"/>
            <p:cNvSpPr/>
            <p:nvPr/>
          </p:nvSpPr>
          <p:spPr>
            <a:xfrm>
              <a:off x="197704" y="4703629"/>
              <a:ext cx="214069" cy="215489"/>
            </a:xfrm>
            <a:custGeom>
              <a:avLst/>
              <a:gdLst/>
              <a:ahLst/>
              <a:cxnLst/>
              <a:rect l="l" t="t" r="r" b="b"/>
              <a:pathLst>
                <a:path w="166" h="166" extrusionOk="0">
                  <a:moveTo>
                    <a:pt x="136" y="29"/>
                  </a:moveTo>
                  <a:cubicBezTo>
                    <a:pt x="166" y="59"/>
                    <a:pt x="166" y="107"/>
                    <a:pt x="136" y="136"/>
                  </a:cubicBezTo>
                  <a:cubicBezTo>
                    <a:pt x="107" y="166"/>
                    <a:pt x="59" y="166"/>
                    <a:pt x="29" y="136"/>
                  </a:cubicBezTo>
                  <a:cubicBezTo>
                    <a:pt x="0" y="107"/>
                    <a:pt x="0" y="59"/>
                    <a:pt x="29" y="29"/>
                  </a:cubicBezTo>
                  <a:cubicBezTo>
                    <a:pt x="59" y="0"/>
                    <a:pt x="107" y="0"/>
                    <a:pt x="136" y="29"/>
                  </a:cubicBezTo>
                </a:path>
              </a:pathLst>
            </a:custGeom>
            <a:solidFill>
              <a:srgbClr val="5556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25">
                <a:solidFill>
                  <a:srgbClr val="10182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41135" y="4703629"/>
              <a:ext cx="265300" cy="266709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76" y="29"/>
                  </a:moveTo>
                  <a:cubicBezTo>
                    <a:pt x="147" y="0"/>
                    <a:pt x="99" y="0"/>
                    <a:pt x="69" y="29"/>
                  </a:cubicBezTo>
                  <a:cubicBezTo>
                    <a:pt x="55" y="43"/>
                    <a:pt x="48" y="62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6" y="101"/>
                    <a:pt x="40" y="121"/>
                    <a:pt x="24" y="137"/>
                  </a:cubicBezTo>
                  <a:cubicBezTo>
                    <a:pt x="16" y="145"/>
                    <a:pt x="8" y="150"/>
                    <a:pt x="0" y="154"/>
                  </a:cubicBezTo>
                  <a:cubicBezTo>
                    <a:pt x="24" y="162"/>
                    <a:pt x="43" y="182"/>
                    <a:pt x="52" y="206"/>
                  </a:cubicBezTo>
                  <a:cubicBezTo>
                    <a:pt x="56" y="197"/>
                    <a:pt x="61" y="189"/>
                    <a:pt x="68" y="182"/>
                  </a:cubicBezTo>
                  <a:cubicBezTo>
                    <a:pt x="85" y="166"/>
                    <a:pt x="104" y="160"/>
                    <a:pt x="125" y="159"/>
                  </a:cubicBezTo>
                  <a:cubicBezTo>
                    <a:pt x="125" y="159"/>
                    <a:pt x="125" y="159"/>
                    <a:pt x="125" y="159"/>
                  </a:cubicBezTo>
                  <a:cubicBezTo>
                    <a:pt x="144" y="158"/>
                    <a:pt x="162" y="151"/>
                    <a:pt x="176" y="136"/>
                  </a:cubicBezTo>
                  <a:cubicBezTo>
                    <a:pt x="206" y="107"/>
                    <a:pt x="206" y="59"/>
                    <a:pt x="176" y="29"/>
                  </a:cubicBezTo>
                  <a:close/>
                  <a:moveTo>
                    <a:pt x="150" y="110"/>
                  </a:moveTo>
                  <a:cubicBezTo>
                    <a:pt x="143" y="117"/>
                    <a:pt x="133" y="122"/>
                    <a:pt x="123" y="122"/>
                  </a:cubicBezTo>
                  <a:cubicBezTo>
                    <a:pt x="113" y="122"/>
                    <a:pt x="103" y="117"/>
                    <a:pt x="95" y="110"/>
                  </a:cubicBezTo>
                  <a:cubicBezTo>
                    <a:pt x="80" y="95"/>
                    <a:pt x="80" y="71"/>
                    <a:pt x="95" y="55"/>
                  </a:cubicBezTo>
                  <a:cubicBezTo>
                    <a:pt x="103" y="48"/>
                    <a:pt x="113" y="44"/>
                    <a:pt x="123" y="44"/>
                  </a:cubicBezTo>
                  <a:cubicBezTo>
                    <a:pt x="133" y="44"/>
                    <a:pt x="143" y="48"/>
                    <a:pt x="150" y="55"/>
                  </a:cubicBezTo>
                  <a:cubicBezTo>
                    <a:pt x="158" y="63"/>
                    <a:pt x="162" y="72"/>
                    <a:pt x="162" y="83"/>
                  </a:cubicBezTo>
                  <a:cubicBezTo>
                    <a:pt x="162" y="93"/>
                    <a:pt x="158" y="103"/>
                    <a:pt x="150" y="110"/>
                  </a:cubicBezTo>
                  <a:close/>
                </a:path>
              </a:pathLst>
            </a:custGeom>
            <a:solidFill>
              <a:srgbClr val="00A9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25">
                <a:solidFill>
                  <a:srgbClr val="10182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394732" y="4902025"/>
              <a:ext cx="213502" cy="216216"/>
            </a:xfrm>
            <a:custGeom>
              <a:avLst/>
              <a:gdLst/>
              <a:ahLst/>
              <a:cxnLst/>
              <a:rect l="l" t="t" r="r" b="b"/>
              <a:pathLst>
                <a:path w="166" h="167" extrusionOk="0">
                  <a:moveTo>
                    <a:pt x="137" y="30"/>
                  </a:moveTo>
                  <a:cubicBezTo>
                    <a:pt x="166" y="59"/>
                    <a:pt x="166" y="107"/>
                    <a:pt x="137" y="137"/>
                  </a:cubicBezTo>
                  <a:cubicBezTo>
                    <a:pt x="107" y="167"/>
                    <a:pt x="59" y="167"/>
                    <a:pt x="30" y="137"/>
                  </a:cubicBezTo>
                  <a:cubicBezTo>
                    <a:pt x="0" y="107"/>
                    <a:pt x="0" y="59"/>
                    <a:pt x="30" y="30"/>
                  </a:cubicBezTo>
                  <a:cubicBezTo>
                    <a:pt x="59" y="0"/>
                    <a:pt x="107" y="0"/>
                    <a:pt x="137" y="30"/>
                  </a:cubicBezTo>
                </a:path>
              </a:pathLst>
            </a:custGeom>
            <a:solidFill>
              <a:srgbClr val="5556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25">
                <a:solidFill>
                  <a:srgbClr val="10182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301007" y="4807616"/>
              <a:ext cx="204499" cy="205858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102" y="57"/>
                  </a:moveTo>
                  <a:cubicBezTo>
                    <a:pt x="86" y="41"/>
                    <a:pt x="80" y="21"/>
                    <a:pt x="78" y="0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1" y="80"/>
                    <a:pt x="41" y="86"/>
                    <a:pt x="57" y="102"/>
                  </a:cubicBezTo>
                  <a:cubicBezTo>
                    <a:pt x="73" y="118"/>
                    <a:pt x="80" y="138"/>
                    <a:pt x="81" y="159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38" y="80"/>
                    <a:pt x="118" y="73"/>
                    <a:pt x="102" y="57"/>
                  </a:cubicBezTo>
                </a:path>
              </a:pathLst>
            </a:custGeom>
            <a:solidFill>
              <a:srgbClr val="5556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25">
                <a:solidFill>
                  <a:srgbClr val="10182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-8" y="4902025"/>
              <a:ext cx="213502" cy="216216"/>
            </a:xfrm>
            <a:custGeom>
              <a:avLst/>
              <a:gdLst/>
              <a:ahLst/>
              <a:cxnLst/>
              <a:rect l="l" t="t" r="r" b="b"/>
              <a:pathLst>
                <a:path w="166" h="167" extrusionOk="0">
                  <a:moveTo>
                    <a:pt x="137" y="137"/>
                  </a:moveTo>
                  <a:cubicBezTo>
                    <a:pt x="166" y="107"/>
                    <a:pt x="166" y="59"/>
                    <a:pt x="137" y="30"/>
                  </a:cubicBezTo>
                  <a:cubicBezTo>
                    <a:pt x="107" y="0"/>
                    <a:pt x="59" y="0"/>
                    <a:pt x="30" y="30"/>
                  </a:cubicBezTo>
                  <a:cubicBezTo>
                    <a:pt x="0" y="59"/>
                    <a:pt x="0" y="107"/>
                    <a:pt x="30" y="137"/>
                  </a:cubicBezTo>
                  <a:cubicBezTo>
                    <a:pt x="59" y="167"/>
                    <a:pt x="107" y="167"/>
                    <a:pt x="137" y="137"/>
                  </a:cubicBezTo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25">
                <a:solidFill>
                  <a:srgbClr val="10182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103979" y="4850032"/>
              <a:ext cx="160769" cy="163564"/>
            </a:xfrm>
            <a:custGeom>
              <a:avLst/>
              <a:gdLst/>
              <a:ahLst/>
              <a:cxnLst/>
              <a:rect l="l" t="t" r="r" b="b"/>
              <a:pathLst>
                <a:path w="125" h="126" extrusionOk="0">
                  <a:moveTo>
                    <a:pt x="73" y="0"/>
                  </a:moveTo>
                  <a:cubicBezTo>
                    <a:pt x="69" y="9"/>
                    <a:pt x="64" y="17"/>
                    <a:pt x="57" y="24"/>
                  </a:cubicBezTo>
                  <a:cubicBezTo>
                    <a:pt x="41" y="40"/>
                    <a:pt x="21" y="47"/>
                    <a:pt x="0" y="48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9" y="105"/>
                    <a:pt x="85" y="85"/>
                    <a:pt x="101" y="69"/>
                  </a:cubicBezTo>
                  <a:cubicBezTo>
                    <a:pt x="109" y="61"/>
                    <a:pt x="117" y="56"/>
                    <a:pt x="125" y="53"/>
                  </a:cubicBezTo>
                  <a:cubicBezTo>
                    <a:pt x="101" y="44"/>
                    <a:pt x="82" y="24"/>
                    <a:pt x="73" y="0"/>
                  </a:cubicBez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25">
                <a:solidFill>
                  <a:srgbClr val="10182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197704" y="4703629"/>
              <a:ext cx="214069" cy="215489"/>
            </a:xfrm>
            <a:custGeom>
              <a:avLst/>
              <a:gdLst/>
              <a:ahLst/>
              <a:cxnLst/>
              <a:rect l="l" t="t" r="r" b="b"/>
              <a:pathLst>
                <a:path w="166" h="166" extrusionOk="0">
                  <a:moveTo>
                    <a:pt x="136" y="29"/>
                  </a:moveTo>
                  <a:cubicBezTo>
                    <a:pt x="166" y="59"/>
                    <a:pt x="166" y="107"/>
                    <a:pt x="136" y="136"/>
                  </a:cubicBezTo>
                  <a:cubicBezTo>
                    <a:pt x="107" y="166"/>
                    <a:pt x="59" y="166"/>
                    <a:pt x="29" y="136"/>
                  </a:cubicBezTo>
                  <a:cubicBezTo>
                    <a:pt x="0" y="107"/>
                    <a:pt x="0" y="59"/>
                    <a:pt x="29" y="29"/>
                  </a:cubicBezTo>
                  <a:cubicBezTo>
                    <a:pt x="59" y="0"/>
                    <a:pt x="107" y="0"/>
                    <a:pt x="136" y="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25">
                <a:solidFill>
                  <a:srgbClr val="10182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394732" y="4902025"/>
              <a:ext cx="213502" cy="216216"/>
            </a:xfrm>
            <a:custGeom>
              <a:avLst/>
              <a:gdLst/>
              <a:ahLst/>
              <a:cxnLst/>
              <a:rect l="l" t="t" r="r" b="b"/>
              <a:pathLst>
                <a:path w="166" h="167" extrusionOk="0">
                  <a:moveTo>
                    <a:pt x="137" y="30"/>
                  </a:moveTo>
                  <a:cubicBezTo>
                    <a:pt x="166" y="59"/>
                    <a:pt x="166" y="107"/>
                    <a:pt x="137" y="137"/>
                  </a:cubicBezTo>
                  <a:cubicBezTo>
                    <a:pt x="107" y="167"/>
                    <a:pt x="59" y="167"/>
                    <a:pt x="30" y="137"/>
                  </a:cubicBezTo>
                  <a:cubicBezTo>
                    <a:pt x="0" y="107"/>
                    <a:pt x="0" y="59"/>
                    <a:pt x="30" y="30"/>
                  </a:cubicBezTo>
                  <a:cubicBezTo>
                    <a:pt x="59" y="0"/>
                    <a:pt x="107" y="0"/>
                    <a:pt x="137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25">
                <a:solidFill>
                  <a:srgbClr val="10182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301007" y="4807616"/>
              <a:ext cx="204499" cy="205858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102" y="57"/>
                  </a:moveTo>
                  <a:cubicBezTo>
                    <a:pt x="86" y="41"/>
                    <a:pt x="80" y="21"/>
                    <a:pt x="78" y="0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1" y="80"/>
                    <a:pt x="41" y="86"/>
                    <a:pt x="57" y="102"/>
                  </a:cubicBezTo>
                  <a:cubicBezTo>
                    <a:pt x="73" y="118"/>
                    <a:pt x="80" y="138"/>
                    <a:pt x="81" y="159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38" y="80"/>
                    <a:pt x="118" y="73"/>
                    <a:pt x="102" y="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25">
                <a:solidFill>
                  <a:srgbClr val="10182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Phishing Evolution: OAuth 2.0 auth code grant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3"/>
          <p:cNvSpPr txBox="1"/>
          <p:nvPr/>
        </p:nvSpPr>
        <p:spPr>
          <a:xfrm>
            <a:off x="337626" y="702275"/>
            <a:ext cx="34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00FFFF"/>
                </a:solidFill>
              </a:rPr>
              <a:t>+cloud app authorization: Payments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83" name="Google Shape;28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145" y="1026275"/>
            <a:ext cx="3131815" cy="403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9760" y="1005581"/>
            <a:ext cx="3149298" cy="403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Phishing Evolution: OAuth 2.0 auth code grant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"/>
          <p:cNvSpPr txBox="1"/>
          <p:nvPr/>
        </p:nvSpPr>
        <p:spPr>
          <a:xfrm>
            <a:off x="337626" y="702275"/>
            <a:ext cx="352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00FFFF"/>
                </a:solidFill>
              </a:rPr>
              <a:t>+cloud app authorization: Payments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91" name="Google Shape;2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020" y="1026275"/>
            <a:ext cx="3164106" cy="403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6926" y="1013687"/>
            <a:ext cx="3132465" cy="403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5"/>
          <p:cNvSpPr txBox="1">
            <a:spLocks noGrp="1"/>
          </p:cNvSpPr>
          <p:nvPr>
            <p:ph type="body" idx="1"/>
          </p:nvPr>
        </p:nvSpPr>
        <p:spPr>
          <a:xfrm>
            <a:off x="311700" y="1273325"/>
            <a:ext cx="8531400" cy="30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ourier New"/>
                <a:ea typeface="Courier New"/>
                <a:cs typeface="Courier New"/>
                <a:sym typeface="Courier New"/>
              </a:rPr>
              <a:t>$ gcloud auth login joeblogs@centeneo.com --launch-browser --force</a:t>
            </a:r>
            <a:endParaRPr sz="12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Your browser has been opened to visit: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https://accounts.google.com/o/oauth2/auth?response_type=code&amp;client_id=32555940559.apps.googleusercontent.com&amp;redirect_uri=http%3A%2F%2Flocalhost%3A8085%2F&amp;scope=openid+https%3A%2F%2Fwww.googleapis.com%2Fauth%2Fuserinfo.email+https%3A%2F%2Fwww.googleapis.com%2Fauth%2Fcloud-platform+https%3A%2F%2Fwww.googleapis.com%2Fauth%2Fappengine.admin+https%3A%2F%2Fwww.googleapis.com%2Fauth%2Fcompute+https%3A%2F%2Fwww.googleapis.com%2Fauth%2Faccounts.reauth&amp;state=IMWlTK5Vlfab5gl4hKrleOxsylObop&amp;access_type=offline&amp;code_challenge=gU8ezZryqHCwAPyai2OLKaU-iPvbR62biGjQgGV6IRE&amp;code_challenge_method=S256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8" name="Google Shape;298;p25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Phishing Evolution: OAuth 2.0 auth code grant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5"/>
          <p:cNvSpPr txBox="1"/>
          <p:nvPr/>
        </p:nvSpPr>
        <p:spPr>
          <a:xfrm>
            <a:off x="337626" y="702275"/>
            <a:ext cx="353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00FFFF"/>
                </a:solidFill>
              </a:rPr>
              <a:t>+cloud app authorization: GCP CLI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Phishing Evolution: OAuth 2.0 auth code grant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6"/>
          <p:cNvSpPr txBox="1"/>
          <p:nvPr/>
        </p:nvSpPr>
        <p:spPr>
          <a:xfrm>
            <a:off x="337626" y="702275"/>
            <a:ext cx="363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00FFFF"/>
                </a:solidFill>
              </a:rPr>
              <a:t>+cloud app authorization: GCP CLI</a:t>
            </a:r>
            <a:endParaRPr b="1">
              <a:solidFill>
                <a:srgbClr val="00FFFF"/>
              </a:solidFill>
            </a:endParaRPr>
          </a:p>
        </p:txBody>
      </p:sp>
      <p:pic>
        <p:nvPicPr>
          <p:cNvPr id="306" name="Google Shape;30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026" y="1291429"/>
            <a:ext cx="2866500" cy="3301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3425" y="1291425"/>
            <a:ext cx="2965142" cy="330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7"/>
          <p:cNvSpPr txBox="1"/>
          <p:nvPr/>
        </p:nvSpPr>
        <p:spPr>
          <a:xfrm>
            <a:off x="337626" y="702275"/>
            <a:ext cx="363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00FFFF"/>
                </a:solidFill>
              </a:rPr>
              <a:t>+cloud app authorization: GCP CLI</a:t>
            </a:r>
            <a:endParaRPr b="1">
              <a:solidFill>
                <a:srgbClr val="00FFFF"/>
              </a:solidFill>
            </a:endParaRPr>
          </a:p>
        </p:txBody>
      </p:sp>
      <p:sp>
        <p:nvSpPr>
          <p:cNvPr id="313" name="Google Shape;313;p27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Phishing Evolution: OAuth 2.0 auth code grant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4" name="Google Shape;31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9275" y="228600"/>
            <a:ext cx="2637550" cy="477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8"/>
          <p:cNvSpPr txBox="1"/>
          <p:nvPr/>
        </p:nvSpPr>
        <p:spPr>
          <a:xfrm>
            <a:off x="337626" y="702275"/>
            <a:ext cx="363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00FFFF"/>
                </a:solidFill>
              </a:rPr>
              <a:t>+cloud app authorization: GCP CLI</a:t>
            </a:r>
            <a:endParaRPr b="1">
              <a:solidFill>
                <a:srgbClr val="00FFFF"/>
              </a:solidFill>
            </a:endParaRPr>
          </a:p>
        </p:txBody>
      </p:sp>
      <p:sp>
        <p:nvSpPr>
          <p:cNvPr id="320" name="Google Shape;320;p28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Phishing Evolution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1" name="Google Shape;32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9275" y="228600"/>
            <a:ext cx="2637550" cy="477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363" y="1102475"/>
            <a:ext cx="7361374" cy="367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9"/>
          <p:cNvSpPr txBox="1">
            <a:spLocks noGrp="1"/>
          </p:cNvSpPr>
          <p:nvPr>
            <p:ph type="body" idx="1"/>
          </p:nvPr>
        </p:nvSpPr>
        <p:spPr>
          <a:xfrm>
            <a:off x="311700" y="1273325"/>
            <a:ext cx="8531400" cy="30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ourier New"/>
                <a:ea typeface="Courier New"/>
                <a:cs typeface="Courier New"/>
                <a:sym typeface="Courier New"/>
              </a:rPr>
              <a:t>$ gcloud auth login joeblogs@centeneo.com --launch-browser --force</a:t>
            </a:r>
            <a:endParaRPr sz="12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Your browser has been opened to visit: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https://accounts.google.com/o/oauth2/auth?response_type=code&amp;client_id=32555940559.apps.googleusercontent.com&amp;redirect_uri=http%3A%2F%2Flocalhost%3A8085%2F&amp;scope=openid+https%3A%2F%2Fwww.googleapis.com%2Fauth%2Fuserinfo.email+https%3A%2F%2Fwww.googleapis.com%2Fauth%2Fcloud-platform+https%3A%2F%2Fwww.googleapis.com%2Fauth%2Fappengine.admin+https%3A%2F%2Fwww.googleapis.com%2Fauth%2Fcompute+https%3A%2F%2Fwww.googleapis.com%2Fauth%2Faccounts.reauth&amp;state=IMWlTK5Vlfab5gl4hKrleOxsylObop&amp;access_type=offline&amp;code_challenge=gU8ezZryqHCwAPyai2OLKaU-iPvbR62biGjQgGV6IRE&amp;code_challenge_method=S256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You are now logged in as [joeblogs@centeneo.com].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 b="1">
                <a:latin typeface="Courier New"/>
                <a:ea typeface="Courier New"/>
                <a:cs typeface="Courier New"/>
                <a:sym typeface="Courier New"/>
              </a:rPr>
              <a:t>$</a:t>
            </a:r>
            <a:endParaRPr sz="12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8" name="Google Shape;328;p29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Phishing Evolution: OAuth 2.0 auth code grant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9"/>
          <p:cNvSpPr txBox="1"/>
          <p:nvPr/>
        </p:nvSpPr>
        <p:spPr>
          <a:xfrm>
            <a:off x="337626" y="702275"/>
            <a:ext cx="353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00FFFF"/>
                </a:solidFill>
              </a:rPr>
              <a:t>+cloud app authorization: GCP CLI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0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Phishing Evolution: </a:t>
            </a:r>
            <a:r>
              <a:rPr lang="en">
                <a:solidFill>
                  <a:srgbClr val="FF0000"/>
                </a:solidFill>
              </a:rPr>
              <a:t>fake OAuth login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335" name="Google Shape;33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25" y="1249250"/>
            <a:ext cx="3895725" cy="3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0"/>
          <p:cNvSpPr txBox="1"/>
          <p:nvPr/>
        </p:nvSpPr>
        <p:spPr>
          <a:xfrm>
            <a:off x="337620" y="702275"/>
            <a:ext cx="286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00FFFF"/>
                </a:solidFill>
              </a:rPr>
              <a:t>+cloud app authorization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1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Phishing Evolution: fake OAuth login, </a:t>
            </a:r>
            <a:r>
              <a:rPr lang="en">
                <a:solidFill>
                  <a:srgbClr val="FF0000"/>
                </a:solidFill>
              </a:rPr>
              <a:t>check creds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342" name="Google Shape;3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25" y="1249250"/>
            <a:ext cx="3895725" cy="3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1"/>
          <p:cNvSpPr txBox="1">
            <a:spLocks noGrp="1"/>
          </p:cNvSpPr>
          <p:nvPr>
            <p:ph type="body" idx="1"/>
          </p:nvPr>
        </p:nvSpPr>
        <p:spPr>
          <a:xfrm>
            <a:off x="4572000" y="1249250"/>
            <a:ext cx="4375200" cy="3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>
                <a:solidFill>
                  <a:srgbClr val="FF0000"/>
                </a:solidFill>
              </a:rPr>
              <a:t>Real-time creds validation (APIs)</a:t>
            </a:r>
            <a:r>
              <a:rPr lang="en" baseline="30000"/>
              <a:t>[1]</a:t>
            </a:r>
            <a:endParaRPr baseline="30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Based on pass/fail, redirect user to valid domains (stealth, creds validation upfront)</a:t>
            </a:r>
            <a:endParaRPr/>
          </a:p>
        </p:txBody>
      </p:sp>
      <p:sp>
        <p:nvSpPr>
          <p:cNvPr id="344" name="Google Shape;344;p31"/>
          <p:cNvSpPr txBox="1"/>
          <p:nvPr/>
        </p:nvSpPr>
        <p:spPr>
          <a:xfrm>
            <a:off x="309175" y="4536200"/>
            <a:ext cx="6748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[1] https://threatpost.com/office-365-phishing-attack-leverages-real-time-active-directory-validation/159188/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345" name="Google Shape;345;p31"/>
          <p:cNvSpPr txBox="1"/>
          <p:nvPr/>
        </p:nvSpPr>
        <p:spPr>
          <a:xfrm>
            <a:off x="337620" y="702275"/>
            <a:ext cx="286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00FFFF"/>
                </a:solidFill>
              </a:rPr>
              <a:t>+cloud app authorization</a:t>
            </a:r>
            <a:endParaRPr b="1">
              <a:solidFill>
                <a:srgbClr val="FF0000"/>
              </a:solidFill>
            </a:endParaRPr>
          </a:p>
        </p:txBody>
      </p:sp>
      <p:grpSp>
        <p:nvGrpSpPr>
          <p:cNvPr id="346" name="Google Shape;346;p31"/>
          <p:cNvGrpSpPr/>
          <p:nvPr/>
        </p:nvGrpSpPr>
        <p:grpSpPr>
          <a:xfrm>
            <a:off x="6355050" y="1717007"/>
            <a:ext cx="2592100" cy="1075018"/>
            <a:chOff x="3370700" y="1040557"/>
            <a:chExt cx="2592100" cy="1075018"/>
          </a:xfrm>
        </p:grpSpPr>
        <p:grpSp>
          <p:nvGrpSpPr>
            <p:cNvPr id="347" name="Google Shape;347;p31"/>
            <p:cNvGrpSpPr/>
            <p:nvPr/>
          </p:nvGrpSpPr>
          <p:grpSpPr>
            <a:xfrm>
              <a:off x="3487189" y="1040557"/>
              <a:ext cx="2028303" cy="805593"/>
              <a:chOff x="6533014" y="929157"/>
              <a:chExt cx="2028303" cy="805593"/>
            </a:xfrm>
          </p:grpSpPr>
          <p:pic>
            <p:nvPicPr>
              <p:cNvPr id="348" name="Google Shape;348;p31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533014" y="953700"/>
                <a:ext cx="857250" cy="781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9" name="Google Shape;349;p31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7780268" y="929157"/>
                <a:ext cx="781050" cy="781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50" name="Google Shape;350;p31"/>
            <p:cNvSpPr txBox="1"/>
            <p:nvPr/>
          </p:nvSpPr>
          <p:spPr>
            <a:xfrm>
              <a:off x="3370700" y="1776875"/>
              <a:ext cx="1086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</a:rPr>
                <a:t>Azure AD</a:t>
              </a:r>
              <a:endParaRPr sz="1000">
                <a:solidFill>
                  <a:schemeClr val="lt1"/>
                </a:solidFill>
              </a:endParaRPr>
            </a:p>
          </p:txBody>
        </p:sp>
        <p:sp>
          <p:nvSpPr>
            <p:cNvPr id="351" name="Google Shape;351;p31"/>
            <p:cNvSpPr txBox="1"/>
            <p:nvPr/>
          </p:nvSpPr>
          <p:spPr>
            <a:xfrm>
              <a:off x="4419000" y="1776875"/>
              <a:ext cx="1543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</a:rPr>
                <a:t>Google Identity</a:t>
              </a:r>
              <a:endParaRPr sz="1000">
                <a:solidFill>
                  <a:schemeClr val="lt1"/>
                </a:solidFill>
              </a:endParaRPr>
            </a:p>
          </p:txBody>
        </p:sp>
      </p:grpSp>
      <p:sp>
        <p:nvSpPr>
          <p:cNvPr id="352" name="Google Shape;352;p31"/>
          <p:cNvSpPr/>
          <p:nvPr/>
        </p:nvSpPr>
        <p:spPr>
          <a:xfrm>
            <a:off x="4419788" y="2061175"/>
            <a:ext cx="1812600" cy="23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2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Phishing Evolution: fake OAuth login, </a:t>
            </a:r>
            <a:r>
              <a:rPr lang="en">
                <a:solidFill>
                  <a:srgbClr val="FF0000"/>
                </a:solidFill>
              </a:rPr>
              <a:t>check creds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358" name="Google Shape;35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25" y="1249250"/>
            <a:ext cx="3895725" cy="3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2"/>
          <p:cNvSpPr txBox="1">
            <a:spLocks noGrp="1"/>
          </p:cNvSpPr>
          <p:nvPr>
            <p:ph type="body" idx="1"/>
          </p:nvPr>
        </p:nvSpPr>
        <p:spPr>
          <a:xfrm>
            <a:off x="4572000" y="1249250"/>
            <a:ext cx="4468500" cy="3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>
                <a:solidFill>
                  <a:srgbClr val="FF0000"/>
                </a:solidFill>
              </a:rPr>
              <a:t>Real-time creds validation (APIs)</a:t>
            </a:r>
            <a:r>
              <a:rPr lang="en" baseline="30000"/>
              <a:t>[1]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FFFF"/>
              </a:buClr>
              <a:buSzPts val="1800"/>
              <a:buChar char="●"/>
            </a:pPr>
            <a:r>
              <a:rPr lang="en">
                <a:solidFill>
                  <a:srgbClr val="00FFFF"/>
                </a:solidFill>
              </a:rPr>
              <a:t>Controls</a:t>
            </a:r>
            <a:endParaRPr>
              <a:solidFill>
                <a:srgbClr val="00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400"/>
              <a:buChar char="○"/>
            </a:pPr>
            <a:r>
              <a:rPr lang="en">
                <a:solidFill>
                  <a:srgbClr val="00FFFF"/>
                </a:solidFill>
              </a:rPr>
              <a:t>MFA, IP allow policies</a:t>
            </a:r>
            <a:endParaRPr>
              <a:solidFill>
                <a:srgbClr val="00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400"/>
              <a:buChar char="○"/>
            </a:pPr>
            <a:r>
              <a:rPr lang="en">
                <a:solidFill>
                  <a:srgbClr val="00FFFF"/>
                </a:solidFill>
              </a:rPr>
              <a:t>link analysis (domain/URLs/certs)</a:t>
            </a:r>
            <a:endParaRPr>
              <a:solidFill>
                <a:srgbClr val="00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400"/>
              <a:buChar char="○"/>
            </a:pPr>
            <a:r>
              <a:rPr lang="en">
                <a:solidFill>
                  <a:srgbClr val="00FFFF"/>
                </a:solidFill>
              </a:rPr>
              <a:t>content inspection (creds)</a:t>
            </a:r>
            <a:endParaRPr>
              <a:solidFill>
                <a:srgbClr val="00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400"/>
              <a:buChar char="○"/>
            </a:pPr>
            <a:r>
              <a:rPr lang="en">
                <a:solidFill>
                  <a:srgbClr val="00FFFF"/>
                </a:solidFill>
              </a:rPr>
              <a:t>sender reputation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360" name="Google Shape;360;p32"/>
          <p:cNvSpPr txBox="1"/>
          <p:nvPr/>
        </p:nvSpPr>
        <p:spPr>
          <a:xfrm>
            <a:off x="337620" y="702275"/>
            <a:ext cx="286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00FFFF"/>
                </a:solidFill>
              </a:rPr>
              <a:t>+cloud app authorization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61" name="Google Shape;361;p32"/>
          <p:cNvSpPr txBox="1"/>
          <p:nvPr/>
        </p:nvSpPr>
        <p:spPr>
          <a:xfrm>
            <a:off x="309175" y="4536200"/>
            <a:ext cx="6748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[1] https://threatpost.com/office-365-phishing-attack-leverages-real-time-active-directory-validation/159188/</a:t>
            </a:r>
            <a:endParaRPr sz="1000">
              <a:solidFill>
                <a:schemeClr val="lt1"/>
              </a:solidFill>
            </a:endParaRPr>
          </a:p>
        </p:txBody>
      </p:sp>
      <p:grpSp>
        <p:nvGrpSpPr>
          <p:cNvPr id="362" name="Google Shape;362;p32"/>
          <p:cNvGrpSpPr/>
          <p:nvPr/>
        </p:nvGrpSpPr>
        <p:grpSpPr>
          <a:xfrm>
            <a:off x="6355050" y="1717007"/>
            <a:ext cx="2592100" cy="1075018"/>
            <a:chOff x="3370700" y="1040557"/>
            <a:chExt cx="2592100" cy="1075018"/>
          </a:xfrm>
        </p:grpSpPr>
        <p:grpSp>
          <p:nvGrpSpPr>
            <p:cNvPr id="363" name="Google Shape;363;p32"/>
            <p:cNvGrpSpPr/>
            <p:nvPr/>
          </p:nvGrpSpPr>
          <p:grpSpPr>
            <a:xfrm>
              <a:off x="3487189" y="1040557"/>
              <a:ext cx="2028303" cy="805593"/>
              <a:chOff x="6533014" y="929157"/>
              <a:chExt cx="2028303" cy="805593"/>
            </a:xfrm>
          </p:grpSpPr>
          <p:pic>
            <p:nvPicPr>
              <p:cNvPr id="364" name="Google Shape;364;p3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533014" y="953700"/>
                <a:ext cx="857250" cy="781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5" name="Google Shape;365;p32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7780268" y="929157"/>
                <a:ext cx="781050" cy="781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66" name="Google Shape;366;p32"/>
            <p:cNvSpPr txBox="1"/>
            <p:nvPr/>
          </p:nvSpPr>
          <p:spPr>
            <a:xfrm>
              <a:off x="3370700" y="1776875"/>
              <a:ext cx="1086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</a:rPr>
                <a:t>Azure AD</a:t>
              </a:r>
              <a:endParaRPr sz="1000">
                <a:solidFill>
                  <a:schemeClr val="lt1"/>
                </a:solidFill>
              </a:endParaRPr>
            </a:p>
          </p:txBody>
        </p:sp>
        <p:sp>
          <p:nvSpPr>
            <p:cNvPr id="367" name="Google Shape;367;p32"/>
            <p:cNvSpPr txBox="1"/>
            <p:nvPr/>
          </p:nvSpPr>
          <p:spPr>
            <a:xfrm>
              <a:off x="4419000" y="1776875"/>
              <a:ext cx="1543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</a:rPr>
                <a:t>Google Identity</a:t>
              </a:r>
              <a:endParaRPr sz="1000">
                <a:solidFill>
                  <a:schemeClr val="lt1"/>
                </a:solidFill>
              </a:endParaRPr>
            </a:p>
          </p:txBody>
        </p:sp>
      </p:grpSp>
      <p:sp>
        <p:nvSpPr>
          <p:cNvPr id="368" name="Google Shape;368;p32"/>
          <p:cNvSpPr/>
          <p:nvPr/>
        </p:nvSpPr>
        <p:spPr>
          <a:xfrm>
            <a:off x="4419788" y="2061175"/>
            <a:ext cx="1812600" cy="23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 az ad signed-in-user show</a:t>
            </a: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53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{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"jobTitle":   "Researcher",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"department": "Threat Research Labs",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"company":    "Netskope, Inc.",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"email":      "jhwong@netskope.com"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"twitter":    "@jenkohwong",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"background": "vulnerability scanning, AV/AS, pen-testing/exploits,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L3/4 appliances, threat intel, windows security",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3"/>
          <p:cNvSpPr txBox="1"/>
          <p:nvPr/>
        </p:nvSpPr>
        <p:spPr>
          <a:xfrm>
            <a:off x="182825" y="1297025"/>
            <a:ext cx="2028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rgbClr val="FF0000"/>
                </a:solidFill>
              </a:rPr>
              <a:t>Oauth tokens</a:t>
            </a:r>
            <a:endParaRPr sz="1000" b="1" u="sng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{ "</a:t>
            </a:r>
            <a:r>
              <a:rPr lang="en" sz="800">
                <a:solidFill>
                  <a:srgbClr val="FF0000"/>
                </a:solidFill>
              </a:rPr>
              <a:t>access_token</a:t>
            </a:r>
            <a:r>
              <a:rPr lang="en" sz="800">
                <a:solidFill>
                  <a:schemeClr val="lt1"/>
                </a:solidFill>
              </a:rPr>
              <a:t>": "ya29.a0ARrdaM9...",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"</a:t>
            </a:r>
            <a:r>
              <a:rPr lang="en" sz="800">
                <a:solidFill>
                  <a:srgbClr val="FF0000"/>
                </a:solidFill>
              </a:rPr>
              <a:t>refresh_token</a:t>
            </a:r>
            <a:r>
              <a:rPr lang="en" sz="800">
                <a:solidFill>
                  <a:schemeClr val="lt1"/>
                </a:solidFill>
              </a:rPr>
              <a:t>": "1//06S3lSKyEHY…",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"scope": "https://www.googleapis...",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"expires_in": 3599,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"token_type": "Bearer"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}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374" name="Google Shape;374;p33"/>
          <p:cNvSpPr/>
          <p:nvPr/>
        </p:nvSpPr>
        <p:spPr>
          <a:xfrm>
            <a:off x="3312800" y="989200"/>
            <a:ext cx="2570400" cy="1151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3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Phishing Evolution: OAuth 2.0 auth code grant</a:t>
            </a:r>
            <a:endParaRPr/>
          </a:p>
        </p:txBody>
      </p:sp>
      <p:sp>
        <p:nvSpPr>
          <p:cNvPr id="376" name="Google Shape;376;p33"/>
          <p:cNvSpPr txBox="1"/>
          <p:nvPr/>
        </p:nvSpPr>
        <p:spPr>
          <a:xfrm>
            <a:off x="337625" y="702275"/>
            <a:ext cx="512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00FFFF"/>
                </a:solidFill>
              </a:rPr>
              <a:t>+cloud app authorization </a:t>
            </a:r>
            <a:r>
              <a:rPr lang="en" b="1">
                <a:solidFill>
                  <a:srgbClr val="FF0000"/>
                </a:solidFill>
              </a:rPr>
              <a:t>protocol -- why do we care ?</a:t>
            </a:r>
            <a:endParaRPr b="1">
              <a:solidFill>
                <a:srgbClr val="FF0000"/>
              </a:solidFill>
            </a:endParaRPr>
          </a:p>
        </p:txBody>
      </p:sp>
      <p:grpSp>
        <p:nvGrpSpPr>
          <p:cNvPr id="377" name="Google Shape;377;p33"/>
          <p:cNvGrpSpPr/>
          <p:nvPr/>
        </p:nvGrpSpPr>
        <p:grpSpPr>
          <a:xfrm>
            <a:off x="379600" y="3626175"/>
            <a:ext cx="1655400" cy="1396650"/>
            <a:chOff x="379600" y="3626175"/>
            <a:chExt cx="1655400" cy="1396650"/>
          </a:xfrm>
        </p:grpSpPr>
        <p:pic>
          <p:nvPicPr>
            <p:cNvPr id="378" name="Google Shape;378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60975" y="3626175"/>
              <a:ext cx="781050" cy="781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9" name="Google Shape;379;p33"/>
            <p:cNvSpPr txBox="1"/>
            <p:nvPr/>
          </p:nvSpPr>
          <p:spPr>
            <a:xfrm>
              <a:off x="379600" y="4407225"/>
              <a:ext cx="1655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Application</a:t>
              </a:r>
              <a:endParaRPr>
                <a:solidFill>
                  <a:schemeClr val="lt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(client, device)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380" name="Google Shape;380;p33"/>
          <p:cNvGrpSpPr/>
          <p:nvPr/>
        </p:nvGrpSpPr>
        <p:grpSpPr>
          <a:xfrm>
            <a:off x="7295550" y="3486150"/>
            <a:ext cx="1086900" cy="1317875"/>
            <a:chOff x="7295550" y="3486150"/>
            <a:chExt cx="1086900" cy="1317875"/>
          </a:xfrm>
        </p:grpSpPr>
        <p:pic>
          <p:nvPicPr>
            <p:cNvPr id="381" name="Google Shape;381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336075" y="3486150"/>
              <a:ext cx="1005839" cy="10058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2" name="Google Shape;382;p33"/>
            <p:cNvSpPr txBox="1"/>
            <p:nvPr/>
          </p:nvSpPr>
          <p:spPr>
            <a:xfrm>
              <a:off x="7295550" y="4403825"/>
              <a:ext cx="1086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User</a:t>
              </a:r>
              <a:endParaRPr>
                <a:solidFill>
                  <a:schemeClr val="lt1"/>
                </a:solidFill>
              </a:endParaRPr>
            </a:p>
          </p:txBody>
        </p:sp>
      </p:grpSp>
      <p:cxnSp>
        <p:nvCxnSpPr>
          <p:cNvPr id="383" name="Google Shape;383;p33"/>
          <p:cNvCxnSpPr/>
          <p:nvPr/>
        </p:nvCxnSpPr>
        <p:spPr>
          <a:xfrm>
            <a:off x="2243550" y="4416120"/>
            <a:ext cx="4594800" cy="2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384" name="Google Shape;384;p33"/>
          <p:cNvCxnSpPr/>
          <p:nvPr/>
        </p:nvCxnSpPr>
        <p:spPr>
          <a:xfrm rot="10800000">
            <a:off x="5690075" y="2445575"/>
            <a:ext cx="1114200" cy="87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385" name="Google Shape;385;p33"/>
          <p:cNvCxnSpPr/>
          <p:nvPr/>
        </p:nvCxnSpPr>
        <p:spPr>
          <a:xfrm>
            <a:off x="2243550" y="3882720"/>
            <a:ext cx="4594800" cy="2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386" name="Google Shape;386;p33"/>
          <p:cNvGrpSpPr/>
          <p:nvPr/>
        </p:nvGrpSpPr>
        <p:grpSpPr>
          <a:xfrm>
            <a:off x="3370700" y="1040557"/>
            <a:ext cx="2592100" cy="1454143"/>
            <a:chOff x="3370700" y="1040557"/>
            <a:chExt cx="2592100" cy="1454143"/>
          </a:xfrm>
        </p:grpSpPr>
        <p:grpSp>
          <p:nvGrpSpPr>
            <p:cNvPr id="387" name="Google Shape;387;p33"/>
            <p:cNvGrpSpPr/>
            <p:nvPr/>
          </p:nvGrpSpPr>
          <p:grpSpPr>
            <a:xfrm>
              <a:off x="3487189" y="1040557"/>
              <a:ext cx="2028303" cy="805593"/>
              <a:chOff x="6533014" y="929157"/>
              <a:chExt cx="2028303" cy="805593"/>
            </a:xfrm>
          </p:grpSpPr>
          <p:pic>
            <p:nvPicPr>
              <p:cNvPr id="388" name="Google Shape;388;p3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533014" y="953700"/>
                <a:ext cx="857250" cy="781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9" name="Google Shape;389;p3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7780268" y="929157"/>
                <a:ext cx="781050" cy="781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90" name="Google Shape;390;p33"/>
            <p:cNvSpPr txBox="1"/>
            <p:nvPr/>
          </p:nvSpPr>
          <p:spPr>
            <a:xfrm>
              <a:off x="3370700" y="1776875"/>
              <a:ext cx="1086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</a:rPr>
                <a:t>Azure AD</a:t>
              </a:r>
              <a:endParaRPr sz="1000">
                <a:solidFill>
                  <a:schemeClr val="lt1"/>
                </a:solidFill>
              </a:endParaRPr>
            </a:p>
          </p:txBody>
        </p:sp>
        <p:sp>
          <p:nvSpPr>
            <p:cNvPr id="391" name="Google Shape;391;p33"/>
            <p:cNvSpPr txBox="1"/>
            <p:nvPr/>
          </p:nvSpPr>
          <p:spPr>
            <a:xfrm>
              <a:off x="4419000" y="1776875"/>
              <a:ext cx="1543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</a:rPr>
                <a:t>Google Identity</a:t>
              </a:r>
              <a:endParaRPr sz="1000">
                <a:solidFill>
                  <a:schemeClr val="lt1"/>
                </a:solidFill>
              </a:endParaRPr>
            </a:p>
          </p:txBody>
        </p:sp>
        <p:sp>
          <p:nvSpPr>
            <p:cNvPr id="392" name="Google Shape;392;p33"/>
            <p:cNvSpPr txBox="1"/>
            <p:nvPr/>
          </p:nvSpPr>
          <p:spPr>
            <a:xfrm>
              <a:off x="3563412" y="2094500"/>
              <a:ext cx="21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Identity Platform</a:t>
              </a: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393" name="Google Shape;393;p33"/>
          <p:cNvSpPr txBox="1"/>
          <p:nvPr/>
        </p:nvSpPr>
        <p:spPr>
          <a:xfrm>
            <a:off x="6387000" y="1835325"/>
            <a:ext cx="2909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Authenticate and Authorize</a:t>
            </a:r>
            <a:endParaRPr sz="1000" b="1"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</a:rPr>
              <a:t>GET https://accounts.google.com/o/oauth2/v2/auth?</a:t>
            </a:r>
            <a:endParaRPr sz="8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client_id=32555940559.apps.googleusercontent.com&amp;</a:t>
            </a:r>
            <a:endParaRPr sz="800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response_type=code&amp;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scope=https://www.googleapis.com/auth/cloud-platform&amp;</a:t>
            </a:r>
            <a:endParaRPr sz="800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access_type=offline&amp;redirect_uri=www.myapp.com:9000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(authenticate, </a:t>
            </a:r>
            <a:r>
              <a:rPr lang="en" sz="800">
                <a:solidFill>
                  <a:srgbClr val="FF0000"/>
                </a:solidFill>
              </a:rPr>
              <a:t>MFA</a:t>
            </a:r>
            <a:r>
              <a:rPr lang="en" sz="800">
                <a:solidFill>
                  <a:schemeClr val="lt1"/>
                </a:solidFill>
              </a:rPr>
              <a:t>, consent to scopes)</a:t>
            </a:r>
            <a:endParaRPr sz="800">
              <a:solidFill>
                <a:schemeClr val="lt1"/>
              </a:solidFill>
            </a:endParaRPr>
          </a:p>
        </p:txBody>
      </p:sp>
      <p:cxnSp>
        <p:nvCxnSpPr>
          <p:cNvPr id="394" name="Google Shape;394;p33"/>
          <p:cNvCxnSpPr/>
          <p:nvPr/>
        </p:nvCxnSpPr>
        <p:spPr>
          <a:xfrm rot="10800000" flipH="1">
            <a:off x="2261075" y="3318575"/>
            <a:ext cx="4038600" cy="2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395" name="Google Shape;395;p33"/>
          <p:cNvCxnSpPr/>
          <p:nvPr/>
        </p:nvCxnSpPr>
        <p:spPr>
          <a:xfrm rot="10800000" flipH="1">
            <a:off x="1499075" y="1531175"/>
            <a:ext cx="1114200" cy="87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396" name="Google Shape;396;p33"/>
          <p:cNvCxnSpPr/>
          <p:nvPr/>
        </p:nvCxnSpPr>
        <p:spPr>
          <a:xfrm rot="10800000" flipH="1">
            <a:off x="2032475" y="1759775"/>
            <a:ext cx="1114200" cy="87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397" name="Google Shape;397;p33"/>
          <p:cNvSpPr txBox="1"/>
          <p:nvPr/>
        </p:nvSpPr>
        <p:spPr>
          <a:xfrm>
            <a:off x="-1400" y="2438349"/>
            <a:ext cx="29094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Request oauth tokens</a:t>
            </a:r>
            <a:endParaRPr sz="1000" b="1"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</a:rPr>
              <a:t>POST https://www.googleapis.com/oauth2/v4/token</a:t>
            </a:r>
            <a:endParaRPr sz="8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client_id=32555940559.apps.googleusercontent....&amp;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scope=https://www.googleapis.com/auth/cloud...&amp;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client_secret=JqQXA298PB…&amp;</a:t>
            </a:r>
            <a:endParaRPr sz="800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code=AwABAAAAvPM1KaP…&amp;</a:t>
            </a:r>
            <a:endParaRPr sz="800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redirect_uri=www.myapp.com:9000</a:t>
            </a:r>
            <a:endParaRPr sz="800">
              <a:solidFill>
                <a:schemeClr val="lt1"/>
              </a:solidFill>
            </a:endParaRPr>
          </a:p>
        </p:txBody>
      </p:sp>
      <p:grpSp>
        <p:nvGrpSpPr>
          <p:cNvPr id="398" name="Google Shape;398;p33"/>
          <p:cNvGrpSpPr/>
          <p:nvPr/>
        </p:nvGrpSpPr>
        <p:grpSpPr>
          <a:xfrm>
            <a:off x="3433108" y="4023269"/>
            <a:ext cx="2915647" cy="358506"/>
            <a:chOff x="3906521" y="3947069"/>
            <a:chExt cx="2915647" cy="358506"/>
          </a:xfrm>
        </p:grpSpPr>
        <p:sp>
          <p:nvSpPr>
            <p:cNvPr id="399" name="Google Shape;399;p33"/>
            <p:cNvSpPr txBox="1"/>
            <p:nvPr/>
          </p:nvSpPr>
          <p:spPr>
            <a:xfrm>
              <a:off x="4230167" y="3966875"/>
              <a:ext cx="2592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u="sng">
                  <a:solidFill>
                    <a:schemeClr val="lt1"/>
                  </a:solidFill>
                </a:rPr>
                <a:t>Login / Checkout / Install App</a:t>
              </a:r>
              <a:endParaRPr sz="1000" b="1" u="sng">
                <a:solidFill>
                  <a:schemeClr val="lt1"/>
                </a:solidFill>
              </a:endParaRPr>
            </a:p>
          </p:txBody>
        </p:sp>
        <p:grpSp>
          <p:nvGrpSpPr>
            <p:cNvPr id="400" name="Google Shape;400;p33"/>
            <p:cNvGrpSpPr/>
            <p:nvPr/>
          </p:nvGrpSpPr>
          <p:grpSpPr>
            <a:xfrm>
              <a:off x="3906521" y="3947069"/>
              <a:ext cx="419100" cy="304375"/>
              <a:chOff x="2795550" y="2147950"/>
              <a:chExt cx="419100" cy="304375"/>
            </a:xfrm>
          </p:grpSpPr>
          <p:sp>
            <p:nvSpPr>
              <p:cNvPr id="401" name="Google Shape;401;p33"/>
              <p:cNvSpPr/>
              <p:nvPr/>
            </p:nvSpPr>
            <p:spPr>
              <a:xfrm>
                <a:off x="2895900" y="2233925"/>
                <a:ext cx="218400" cy="218400"/>
              </a:xfrm>
              <a:prstGeom prst="ellipse">
                <a:avLst/>
              </a:prstGeom>
              <a:solidFill>
                <a:srgbClr val="F4B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3"/>
              <p:cNvSpPr txBox="1"/>
              <p:nvPr/>
            </p:nvSpPr>
            <p:spPr>
              <a:xfrm>
                <a:off x="2795550" y="2147950"/>
                <a:ext cx="419100" cy="29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50"/>
                  <a:buFont typeface="Roboto"/>
                  <a:buNone/>
                </a:pPr>
                <a:r>
                  <a:rPr lang="en" sz="1400" b="1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1</a:t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403" name="Google Shape;403;p33"/>
          <p:cNvGrpSpPr/>
          <p:nvPr/>
        </p:nvGrpSpPr>
        <p:grpSpPr>
          <a:xfrm>
            <a:off x="2834695" y="3538844"/>
            <a:ext cx="3624300" cy="360231"/>
            <a:chOff x="2734176" y="3386444"/>
            <a:chExt cx="3624300" cy="360231"/>
          </a:xfrm>
        </p:grpSpPr>
        <p:sp>
          <p:nvSpPr>
            <p:cNvPr id="404" name="Google Shape;404;p33"/>
            <p:cNvSpPr txBox="1"/>
            <p:nvPr/>
          </p:nvSpPr>
          <p:spPr>
            <a:xfrm>
              <a:off x="2734176" y="3407975"/>
              <a:ext cx="3624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u="sng">
                  <a:solidFill>
                    <a:schemeClr val="lt1"/>
                  </a:solidFill>
                </a:rPr>
                <a:t>Redirect to Identity Platform</a:t>
              </a:r>
              <a:endParaRPr sz="1000" b="1" u="sng">
                <a:solidFill>
                  <a:schemeClr val="lt1"/>
                </a:solidFill>
              </a:endParaRPr>
            </a:p>
          </p:txBody>
        </p:sp>
        <p:grpSp>
          <p:nvGrpSpPr>
            <p:cNvPr id="405" name="Google Shape;405;p33"/>
            <p:cNvGrpSpPr/>
            <p:nvPr/>
          </p:nvGrpSpPr>
          <p:grpSpPr>
            <a:xfrm>
              <a:off x="3326752" y="3386444"/>
              <a:ext cx="419100" cy="304375"/>
              <a:chOff x="2795550" y="2147950"/>
              <a:chExt cx="419100" cy="304375"/>
            </a:xfrm>
          </p:grpSpPr>
          <p:sp>
            <p:nvSpPr>
              <p:cNvPr id="406" name="Google Shape;406;p33"/>
              <p:cNvSpPr/>
              <p:nvPr/>
            </p:nvSpPr>
            <p:spPr>
              <a:xfrm>
                <a:off x="2895900" y="2233925"/>
                <a:ext cx="218400" cy="218400"/>
              </a:xfrm>
              <a:prstGeom prst="ellipse">
                <a:avLst/>
              </a:prstGeom>
              <a:solidFill>
                <a:srgbClr val="F4B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3"/>
              <p:cNvSpPr txBox="1"/>
              <p:nvPr/>
            </p:nvSpPr>
            <p:spPr>
              <a:xfrm>
                <a:off x="2795550" y="2147950"/>
                <a:ext cx="419100" cy="29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50"/>
                  <a:buFont typeface="Roboto"/>
                  <a:buNone/>
                </a:pPr>
                <a:r>
                  <a:rPr lang="en" sz="1400" b="1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2</a:t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408" name="Google Shape;408;p33"/>
          <p:cNvGrpSpPr/>
          <p:nvPr/>
        </p:nvGrpSpPr>
        <p:grpSpPr>
          <a:xfrm>
            <a:off x="6121279" y="1808741"/>
            <a:ext cx="419100" cy="304375"/>
            <a:chOff x="2795550" y="2147950"/>
            <a:chExt cx="419100" cy="304375"/>
          </a:xfrm>
        </p:grpSpPr>
        <p:sp>
          <p:nvSpPr>
            <p:cNvPr id="409" name="Google Shape;409;p33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3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11" name="Google Shape;411;p33"/>
          <p:cNvGrpSpPr/>
          <p:nvPr/>
        </p:nvGrpSpPr>
        <p:grpSpPr>
          <a:xfrm>
            <a:off x="1637522" y="2364550"/>
            <a:ext cx="419100" cy="304375"/>
            <a:chOff x="2795550" y="2147950"/>
            <a:chExt cx="419100" cy="304375"/>
          </a:xfrm>
        </p:grpSpPr>
        <p:sp>
          <p:nvSpPr>
            <p:cNvPr id="412" name="Google Shape;412;p33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3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14" name="Google Shape;414;p33"/>
          <p:cNvGrpSpPr/>
          <p:nvPr/>
        </p:nvGrpSpPr>
        <p:grpSpPr>
          <a:xfrm>
            <a:off x="2092947" y="1297018"/>
            <a:ext cx="419100" cy="304375"/>
            <a:chOff x="2795550" y="2147950"/>
            <a:chExt cx="419100" cy="304375"/>
          </a:xfrm>
        </p:grpSpPr>
        <p:sp>
          <p:nvSpPr>
            <p:cNvPr id="415" name="Google Shape;415;p33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3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17" name="Google Shape;417;p33"/>
          <p:cNvGrpSpPr/>
          <p:nvPr/>
        </p:nvGrpSpPr>
        <p:grpSpPr>
          <a:xfrm>
            <a:off x="3394617" y="2746150"/>
            <a:ext cx="3207733" cy="585000"/>
            <a:chOff x="3547017" y="2746150"/>
            <a:chExt cx="3207733" cy="585000"/>
          </a:xfrm>
        </p:grpSpPr>
        <p:sp>
          <p:nvSpPr>
            <p:cNvPr id="418" name="Google Shape;418;p33"/>
            <p:cNvSpPr txBox="1"/>
            <p:nvPr/>
          </p:nvSpPr>
          <p:spPr>
            <a:xfrm>
              <a:off x="3845350" y="2746150"/>
              <a:ext cx="2909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u="sng">
                  <a:solidFill>
                    <a:schemeClr val="lt1"/>
                  </a:solidFill>
                </a:rPr>
                <a:t>Redirect URL with Authorization Code</a:t>
              </a:r>
              <a:endParaRPr sz="1000" b="1" u="sng">
                <a:solidFill>
                  <a:schemeClr val="lt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</a:rPr>
                <a:t>GET http://www.myapp.com:9000?</a:t>
              </a:r>
              <a:endParaRPr sz="800">
                <a:solidFill>
                  <a:schemeClr val="lt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0FF00"/>
                  </a:solidFill>
                </a:rPr>
                <a:t>code=AwABAAAAvPM1KaP...</a:t>
              </a:r>
              <a:endParaRPr sz="800">
                <a:solidFill>
                  <a:srgbClr val="00FF00"/>
                </a:solidFill>
              </a:endParaRPr>
            </a:p>
          </p:txBody>
        </p:sp>
        <p:grpSp>
          <p:nvGrpSpPr>
            <p:cNvPr id="419" name="Google Shape;419;p33"/>
            <p:cNvGrpSpPr/>
            <p:nvPr/>
          </p:nvGrpSpPr>
          <p:grpSpPr>
            <a:xfrm>
              <a:off x="3547017" y="2748606"/>
              <a:ext cx="419100" cy="304375"/>
              <a:chOff x="2795550" y="2147950"/>
              <a:chExt cx="419100" cy="304375"/>
            </a:xfrm>
          </p:grpSpPr>
          <p:sp>
            <p:nvSpPr>
              <p:cNvPr id="420" name="Google Shape;420;p33"/>
              <p:cNvSpPr/>
              <p:nvPr/>
            </p:nvSpPr>
            <p:spPr>
              <a:xfrm>
                <a:off x="2895900" y="2233925"/>
                <a:ext cx="218400" cy="218400"/>
              </a:xfrm>
              <a:prstGeom prst="ellipse">
                <a:avLst/>
              </a:prstGeom>
              <a:solidFill>
                <a:srgbClr val="F4B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3"/>
              <p:cNvSpPr txBox="1"/>
              <p:nvPr/>
            </p:nvSpPr>
            <p:spPr>
              <a:xfrm>
                <a:off x="2795550" y="2147950"/>
                <a:ext cx="419100" cy="29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oboto"/>
                  <a:buNone/>
                </a:pPr>
                <a:r>
                  <a:rPr lang="en" b="1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4</a:t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422" name="Google Shape;422;p33"/>
          <p:cNvSpPr txBox="1">
            <a:spLocks noGrp="1"/>
          </p:cNvSpPr>
          <p:nvPr>
            <p:ph type="body" idx="1"/>
          </p:nvPr>
        </p:nvSpPr>
        <p:spPr>
          <a:xfrm>
            <a:off x="6113575" y="924500"/>
            <a:ext cx="2985000" cy="10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Hijack session tokens, not creds</a:t>
            </a:r>
            <a:endParaRPr sz="1400">
              <a:solidFill>
                <a:srgbClr val="FF0000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REST APIs &lt;=&gt; remote exploit vs endpoint</a:t>
            </a:r>
            <a:endParaRPr sz="1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"/>
          <p:cNvSpPr txBox="1">
            <a:spLocks noGrp="1"/>
          </p:cNvSpPr>
          <p:nvPr>
            <p:ph type="body" idx="1"/>
          </p:nvPr>
        </p:nvSpPr>
        <p:spPr>
          <a:xfrm>
            <a:off x="6113575" y="924500"/>
            <a:ext cx="2985000" cy="10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Malicious registered application</a:t>
            </a:r>
            <a:endParaRPr sz="1400">
              <a:solidFill>
                <a:srgbClr val="FF0000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Get user consent for wide scopes / permissions</a:t>
            </a:r>
            <a:endParaRPr sz="1400">
              <a:solidFill>
                <a:srgbClr val="FF0000"/>
              </a:solidFill>
            </a:endParaRPr>
          </a:p>
        </p:txBody>
      </p:sp>
      <p:sp>
        <p:nvSpPr>
          <p:cNvPr id="428" name="Google Shape;428;p34"/>
          <p:cNvSpPr txBox="1"/>
          <p:nvPr/>
        </p:nvSpPr>
        <p:spPr>
          <a:xfrm>
            <a:off x="182825" y="1297025"/>
            <a:ext cx="2028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Oauth tokens</a:t>
            </a:r>
            <a:endParaRPr sz="1000" b="1"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{ "access_token": "ya29.a0ARrdaM9...",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"refresh_token": "1//06S3lSKyEHY…",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"scope": "https://www.googleapis...",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"expires_in": 3599,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"token_type": "Bearer"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}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429" name="Google Shape;429;p34"/>
          <p:cNvSpPr/>
          <p:nvPr/>
        </p:nvSpPr>
        <p:spPr>
          <a:xfrm>
            <a:off x="3312800" y="989200"/>
            <a:ext cx="2570400" cy="1151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4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Phishing Evolution: OAuth 2.0 </a:t>
            </a:r>
            <a:r>
              <a:rPr lang="en">
                <a:solidFill>
                  <a:srgbClr val="FF0000"/>
                </a:solidFill>
              </a:rPr>
              <a:t>illicit consent grants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31" name="Google Shape;431;p34"/>
          <p:cNvSpPr txBox="1"/>
          <p:nvPr/>
        </p:nvSpPr>
        <p:spPr>
          <a:xfrm>
            <a:off x="337625" y="702275"/>
            <a:ext cx="305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00FFFF"/>
                </a:solidFill>
              </a:rPr>
              <a:t>+cloud app authorization </a:t>
            </a:r>
            <a:r>
              <a:rPr lang="en" b="1">
                <a:solidFill>
                  <a:srgbClr val="FF0000"/>
                </a:solidFill>
              </a:rPr>
              <a:t>protocol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32" name="Google Shape;43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6075" y="3486150"/>
            <a:ext cx="1005839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975" y="3626175"/>
            <a:ext cx="781050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34"/>
          <p:cNvSpPr txBox="1"/>
          <p:nvPr/>
        </p:nvSpPr>
        <p:spPr>
          <a:xfrm>
            <a:off x="379600" y="4407225"/>
            <a:ext cx="1655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Application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(client, device)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35" name="Google Shape;435;p34"/>
          <p:cNvSpPr txBox="1"/>
          <p:nvPr/>
        </p:nvSpPr>
        <p:spPr>
          <a:xfrm>
            <a:off x="7295550" y="4403825"/>
            <a:ext cx="108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User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436" name="Google Shape;436;p34"/>
          <p:cNvCxnSpPr/>
          <p:nvPr/>
        </p:nvCxnSpPr>
        <p:spPr>
          <a:xfrm>
            <a:off x="2243550" y="4416120"/>
            <a:ext cx="4594800" cy="2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437" name="Google Shape;437;p34"/>
          <p:cNvCxnSpPr/>
          <p:nvPr/>
        </p:nvCxnSpPr>
        <p:spPr>
          <a:xfrm rot="10800000">
            <a:off x="5690075" y="2445575"/>
            <a:ext cx="1114200" cy="87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438" name="Google Shape;438;p34"/>
          <p:cNvCxnSpPr/>
          <p:nvPr/>
        </p:nvCxnSpPr>
        <p:spPr>
          <a:xfrm>
            <a:off x="2243550" y="3882720"/>
            <a:ext cx="4594800" cy="2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439" name="Google Shape;439;p34"/>
          <p:cNvGrpSpPr/>
          <p:nvPr/>
        </p:nvGrpSpPr>
        <p:grpSpPr>
          <a:xfrm>
            <a:off x="3370700" y="1040557"/>
            <a:ext cx="2592100" cy="1454143"/>
            <a:chOff x="3370700" y="1040557"/>
            <a:chExt cx="2592100" cy="1454143"/>
          </a:xfrm>
        </p:grpSpPr>
        <p:grpSp>
          <p:nvGrpSpPr>
            <p:cNvPr id="440" name="Google Shape;440;p34"/>
            <p:cNvGrpSpPr/>
            <p:nvPr/>
          </p:nvGrpSpPr>
          <p:grpSpPr>
            <a:xfrm>
              <a:off x="3487189" y="1040557"/>
              <a:ext cx="2028303" cy="805593"/>
              <a:chOff x="6533014" y="929157"/>
              <a:chExt cx="2028303" cy="805593"/>
            </a:xfrm>
          </p:grpSpPr>
          <p:pic>
            <p:nvPicPr>
              <p:cNvPr id="441" name="Google Shape;441;p3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533014" y="953700"/>
                <a:ext cx="857250" cy="781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2" name="Google Shape;442;p34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7780268" y="929157"/>
                <a:ext cx="781050" cy="781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43" name="Google Shape;443;p34"/>
            <p:cNvSpPr txBox="1"/>
            <p:nvPr/>
          </p:nvSpPr>
          <p:spPr>
            <a:xfrm>
              <a:off x="3370700" y="1776875"/>
              <a:ext cx="1086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</a:rPr>
                <a:t>Azure AD</a:t>
              </a:r>
              <a:endParaRPr sz="1000">
                <a:solidFill>
                  <a:schemeClr val="lt1"/>
                </a:solidFill>
              </a:endParaRPr>
            </a:p>
          </p:txBody>
        </p:sp>
        <p:sp>
          <p:nvSpPr>
            <p:cNvPr id="444" name="Google Shape;444;p34"/>
            <p:cNvSpPr txBox="1"/>
            <p:nvPr/>
          </p:nvSpPr>
          <p:spPr>
            <a:xfrm>
              <a:off x="4419000" y="1776875"/>
              <a:ext cx="1543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</a:rPr>
                <a:t>Google Identity</a:t>
              </a:r>
              <a:endParaRPr sz="1000">
                <a:solidFill>
                  <a:schemeClr val="lt1"/>
                </a:solidFill>
              </a:endParaRPr>
            </a:p>
          </p:txBody>
        </p:sp>
        <p:sp>
          <p:nvSpPr>
            <p:cNvPr id="445" name="Google Shape;445;p34"/>
            <p:cNvSpPr txBox="1"/>
            <p:nvPr/>
          </p:nvSpPr>
          <p:spPr>
            <a:xfrm>
              <a:off x="3563412" y="2094500"/>
              <a:ext cx="21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Identity Platform</a:t>
              </a: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446" name="Google Shape;446;p34"/>
          <p:cNvSpPr txBox="1"/>
          <p:nvPr/>
        </p:nvSpPr>
        <p:spPr>
          <a:xfrm>
            <a:off x="6387000" y="1835325"/>
            <a:ext cx="2909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Authenticate and Authorize</a:t>
            </a:r>
            <a:endParaRPr sz="1000" b="1"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</a:rPr>
              <a:t>GET https://accounts.google.com/o/oauth2/v2/auth?</a:t>
            </a:r>
            <a:endParaRPr sz="8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client_id=32555940559.apps.googleusercontent.com&amp;</a:t>
            </a:r>
            <a:endParaRPr sz="800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response_type=code&amp;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scope=https://www.googleapis.com/auth/cloud-platform&amp;</a:t>
            </a:r>
            <a:endParaRPr sz="800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access_type=offline&amp;redirect_uri=www.myapp.com:9000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(authenticate, MFA, consent to scopes)</a:t>
            </a:r>
            <a:endParaRPr sz="800">
              <a:solidFill>
                <a:schemeClr val="lt1"/>
              </a:solidFill>
            </a:endParaRPr>
          </a:p>
        </p:txBody>
      </p:sp>
      <p:cxnSp>
        <p:nvCxnSpPr>
          <p:cNvPr id="447" name="Google Shape;447;p34"/>
          <p:cNvCxnSpPr/>
          <p:nvPr/>
        </p:nvCxnSpPr>
        <p:spPr>
          <a:xfrm rot="10800000" flipH="1">
            <a:off x="2261075" y="3318575"/>
            <a:ext cx="4038600" cy="2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448" name="Google Shape;448;p34"/>
          <p:cNvCxnSpPr/>
          <p:nvPr/>
        </p:nvCxnSpPr>
        <p:spPr>
          <a:xfrm rot="10800000" flipH="1">
            <a:off x="1499075" y="1531175"/>
            <a:ext cx="1114200" cy="87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449" name="Google Shape;449;p34"/>
          <p:cNvCxnSpPr/>
          <p:nvPr/>
        </p:nvCxnSpPr>
        <p:spPr>
          <a:xfrm rot="10800000" flipH="1">
            <a:off x="2032475" y="1759775"/>
            <a:ext cx="1114200" cy="87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50" name="Google Shape;450;p34"/>
          <p:cNvSpPr txBox="1"/>
          <p:nvPr/>
        </p:nvSpPr>
        <p:spPr>
          <a:xfrm>
            <a:off x="-1400" y="2438349"/>
            <a:ext cx="29094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Request oauth tokens</a:t>
            </a:r>
            <a:endParaRPr sz="1000" b="1"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</a:rPr>
              <a:t>POST https://www.googleapis.com/oauth2/v4/token</a:t>
            </a:r>
            <a:endParaRPr sz="8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client_id=32555940559.apps.googleusercontent....&amp;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scope=https://www.googleapis.com/auth/cloud...&amp;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client_secret=JqQXA298PB…&amp;</a:t>
            </a:r>
            <a:endParaRPr sz="800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code=AwABAAAAvPM1KaP…&amp;</a:t>
            </a:r>
            <a:endParaRPr sz="800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redirect_uri=www.myapp.com:9000</a:t>
            </a:r>
            <a:endParaRPr sz="800">
              <a:solidFill>
                <a:schemeClr val="lt1"/>
              </a:solidFill>
            </a:endParaRPr>
          </a:p>
        </p:txBody>
      </p:sp>
      <p:grpSp>
        <p:nvGrpSpPr>
          <p:cNvPr id="451" name="Google Shape;451;p34"/>
          <p:cNvGrpSpPr/>
          <p:nvPr/>
        </p:nvGrpSpPr>
        <p:grpSpPr>
          <a:xfrm>
            <a:off x="6121279" y="1808741"/>
            <a:ext cx="419100" cy="304375"/>
            <a:chOff x="2795550" y="2147950"/>
            <a:chExt cx="419100" cy="304375"/>
          </a:xfrm>
        </p:grpSpPr>
        <p:sp>
          <p:nvSpPr>
            <p:cNvPr id="452" name="Google Shape;452;p34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4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4" name="Google Shape;454;p34"/>
          <p:cNvGrpSpPr/>
          <p:nvPr/>
        </p:nvGrpSpPr>
        <p:grpSpPr>
          <a:xfrm>
            <a:off x="1637522" y="2364550"/>
            <a:ext cx="419100" cy="304375"/>
            <a:chOff x="2795550" y="2147950"/>
            <a:chExt cx="419100" cy="304375"/>
          </a:xfrm>
        </p:grpSpPr>
        <p:sp>
          <p:nvSpPr>
            <p:cNvPr id="455" name="Google Shape;455;p34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4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7" name="Google Shape;457;p34"/>
          <p:cNvGrpSpPr/>
          <p:nvPr/>
        </p:nvGrpSpPr>
        <p:grpSpPr>
          <a:xfrm>
            <a:off x="2092947" y="1297018"/>
            <a:ext cx="419100" cy="304375"/>
            <a:chOff x="2795550" y="2147950"/>
            <a:chExt cx="419100" cy="304375"/>
          </a:xfrm>
        </p:grpSpPr>
        <p:sp>
          <p:nvSpPr>
            <p:cNvPr id="458" name="Google Shape;458;p34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4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0" name="Google Shape;460;p34"/>
          <p:cNvGrpSpPr/>
          <p:nvPr/>
        </p:nvGrpSpPr>
        <p:grpSpPr>
          <a:xfrm>
            <a:off x="3394617" y="2746150"/>
            <a:ext cx="3207733" cy="585000"/>
            <a:chOff x="3547017" y="2746150"/>
            <a:chExt cx="3207733" cy="585000"/>
          </a:xfrm>
        </p:grpSpPr>
        <p:sp>
          <p:nvSpPr>
            <p:cNvPr id="461" name="Google Shape;461;p34"/>
            <p:cNvSpPr txBox="1"/>
            <p:nvPr/>
          </p:nvSpPr>
          <p:spPr>
            <a:xfrm>
              <a:off x="3845350" y="2746150"/>
              <a:ext cx="2909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u="sng">
                  <a:solidFill>
                    <a:schemeClr val="lt1"/>
                  </a:solidFill>
                </a:rPr>
                <a:t>Redirect URL with Authorization Code</a:t>
              </a:r>
              <a:endParaRPr sz="1000" b="1" u="sng">
                <a:solidFill>
                  <a:schemeClr val="lt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</a:rPr>
                <a:t>GET http://www.myapp.com:9000?</a:t>
              </a:r>
              <a:endParaRPr sz="800">
                <a:solidFill>
                  <a:schemeClr val="lt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0FF00"/>
                  </a:solidFill>
                </a:rPr>
                <a:t>code=AwABAAAAvPM1KaP...</a:t>
              </a:r>
              <a:endParaRPr sz="800">
                <a:solidFill>
                  <a:srgbClr val="00FF00"/>
                </a:solidFill>
              </a:endParaRPr>
            </a:p>
          </p:txBody>
        </p:sp>
        <p:grpSp>
          <p:nvGrpSpPr>
            <p:cNvPr id="462" name="Google Shape;462;p34"/>
            <p:cNvGrpSpPr/>
            <p:nvPr/>
          </p:nvGrpSpPr>
          <p:grpSpPr>
            <a:xfrm>
              <a:off x="3547017" y="2748606"/>
              <a:ext cx="419100" cy="304375"/>
              <a:chOff x="2795550" y="2147950"/>
              <a:chExt cx="419100" cy="304375"/>
            </a:xfrm>
          </p:grpSpPr>
          <p:sp>
            <p:nvSpPr>
              <p:cNvPr id="463" name="Google Shape;463;p34"/>
              <p:cNvSpPr/>
              <p:nvPr/>
            </p:nvSpPr>
            <p:spPr>
              <a:xfrm>
                <a:off x="2895900" y="2233925"/>
                <a:ext cx="218400" cy="218400"/>
              </a:xfrm>
              <a:prstGeom prst="ellipse">
                <a:avLst/>
              </a:prstGeom>
              <a:solidFill>
                <a:srgbClr val="F4B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34"/>
              <p:cNvSpPr txBox="1"/>
              <p:nvPr/>
            </p:nvSpPr>
            <p:spPr>
              <a:xfrm>
                <a:off x="2795550" y="2147950"/>
                <a:ext cx="419100" cy="29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oboto"/>
                  <a:buNone/>
                </a:pPr>
                <a:r>
                  <a:rPr lang="en" b="1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4</a:t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465" name="Google Shape;465;p34"/>
          <p:cNvSpPr/>
          <p:nvPr/>
        </p:nvSpPr>
        <p:spPr>
          <a:xfrm>
            <a:off x="549125" y="3547425"/>
            <a:ext cx="1289100" cy="1475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4"/>
          <p:cNvSpPr/>
          <p:nvPr/>
        </p:nvSpPr>
        <p:spPr>
          <a:xfrm>
            <a:off x="6387000" y="2438350"/>
            <a:ext cx="2669400" cy="196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4"/>
          <p:cNvSpPr/>
          <p:nvPr/>
        </p:nvSpPr>
        <p:spPr>
          <a:xfrm>
            <a:off x="238600" y="1759775"/>
            <a:ext cx="1796400" cy="174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4"/>
          <p:cNvSpPr/>
          <p:nvPr/>
        </p:nvSpPr>
        <p:spPr>
          <a:xfrm>
            <a:off x="6397850" y="2784875"/>
            <a:ext cx="1910400" cy="196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9" name="Google Shape;469;p34"/>
          <p:cNvGrpSpPr/>
          <p:nvPr/>
        </p:nvGrpSpPr>
        <p:grpSpPr>
          <a:xfrm>
            <a:off x="3433108" y="4023269"/>
            <a:ext cx="2915647" cy="358506"/>
            <a:chOff x="3906521" y="3947069"/>
            <a:chExt cx="2915647" cy="358506"/>
          </a:xfrm>
        </p:grpSpPr>
        <p:sp>
          <p:nvSpPr>
            <p:cNvPr id="470" name="Google Shape;470;p34"/>
            <p:cNvSpPr txBox="1"/>
            <p:nvPr/>
          </p:nvSpPr>
          <p:spPr>
            <a:xfrm>
              <a:off x="4230167" y="3966875"/>
              <a:ext cx="2592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u="sng">
                  <a:solidFill>
                    <a:schemeClr val="lt1"/>
                  </a:solidFill>
                </a:rPr>
                <a:t>Login / Checkout / Install App</a:t>
              </a:r>
              <a:endParaRPr sz="1000" b="1" u="sng">
                <a:solidFill>
                  <a:schemeClr val="lt1"/>
                </a:solidFill>
              </a:endParaRPr>
            </a:p>
          </p:txBody>
        </p:sp>
        <p:grpSp>
          <p:nvGrpSpPr>
            <p:cNvPr id="471" name="Google Shape;471;p34"/>
            <p:cNvGrpSpPr/>
            <p:nvPr/>
          </p:nvGrpSpPr>
          <p:grpSpPr>
            <a:xfrm>
              <a:off x="3906521" y="3947069"/>
              <a:ext cx="419100" cy="304375"/>
              <a:chOff x="2795550" y="2147950"/>
              <a:chExt cx="419100" cy="304375"/>
            </a:xfrm>
          </p:grpSpPr>
          <p:sp>
            <p:nvSpPr>
              <p:cNvPr id="472" name="Google Shape;472;p34"/>
              <p:cNvSpPr/>
              <p:nvPr/>
            </p:nvSpPr>
            <p:spPr>
              <a:xfrm>
                <a:off x="2895900" y="2233925"/>
                <a:ext cx="218400" cy="218400"/>
              </a:xfrm>
              <a:prstGeom prst="ellipse">
                <a:avLst/>
              </a:prstGeom>
              <a:solidFill>
                <a:srgbClr val="F4B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34"/>
              <p:cNvSpPr txBox="1"/>
              <p:nvPr/>
            </p:nvSpPr>
            <p:spPr>
              <a:xfrm>
                <a:off x="2795550" y="2147950"/>
                <a:ext cx="419100" cy="29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50"/>
                  <a:buFont typeface="Roboto"/>
                  <a:buNone/>
                </a:pPr>
                <a:r>
                  <a:rPr lang="en" sz="1400" b="1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1</a:t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474" name="Google Shape;474;p34"/>
          <p:cNvGrpSpPr/>
          <p:nvPr/>
        </p:nvGrpSpPr>
        <p:grpSpPr>
          <a:xfrm>
            <a:off x="2834695" y="3538844"/>
            <a:ext cx="3624300" cy="360231"/>
            <a:chOff x="2734176" y="3386444"/>
            <a:chExt cx="3624300" cy="360231"/>
          </a:xfrm>
        </p:grpSpPr>
        <p:sp>
          <p:nvSpPr>
            <p:cNvPr id="475" name="Google Shape;475;p34"/>
            <p:cNvSpPr txBox="1"/>
            <p:nvPr/>
          </p:nvSpPr>
          <p:spPr>
            <a:xfrm>
              <a:off x="2734176" y="3407975"/>
              <a:ext cx="3624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u="sng">
                  <a:solidFill>
                    <a:schemeClr val="lt1"/>
                  </a:solidFill>
                </a:rPr>
                <a:t>Redirect to Identity Platform</a:t>
              </a:r>
              <a:endParaRPr sz="1000" b="1" u="sng">
                <a:solidFill>
                  <a:schemeClr val="lt1"/>
                </a:solidFill>
              </a:endParaRPr>
            </a:p>
          </p:txBody>
        </p:sp>
        <p:grpSp>
          <p:nvGrpSpPr>
            <p:cNvPr id="476" name="Google Shape;476;p34"/>
            <p:cNvGrpSpPr/>
            <p:nvPr/>
          </p:nvGrpSpPr>
          <p:grpSpPr>
            <a:xfrm>
              <a:off x="3326752" y="3386444"/>
              <a:ext cx="419100" cy="304375"/>
              <a:chOff x="2795550" y="2147950"/>
              <a:chExt cx="419100" cy="304375"/>
            </a:xfrm>
          </p:grpSpPr>
          <p:sp>
            <p:nvSpPr>
              <p:cNvPr id="477" name="Google Shape;477;p34"/>
              <p:cNvSpPr/>
              <p:nvPr/>
            </p:nvSpPr>
            <p:spPr>
              <a:xfrm>
                <a:off x="2895900" y="2233925"/>
                <a:ext cx="218400" cy="218400"/>
              </a:xfrm>
              <a:prstGeom prst="ellipse">
                <a:avLst/>
              </a:prstGeom>
              <a:solidFill>
                <a:srgbClr val="F4B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34"/>
              <p:cNvSpPr txBox="1"/>
              <p:nvPr/>
            </p:nvSpPr>
            <p:spPr>
              <a:xfrm>
                <a:off x="2795550" y="2147950"/>
                <a:ext cx="419100" cy="29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50"/>
                  <a:buFont typeface="Roboto"/>
                  <a:buNone/>
                </a:pPr>
                <a:r>
                  <a:rPr lang="en" sz="1400" b="1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2</a:t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5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Phishing Evolution: OAuth 2.0 </a:t>
            </a:r>
            <a:r>
              <a:rPr lang="en">
                <a:solidFill>
                  <a:srgbClr val="FF0000"/>
                </a:solidFill>
              </a:rPr>
              <a:t>illicit consent grants</a:t>
            </a:r>
            <a:r>
              <a:rPr lang="en" baseline="30000"/>
              <a:t>[1]</a:t>
            </a:r>
            <a:endParaRPr baseline="30000"/>
          </a:p>
        </p:txBody>
      </p:sp>
      <p:sp>
        <p:nvSpPr>
          <p:cNvPr id="484" name="Google Shape;484;p35"/>
          <p:cNvSpPr txBox="1"/>
          <p:nvPr/>
        </p:nvSpPr>
        <p:spPr>
          <a:xfrm>
            <a:off x="367800" y="4651175"/>
            <a:ext cx="8688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[1] https://www.bleepingcomputer.com/news/security/phishing-attack-hijacks-office-365-accounts-using-oauth-apps/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[2] https://docs.microsoft.com/en-us/azure/active-directory/develop/application-consent-experience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485" name="Google Shape;485;p35"/>
          <p:cNvSpPr txBox="1"/>
          <p:nvPr/>
        </p:nvSpPr>
        <p:spPr>
          <a:xfrm>
            <a:off x="337625" y="702275"/>
            <a:ext cx="391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FFFF"/>
                </a:solidFill>
              </a:rPr>
              <a:t>+cloud app authorization </a:t>
            </a:r>
            <a:r>
              <a:rPr lang="en" b="1">
                <a:solidFill>
                  <a:srgbClr val="FF0000"/>
                </a:solidFill>
              </a:rPr>
              <a:t>protocol</a:t>
            </a:r>
            <a:endParaRPr b="1">
              <a:solidFill>
                <a:srgbClr val="00FFFF"/>
              </a:solidFill>
            </a:endParaRPr>
          </a:p>
        </p:txBody>
      </p:sp>
      <p:grpSp>
        <p:nvGrpSpPr>
          <p:cNvPr id="486" name="Google Shape;486;p35"/>
          <p:cNvGrpSpPr/>
          <p:nvPr/>
        </p:nvGrpSpPr>
        <p:grpSpPr>
          <a:xfrm>
            <a:off x="2980944" y="899838"/>
            <a:ext cx="3080228" cy="3629895"/>
            <a:chOff x="466344" y="899838"/>
            <a:chExt cx="3080228" cy="3629895"/>
          </a:xfrm>
        </p:grpSpPr>
        <p:sp>
          <p:nvSpPr>
            <p:cNvPr id="487" name="Google Shape;487;p35"/>
            <p:cNvSpPr txBox="1"/>
            <p:nvPr/>
          </p:nvSpPr>
          <p:spPr>
            <a:xfrm>
              <a:off x="3156572" y="899838"/>
              <a:ext cx="39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0000"/>
                  </a:solidFill>
                </a:rPr>
                <a:t>[2]</a:t>
              </a:r>
              <a:endParaRPr>
                <a:solidFill>
                  <a:srgbClr val="FF0000"/>
                </a:solidFill>
              </a:endParaRPr>
            </a:p>
          </p:txBody>
        </p:sp>
        <p:pic>
          <p:nvPicPr>
            <p:cNvPr id="488" name="Google Shape;488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6344" y="1124712"/>
              <a:ext cx="2743200" cy="34050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9" name="Google Shape;489;p35"/>
          <p:cNvSpPr txBox="1">
            <a:spLocks noGrp="1"/>
          </p:cNvSpPr>
          <p:nvPr>
            <p:ph type="body" idx="1"/>
          </p:nvPr>
        </p:nvSpPr>
        <p:spPr>
          <a:xfrm>
            <a:off x="6113575" y="924500"/>
            <a:ext cx="2985000" cy="10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Malicious registered application</a:t>
            </a:r>
            <a:endParaRPr sz="1400">
              <a:solidFill>
                <a:srgbClr val="FF0000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Get user consent for wide scopes / permissions</a:t>
            </a:r>
            <a:endParaRPr sz="1400">
              <a:solidFill>
                <a:srgbClr val="FF0000"/>
              </a:solidFill>
            </a:endParaRPr>
          </a:p>
        </p:txBody>
      </p:sp>
      <p:sp>
        <p:nvSpPr>
          <p:cNvPr id="490" name="Google Shape;490;p35"/>
          <p:cNvSpPr txBox="1">
            <a:spLocks noGrp="1"/>
          </p:cNvSpPr>
          <p:nvPr>
            <p:ph type="body" idx="1"/>
          </p:nvPr>
        </p:nvSpPr>
        <p:spPr>
          <a:xfrm>
            <a:off x="6067825" y="2174000"/>
            <a:ext cx="2923800" cy="16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FFFF"/>
                </a:solidFill>
              </a:rPr>
              <a:t>Controls</a:t>
            </a:r>
            <a:endParaRPr sz="1400">
              <a:solidFill>
                <a:srgbClr val="00FFFF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400"/>
              <a:buAutoNum type="arabicPeriod"/>
            </a:pPr>
            <a:r>
              <a:rPr lang="en" sz="1400">
                <a:solidFill>
                  <a:srgbClr val="00FFFF"/>
                </a:solidFill>
              </a:rPr>
              <a:t>Prevent users from registering apps in AD</a:t>
            </a:r>
            <a:endParaRPr sz="1400">
              <a:solidFill>
                <a:srgbClr val="00FFFF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400"/>
              <a:buAutoNum type="arabicPeriod"/>
            </a:pPr>
            <a:r>
              <a:rPr lang="en" sz="1400">
                <a:solidFill>
                  <a:srgbClr val="00FFFF"/>
                </a:solidFill>
              </a:rPr>
              <a:t>Prevent users from consenting</a:t>
            </a:r>
            <a:br>
              <a:rPr lang="en" sz="1400">
                <a:solidFill>
                  <a:srgbClr val="00FFFF"/>
                </a:solidFill>
              </a:rPr>
            </a:br>
            <a:endParaRPr sz="1400">
              <a:solidFill>
                <a:srgbClr val="00FFFF"/>
              </a:solidFill>
            </a:endParaRPr>
          </a:p>
        </p:txBody>
      </p:sp>
      <p:pic>
        <p:nvPicPr>
          <p:cNvPr id="491" name="Google Shape;49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951" y="1132812"/>
            <a:ext cx="2388991" cy="34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6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Phishing Evolution: OAuth 2.0 </a:t>
            </a:r>
            <a:r>
              <a:rPr lang="en">
                <a:solidFill>
                  <a:srgbClr val="FF0000"/>
                </a:solidFill>
              </a:rPr>
              <a:t>device code authorization</a:t>
            </a:r>
            <a:r>
              <a:rPr lang="en" baseline="30000"/>
              <a:t>[1]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97" name="Google Shape;497;p36"/>
          <p:cNvSpPr txBox="1"/>
          <p:nvPr/>
        </p:nvSpPr>
        <p:spPr>
          <a:xfrm>
            <a:off x="337625" y="702275"/>
            <a:ext cx="860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what's the purpose? </a:t>
            </a:r>
            <a:r>
              <a:rPr lang="en">
                <a:solidFill>
                  <a:schemeClr val="lt1"/>
                </a:solidFill>
              </a:rPr>
              <a:t>to provide easier authentication/authorization on limited input devices e.g. smart TVs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98" name="Google Shape;498;p36"/>
          <p:cNvSpPr txBox="1"/>
          <p:nvPr/>
        </p:nvSpPr>
        <p:spPr>
          <a:xfrm>
            <a:off x="367800" y="4651175"/>
            <a:ext cx="8688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[1] https://datatracker.ietf.org/doc/html/rfc8628</a:t>
            </a:r>
            <a:endParaRPr sz="1000">
              <a:solidFill>
                <a:srgbClr val="FF0000"/>
              </a:solidFill>
            </a:endParaRPr>
          </a:p>
        </p:txBody>
      </p:sp>
      <p:pic>
        <p:nvPicPr>
          <p:cNvPr id="499" name="Google Shape;49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0925" y="1277525"/>
            <a:ext cx="1070636" cy="344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7500" y="1304300"/>
            <a:ext cx="4528362" cy="324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7"/>
          <p:cNvSpPr txBox="1"/>
          <p:nvPr/>
        </p:nvSpPr>
        <p:spPr>
          <a:xfrm>
            <a:off x="628650" y="335378"/>
            <a:ext cx="80250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“I think </a:t>
            </a: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there's an RFC for that</a:t>
            </a:r>
            <a:r>
              <a:rPr lang="en"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6" name="Google Shape;50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946" y="880824"/>
            <a:ext cx="8490101" cy="37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8"/>
          <p:cNvSpPr txBox="1"/>
          <p:nvPr/>
        </p:nvSpPr>
        <p:spPr>
          <a:xfrm>
            <a:off x="628650" y="335378"/>
            <a:ext cx="80250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which, when implemented,</a:t>
            </a:r>
            <a:r>
              <a:rPr lang="en"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looks something like this on your TV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" name="Google Shape;51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188" y="788653"/>
            <a:ext cx="5697930" cy="4090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9"/>
          <p:cNvSpPr txBox="1"/>
          <p:nvPr/>
        </p:nvSpPr>
        <p:spPr>
          <a:xfrm>
            <a:off x="628650" y="335378"/>
            <a:ext cx="80250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 the real sign-in on a computer or mobile phone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8" name="Google Shape;51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078" y="1180205"/>
            <a:ext cx="7779472" cy="3013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0"/>
          <p:cNvSpPr txBox="1"/>
          <p:nvPr/>
        </p:nvSpPr>
        <p:spPr>
          <a:xfrm>
            <a:off x="559550" y="1296911"/>
            <a:ext cx="8025000" cy="24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Unusability is the father of insecurit</a:t>
            </a:r>
            <a:r>
              <a:rPr lang="en" sz="3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sz="30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1"/>
          <p:cNvSpPr txBox="1"/>
          <p:nvPr/>
        </p:nvSpPr>
        <p:spPr>
          <a:xfrm>
            <a:off x="2799200" y="3154775"/>
            <a:ext cx="2249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Instruct user to login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on computer/smartphone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"1. Go to www.google.com/device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2. Enter user code: ZLGG-LOSP"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529" name="Google Shape;529;p41"/>
          <p:cNvSpPr/>
          <p:nvPr/>
        </p:nvSpPr>
        <p:spPr>
          <a:xfrm>
            <a:off x="3312800" y="989200"/>
            <a:ext cx="2570400" cy="1151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41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Phishing Evolution: OAuth 2.0 </a:t>
            </a:r>
            <a:r>
              <a:rPr lang="en">
                <a:solidFill>
                  <a:srgbClr val="FF0000"/>
                </a:solidFill>
              </a:rPr>
              <a:t>device code authorization</a:t>
            </a:r>
            <a:r>
              <a:rPr lang="en" baseline="30000"/>
              <a:t>[1]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531" name="Google Shape;531;p41"/>
          <p:cNvSpPr txBox="1"/>
          <p:nvPr/>
        </p:nvSpPr>
        <p:spPr>
          <a:xfrm>
            <a:off x="337625" y="702275"/>
            <a:ext cx="305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FFFF"/>
                </a:solidFill>
              </a:rPr>
              <a:t>+cloud app authorization </a:t>
            </a:r>
            <a:r>
              <a:rPr lang="en" b="1">
                <a:solidFill>
                  <a:srgbClr val="FF0000"/>
                </a:solidFill>
              </a:rPr>
              <a:t>protocol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32" name="Google Shape;53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6075" y="3486150"/>
            <a:ext cx="1005839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975" y="3626175"/>
            <a:ext cx="781050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41"/>
          <p:cNvSpPr txBox="1"/>
          <p:nvPr/>
        </p:nvSpPr>
        <p:spPr>
          <a:xfrm>
            <a:off x="379600" y="4407225"/>
            <a:ext cx="1655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Device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(client, app)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35" name="Google Shape;535;p41"/>
          <p:cNvSpPr txBox="1"/>
          <p:nvPr/>
        </p:nvSpPr>
        <p:spPr>
          <a:xfrm>
            <a:off x="7295550" y="4403825"/>
            <a:ext cx="108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User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536" name="Google Shape;536;p41"/>
          <p:cNvCxnSpPr/>
          <p:nvPr/>
        </p:nvCxnSpPr>
        <p:spPr>
          <a:xfrm>
            <a:off x="2243550" y="4416120"/>
            <a:ext cx="4594800" cy="2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537" name="Google Shape;537;p41"/>
          <p:cNvCxnSpPr/>
          <p:nvPr/>
        </p:nvCxnSpPr>
        <p:spPr>
          <a:xfrm rot="10800000">
            <a:off x="5766275" y="2445575"/>
            <a:ext cx="1114200" cy="87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538" name="Google Shape;538;p41"/>
          <p:cNvCxnSpPr/>
          <p:nvPr/>
        </p:nvCxnSpPr>
        <p:spPr>
          <a:xfrm>
            <a:off x="2243550" y="3882720"/>
            <a:ext cx="4594800" cy="2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539" name="Google Shape;539;p41"/>
          <p:cNvGrpSpPr/>
          <p:nvPr/>
        </p:nvGrpSpPr>
        <p:grpSpPr>
          <a:xfrm>
            <a:off x="3370700" y="1040557"/>
            <a:ext cx="2592100" cy="1454143"/>
            <a:chOff x="3370700" y="1040557"/>
            <a:chExt cx="2592100" cy="1454143"/>
          </a:xfrm>
        </p:grpSpPr>
        <p:grpSp>
          <p:nvGrpSpPr>
            <p:cNvPr id="540" name="Google Shape;540;p41"/>
            <p:cNvGrpSpPr/>
            <p:nvPr/>
          </p:nvGrpSpPr>
          <p:grpSpPr>
            <a:xfrm>
              <a:off x="3487189" y="1040557"/>
              <a:ext cx="2028303" cy="805593"/>
              <a:chOff x="6533014" y="929157"/>
              <a:chExt cx="2028303" cy="805593"/>
            </a:xfrm>
          </p:grpSpPr>
          <p:pic>
            <p:nvPicPr>
              <p:cNvPr id="541" name="Google Shape;541;p41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533014" y="953700"/>
                <a:ext cx="857250" cy="781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2" name="Google Shape;542;p41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7780268" y="929157"/>
                <a:ext cx="781050" cy="781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43" name="Google Shape;543;p41"/>
            <p:cNvSpPr txBox="1"/>
            <p:nvPr/>
          </p:nvSpPr>
          <p:spPr>
            <a:xfrm>
              <a:off x="3370700" y="1776875"/>
              <a:ext cx="1086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</a:rPr>
                <a:t>Azure AD</a:t>
              </a:r>
              <a:endParaRPr sz="1000">
                <a:solidFill>
                  <a:schemeClr val="lt1"/>
                </a:solidFill>
              </a:endParaRPr>
            </a:p>
          </p:txBody>
        </p:sp>
        <p:sp>
          <p:nvSpPr>
            <p:cNvPr id="544" name="Google Shape;544;p41"/>
            <p:cNvSpPr txBox="1"/>
            <p:nvPr/>
          </p:nvSpPr>
          <p:spPr>
            <a:xfrm>
              <a:off x="4419000" y="1776875"/>
              <a:ext cx="1543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</a:rPr>
                <a:t>Google Identity</a:t>
              </a:r>
              <a:endParaRPr sz="1000">
                <a:solidFill>
                  <a:schemeClr val="lt1"/>
                </a:solidFill>
              </a:endParaRPr>
            </a:p>
          </p:txBody>
        </p:sp>
        <p:sp>
          <p:nvSpPr>
            <p:cNvPr id="545" name="Google Shape;545;p41"/>
            <p:cNvSpPr txBox="1"/>
            <p:nvPr/>
          </p:nvSpPr>
          <p:spPr>
            <a:xfrm>
              <a:off x="3563412" y="2094500"/>
              <a:ext cx="21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Identity Platform</a:t>
              </a: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546" name="Google Shape;546;p41"/>
          <p:cNvSpPr txBox="1"/>
          <p:nvPr/>
        </p:nvSpPr>
        <p:spPr>
          <a:xfrm>
            <a:off x="6920400" y="2597325"/>
            <a:ext cx="1890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Authenticate and Authorize</a:t>
            </a:r>
            <a:endParaRPr sz="1000" b="1"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</a:rPr>
              <a:t>1. Goes to www.google.com/device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</a:rPr>
              <a:t>2. Enters: ZLGG-LOSP</a:t>
            </a:r>
            <a:endParaRPr sz="8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3. Authenticates, including MFA</a:t>
            </a:r>
            <a:endParaRPr sz="800">
              <a:solidFill>
                <a:schemeClr val="lt1"/>
              </a:solidFill>
            </a:endParaRPr>
          </a:p>
        </p:txBody>
      </p:sp>
      <p:cxnSp>
        <p:nvCxnSpPr>
          <p:cNvPr id="547" name="Google Shape;547;p41"/>
          <p:cNvCxnSpPr/>
          <p:nvPr/>
        </p:nvCxnSpPr>
        <p:spPr>
          <a:xfrm rot="10800000" flipH="1">
            <a:off x="1575275" y="1302575"/>
            <a:ext cx="1114200" cy="87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stealth" w="med" len="med"/>
            <a:tailEnd type="stealth" w="med" len="med"/>
          </a:ln>
        </p:spPr>
      </p:cxnSp>
      <p:grpSp>
        <p:nvGrpSpPr>
          <p:cNvPr id="548" name="Google Shape;548;p41"/>
          <p:cNvGrpSpPr/>
          <p:nvPr/>
        </p:nvGrpSpPr>
        <p:grpSpPr>
          <a:xfrm>
            <a:off x="6040121" y="4023269"/>
            <a:ext cx="1105717" cy="358514"/>
            <a:chOff x="3906521" y="3947069"/>
            <a:chExt cx="1105717" cy="358514"/>
          </a:xfrm>
        </p:grpSpPr>
        <p:sp>
          <p:nvSpPr>
            <p:cNvPr id="549" name="Google Shape;549;p41"/>
            <p:cNvSpPr txBox="1"/>
            <p:nvPr/>
          </p:nvSpPr>
          <p:spPr>
            <a:xfrm>
              <a:off x="3925338" y="3966883"/>
              <a:ext cx="1086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u="sng">
                  <a:solidFill>
                    <a:schemeClr val="lt1"/>
                  </a:solidFill>
                </a:rPr>
                <a:t>Login</a:t>
              </a:r>
              <a:endParaRPr sz="1000" b="1" u="sng">
                <a:solidFill>
                  <a:schemeClr val="lt1"/>
                </a:solidFill>
              </a:endParaRPr>
            </a:p>
          </p:txBody>
        </p:sp>
        <p:grpSp>
          <p:nvGrpSpPr>
            <p:cNvPr id="550" name="Google Shape;550;p41"/>
            <p:cNvGrpSpPr/>
            <p:nvPr/>
          </p:nvGrpSpPr>
          <p:grpSpPr>
            <a:xfrm>
              <a:off x="3906521" y="3947069"/>
              <a:ext cx="419100" cy="304375"/>
              <a:chOff x="2795550" y="2147950"/>
              <a:chExt cx="419100" cy="304375"/>
            </a:xfrm>
          </p:grpSpPr>
          <p:sp>
            <p:nvSpPr>
              <p:cNvPr id="551" name="Google Shape;551;p41"/>
              <p:cNvSpPr/>
              <p:nvPr/>
            </p:nvSpPr>
            <p:spPr>
              <a:xfrm>
                <a:off x="2895900" y="2233925"/>
                <a:ext cx="218400" cy="218400"/>
              </a:xfrm>
              <a:prstGeom prst="ellipse">
                <a:avLst/>
              </a:prstGeom>
              <a:solidFill>
                <a:srgbClr val="F4B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41"/>
              <p:cNvSpPr txBox="1"/>
              <p:nvPr/>
            </p:nvSpPr>
            <p:spPr>
              <a:xfrm>
                <a:off x="2795550" y="2147950"/>
                <a:ext cx="419100" cy="29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50"/>
                  <a:buFont typeface="Roboto"/>
                  <a:buNone/>
                </a:pPr>
                <a:r>
                  <a:rPr lang="en" sz="1400" b="1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1</a:t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553" name="Google Shape;553;p41"/>
          <p:cNvSpPr txBox="1"/>
          <p:nvPr/>
        </p:nvSpPr>
        <p:spPr>
          <a:xfrm>
            <a:off x="109025" y="2002700"/>
            <a:ext cx="1655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Get user/device codes</a:t>
            </a:r>
            <a:endParaRPr sz="1000">
              <a:solidFill>
                <a:schemeClr val="lt1"/>
              </a:solidFill>
            </a:endParaRPr>
          </a:p>
        </p:txBody>
      </p:sp>
      <p:grpSp>
        <p:nvGrpSpPr>
          <p:cNvPr id="554" name="Google Shape;554;p41"/>
          <p:cNvGrpSpPr/>
          <p:nvPr/>
        </p:nvGrpSpPr>
        <p:grpSpPr>
          <a:xfrm>
            <a:off x="1194354" y="1774529"/>
            <a:ext cx="419100" cy="304375"/>
            <a:chOff x="2795550" y="2147950"/>
            <a:chExt cx="419100" cy="304375"/>
          </a:xfrm>
        </p:grpSpPr>
        <p:sp>
          <p:nvSpPr>
            <p:cNvPr id="555" name="Google Shape;555;p41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41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57" name="Google Shape;557;p41"/>
          <p:cNvGrpSpPr/>
          <p:nvPr/>
        </p:nvGrpSpPr>
        <p:grpSpPr>
          <a:xfrm>
            <a:off x="6582722" y="2564400"/>
            <a:ext cx="419100" cy="304375"/>
            <a:chOff x="2795550" y="2147950"/>
            <a:chExt cx="419100" cy="304375"/>
          </a:xfrm>
        </p:grpSpPr>
        <p:sp>
          <p:nvSpPr>
            <p:cNvPr id="558" name="Google Shape;558;p41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41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60" name="Google Shape;560;p41"/>
          <p:cNvGrpSpPr/>
          <p:nvPr/>
        </p:nvGrpSpPr>
        <p:grpSpPr>
          <a:xfrm>
            <a:off x="2117972" y="2578680"/>
            <a:ext cx="419100" cy="304375"/>
            <a:chOff x="2795550" y="2147950"/>
            <a:chExt cx="419100" cy="304375"/>
          </a:xfrm>
        </p:grpSpPr>
        <p:sp>
          <p:nvSpPr>
            <p:cNvPr id="561" name="Google Shape;561;p41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41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63" name="Google Shape;563;p41"/>
          <p:cNvGrpSpPr/>
          <p:nvPr/>
        </p:nvGrpSpPr>
        <p:grpSpPr>
          <a:xfrm>
            <a:off x="2456292" y="3129656"/>
            <a:ext cx="419100" cy="304375"/>
            <a:chOff x="2795550" y="2147950"/>
            <a:chExt cx="419100" cy="304375"/>
          </a:xfrm>
        </p:grpSpPr>
        <p:sp>
          <p:nvSpPr>
            <p:cNvPr id="564" name="Google Shape;564;p41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41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None/>
              </a:pPr>
              <a:r>
                <a:rPr lang="en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solidFill>
                  <a:schemeClr val="dk1"/>
                </a:solidFill>
              </a:endParaRPr>
            </a:p>
          </p:txBody>
        </p:sp>
      </p:grpSp>
      <p:cxnSp>
        <p:nvCxnSpPr>
          <p:cNvPr id="566" name="Google Shape;566;p41"/>
          <p:cNvCxnSpPr/>
          <p:nvPr/>
        </p:nvCxnSpPr>
        <p:spPr>
          <a:xfrm rot="10800000" flipH="1">
            <a:off x="2108675" y="2369375"/>
            <a:ext cx="1114200" cy="87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567" name="Google Shape;567;p41"/>
          <p:cNvSpPr txBox="1"/>
          <p:nvPr/>
        </p:nvSpPr>
        <p:spPr>
          <a:xfrm>
            <a:off x="1293275" y="2570900"/>
            <a:ext cx="1005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Retrieve</a:t>
            </a:r>
            <a:endParaRPr sz="1000" b="1"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oauth tokens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client_id</a:t>
            </a:r>
            <a:endParaRPr sz="800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device_code</a:t>
            </a:r>
            <a:endParaRPr sz="800">
              <a:solidFill>
                <a:srgbClr val="00FF00"/>
              </a:solidFill>
            </a:endParaRPr>
          </a:p>
        </p:txBody>
      </p:sp>
      <p:sp>
        <p:nvSpPr>
          <p:cNvPr id="568" name="Google Shape;568;p41"/>
          <p:cNvSpPr txBox="1"/>
          <p:nvPr/>
        </p:nvSpPr>
        <p:spPr>
          <a:xfrm>
            <a:off x="2120400" y="4651175"/>
            <a:ext cx="5420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[1] https://datatracker.ietf.org/doc/html/rfc8628</a:t>
            </a:r>
            <a:endParaRPr sz="1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2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Demo: OAuth 2.0 </a:t>
            </a:r>
            <a:r>
              <a:rPr lang="en">
                <a:solidFill>
                  <a:srgbClr val="FF0000"/>
                </a:solidFill>
              </a:rPr>
              <a:t>device code authorization</a:t>
            </a:r>
            <a:endParaRPr/>
          </a:p>
        </p:txBody>
      </p:sp>
      <p:sp>
        <p:nvSpPr>
          <p:cNvPr id="574" name="Google Shape;574;p42"/>
          <p:cNvSpPr txBox="1">
            <a:spLocks noGrp="1"/>
          </p:cNvSpPr>
          <p:nvPr>
            <p:ph type="body" idx="1"/>
          </p:nvPr>
        </p:nvSpPr>
        <p:spPr>
          <a:xfrm>
            <a:off x="311700" y="1237488"/>
            <a:ext cx="85314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Dr. Nestori Syynimaa: https://o365blog.com/post/phishing/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Usability =&gt; insecurity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different auth flow =&gt; opportunity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Implementation quirks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en"/>
              <a:t>Phishing Evolution: smtp, fake domain, ssl cert, user/pwd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r="3110" b="16198"/>
          <a:stretch/>
        </p:blipFill>
        <p:spPr>
          <a:xfrm>
            <a:off x="179075" y="1131675"/>
            <a:ext cx="8860150" cy="3859426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8450" y="2963825"/>
            <a:ext cx="1519350" cy="4086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6494575" y="2954100"/>
            <a:ext cx="1519500" cy="408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7650" y="1515975"/>
            <a:ext cx="2950550" cy="1844858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2" name="Google Shape;92;p16"/>
          <p:cNvSpPr/>
          <p:nvPr/>
        </p:nvSpPr>
        <p:spPr>
          <a:xfrm>
            <a:off x="823925" y="1131675"/>
            <a:ext cx="1166700" cy="180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337623" y="702275"/>
            <a:ext cx="185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FFFF"/>
                </a:solidFill>
              </a:rPr>
              <a:t>in the beginning...</a:t>
            </a:r>
            <a:endParaRPr b="1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3"/>
          <p:cNvSpPr txBox="1"/>
          <p:nvPr/>
        </p:nvSpPr>
        <p:spPr>
          <a:xfrm>
            <a:off x="182750" y="2447800"/>
            <a:ext cx="1849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User/device codes</a:t>
            </a:r>
            <a:endParaRPr sz="1000" b="1"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{ </a:t>
            </a:r>
            <a:r>
              <a:rPr lang="en" sz="800">
                <a:solidFill>
                  <a:srgbClr val="00FF00"/>
                </a:solidFill>
              </a:rPr>
              <a:t>"device_code"</a:t>
            </a:r>
            <a:r>
              <a:rPr lang="en" sz="800">
                <a:solidFill>
                  <a:schemeClr val="lt1"/>
                </a:solidFill>
              </a:rPr>
              <a:t>: "AH-1NgM6boio...",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  "verification_url":</a:t>
            </a:r>
            <a:endParaRPr sz="800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"https://www.google.com/device",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  "user_code"</a:t>
            </a:r>
            <a:r>
              <a:rPr lang="en" sz="800">
                <a:solidFill>
                  <a:schemeClr val="lt1"/>
                </a:solidFill>
              </a:rPr>
              <a:t>: "ZLGG-LQSP",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"expires_in": 1800,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"interval": 5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}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580" name="Google Shape;580;p43"/>
          <p:cNvSpPr txBox="1"/>
          <p:nvPr/>
        </p:nvSpPr>
        <p:spPr>
          <a:xfrm>
            <a:off x="4780400" y="3154775"/>
            <a:ext cx="2249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User code, verification URL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manual instructions: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"1. Go to www.google.com/device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2. Enter: ZLGG-LOSP"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581" name="Google Shape;581;p43"/>
          <p:cNvSpPr txBox="1"/>
          <p:nvPr/>
        </p:nvSpPr>
        <p:spPr>
          <a:xfrm>
            <a:off x="3236600" y="2605475"/>
            <a:ext cx="2028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Oauth tokens</a:t>
            </a:r>
            <a:endParaRPr sz="1000" b="1"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{ "</a:t>
            </a:r>
            <a:r>
              <a:rPr lang="en" sz="800">
                <a:solidFill>
                  <a:srgbClr val="00FF00"/>
                </a:solidFill>
              </a:rPr>
              <a:t>access_token</a:t>
            </a:r>
            <a:r>
              <a:rPr lang="en" sz="800">
                <a:solidFill>
                  <a:schemeClr val="lt1"/>
                </a:solidFill>
              </a:rPr>
              <a:t>": "ya29.a0ARrdaM9...",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"</a:t>
            </a:r>
            <a:r>
              <a:rPr lang="en" sz="800">
                <a:solidFill>
                  <a:srgbClr val="00FF00"/>
                </a:solidFill>
              </a:rPr>
              <a:t>refresh_token</a:t>
            </a:r>
            <a:r>
              <a:rPr lang="en" sz="800">
                <a:solidFill>
                  <a:schemeClr val="lt1"/>
                </a:solidFill>
              </a:rPr>
              <a:t>": "1//06S3lSKyEHY…",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}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582" name="Google Shape;582;p43"/>
          <p:cNvSpPr/>
          <p:nvPr/>
        </p:nvSpPr>
        <p:spPr>
          <a:xfrm>
            <a:off x="3312800" y="989200"/>
            <a:ext cx="2570400" cy="1151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43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Phishing Evolution: OAuth 2.0 </a:t>
            </a:r>
            <a:r>
              <a:rPr lang="en">
                <a:solidFill>
                  <a:srgbClr val="FF0000"/>
                </a:solidFill>
              </a:rPr>
              <a:t>device code authorization</a:t>
            </a:r>
            <a:endParaRPr/>
          </a:p>
        </p:txBody>
      </p:sp>
      <p:sp>
        <p:nvSpPr>
          <p:cNvPr id="584" name="Google Shape;584;p43"/>
          <p:cNvSpPr txBox="1"/>
          <p:nvPr/>
        </p:nvSpPr>
        <p:spPr>
          <a:xfrm>
            <a:off x="337625" y="702275"/>
            <a:ext cx="305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FFFF"/>
                </a:solidFill>
              </a:rPr>
              <a:t>+cloud app authorization </a:t>
            </a:r>
            <a:r>
              <a:rPr lang="en" b="1">
                <a:solidFill>
                  <a:srgbClr val="FF0000"/>
                </a:solidFill>
              </a:rPr>
              <a:t>protocol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85" name="Google Shape;58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6075" y="3486150"/>
            <a:ext cx="1005839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975" y="3626175"/>
            <a:ext cx="781050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43"/>
          <p:cNvSpPr txBox="1"/>
          <p:nvPr/>
        </p:nvSpPr>
        <p:spPr>
          <a:xfrm>
            <a:off x="379600" y="4407225"/>
            <a:ext cx="1655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Device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(client, app)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88" name="Google Shape;588;p43"/>
          <p:cNvSpPr txBox="1"/>
          <p:nvPr/>
        </p:nvSpPr>
        <p:spPr>
          <a:xfrm>
            <a:off x="7295550" y="4403825"/>
            <a:ext cx="108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User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589" name="Google Shape;589;p43"/>
          <p:cNvCxnSpPr/>
          <p:nvPr/>
        </p:nvCxnSpPr>
        <p:spPr>
          <a:xfrm>
            <a:off x="2243550" y="4416120"/>
            <a:ext cx="4594800" cy="2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590" name="Google Shape;590;p43"/>
          <p:cNvCxnSpPr/>
          <p:nvPr/>
        </p:nvCxnSpPr>
        <p:spPr>
          <a:xfrm rot="10800000">
            <a:off x="5690075" y="2445575"/>
            <a:ext cx="1114200" cy="87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591" name="Google Shape;591;p43"/>
          <p:cNvCxnSpPr/>
          <p:nvPr/>
        </p:nvCxnSpPr>
        <p:spPr>
          <a:xfrm>
            <a:off x="2243550" y="3882720"/>
            <a:ext cx="4594800" cy="2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592" name="Google Shape;592;p43"/>
          <p:cNvGrpSpPr/>
          <p:nvPr/>
        </p:nvGrpSpPr>
        <p:grpSpPr>
          <a:xfrm>
            <a:off x="3370700" y="1040557"/>
            <a:ext cx="2592100" cy="1454143"/>
            <a:chOff x="3370700" y="1040557"/>
            <a:chExt cx="2592100" cy="1454143"/>
          </a:xfrm>
        </p:grpSpPr>
        <p:grpSp>
          <p:nvGrpSpPr>
            <p:cNvPr id="593" name="Google Shape;593;p43"/>
            <p:cNvGrpSpPr/>
            <p:nvPr/>
          </p:nvGrpSpPr>
          <p:grpSpPr>
            <a:xfrm>
              <a:off x="3487189" y="1040557"/>
              <a:ext cx="2028303" cy="805593"/>
              <a:chOff x="6533014" y="929157"/>
              <a:chExt cx="2028303" cy="805593"/>
            </a:xfrm>
          </p:grpSpPr>
          <p:pic>
            <p:nvPicPr>
              <p:cNvPr id="594" name="Google Shape;594;p4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533014" y="953700"/>
                <a:ext cx="857250" cy="781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5" name="Google Shape;595;p4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7780268" y="929157"/>
                <a:ext cx="781050" cy="781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96" name="Google Shape;596;p43"/>
            <p:cNvSpPr txBox="1"/>
            <p:nvPr/>
          </p:nvSpPr>
          <p:spPr>
            <a:xfrm>
              <a:off x="3370700" y="1776875"/>
              <a:ext cx="1086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</a:rPr>
                <a:t>Azure AD</a:t>
              </a:r>
              <a:endParaRPr sz="1000">
                <a:solidFill>
                  <a:schemeClr val="lt1"/>
                </a:solidFill>
              </a:endParaRPr>
            </a:p>
          </p:txBody>
        </p:sp>
        <p:sp>
          <p:nvSpPr>
            <p:cNvPr id="597" name="Google Shape;597;p43"/>
            <p:cNvSpPr txBox="1"/>
            <p:nvPr/>
          </p:nvSpPr>
          <p:spPr>
            <a:xfrm>
              <a:off x="4419000" y="1776875"/>
              <a:ext cx="1543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</a:rPr>
                <a:t>Google Identity</a:t>
              </a:r>
              <a:endParaRPr sz="1000">
                <a:solidFill>
                  <a:schemeClr val="lt1"/>
                </a:solidFill>
              </a:endParaRPr>
            </a:p>
          </p:txBody>
        </p:sp>
        <p:sp>
          <p:nvSpPr>
            <p:cNvPr id="598" name="Google Shape;598;p43"/>
            <p:cNvSpPr txBox="1"/>
            <p:nvPr/>
          </p:nvSpPr>
          <p:spPr>
            <a:xfrm>
              <a:off x="3563412" y="2094500"/>
              <a:ext cx="21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Identity Platform</a:t>
              </a: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599" name="Google Shape;599;p43"/>
          <p:cNvSpPr txBox="1"/>
          <p:nvPr/>
        </p:nvSpPr>
        <p:spPr>
          <a:xfrm>
            <a:off x="6463200" y="2368725"/>
            <a:ext cx="1890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Authenticate and Authorize</a:t>
            </a:r>
            <a:endParaRPr sz="1000" b="1"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</a:rPr>
              <a:t>1. Goes to www.google.com/device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</a:rPr>
              <a:t>2. Enters: ZLGG-LOSP</a:t>
            </a:r>
            <a:endParaRPr sz="8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3. Authenticates, including MFA</a:t>
            </a:r>
            <a:endParaRPr sz="800">
              <a:solidFill>
                <a:schemeClr val="lt1"/>
              </a:solidFill>
            </a:endParaRPr>
          </a:p>
        </p:txBody>
      </p:sp>
      <p:cxnSp>
        <p:nvCxnSpPr>
          <p:cNvPr id="600" name="Google Shape;600;p43"/>
          <p:cNvCxnSpPr/>
          <p:nvPr/>
        </p:nvCxnSpPr>
        <p:spPr>
          <a:xfrm rot="10800000" flipH="1">
            <a:off x="1575275" y="1302575"/>
            <a:ext cx="1114200" cy="87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01" name="Google Shape;601;p43"/>
          <p:cNvCxnSpPr/>
          <p:nvPr/>
        </p:nvCxnSpPr>
        <p:spPr>
          <a:xfrm rot="10800000" flipH="1">
            <a:off x="1727675" y="1531175"/>
            <a:ext cx="1114200" cy="87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stealth" w="med" len="med"/>
            <a:tailEnd type="none" w="med" len="med"/>
          </a:ln>
        </p:spPr>
      </p:cxnSp>
      <p:grpSp>
        <p:nvGrpSpPr>
          <p:cNvPr id="602" name="Google Shape;602;p43"/>
          <p:cNvGrpSpPr/>
          <p:nvPr/>
        </p:nvGrpSpPr>
        <p:grpSpPr>
          <a:xfrm>
            <a:off x="4058921" y="4023269"/>
            <a:ext cx="1105717" cy="358514"/>
            <a:chOff x="3906521" y="3947069"/>
            <a:chExt cx="1105717" cy="358514"/>
          </a:xfrm>
        </p:grpSpPr>
        <p:sp>
          <p:nvSpPr>
            <p:cNvPr id="603" name="Google Shape;603;p43"/>
            <p:cNvSpPr txBox="1"/>
            <p:nvPr/>
          </p:nvSpPr>
          <p:spPr>
            <a:xfrm>
              <a:off x="3925338" y="3966883"/>
              <a:ext cx="1086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u="sng">
                  <a:solidFill>
                    <a:schemeClr val="lt1"/>
                  </a:solidFill>
                </a:rPr>
                <a:t>Login</a:t>
              </a:r>
              <a:endParaRPr sz="1000" b="1" u="sng">
                <a:solidFill>
                  <a:schemeClr val="lt1"/>
                </a:solidFill>
              </a:endParaRPr>
            </a:p>
          </p:txBody>
        </p:sp>
        <p:grpSp>
          <p:nvGrpSpPr>
            <p:cNvPr id="604" name="Google Shape;604;p43"/>
            <p:cNvGrpSpPr/>
            <p:nvPr/>
          </p:nvGrpSpPr>
          <p:grpSpPr>
            <a:xfrm>
              <a:off x="3906521" y="3947069"/>
              <a:ext cx="419100" cy="304375"/>
              <a:chOff x="2795550" y="2147950"/>
              <a:chExt cx="419100" cy="304375"/>
            </a:xfrm>
          </p:grpSpPr>
          <p:sp>
            <p:nvSpPr>
              <p:cNvPr id="605" name="Google Shape;605;p43"/>
              <p:cNvSpPr/>
              <p:nvPr/>
            </p:nvSpPr>
            <p:spPr>
              <a:xfrm>
                <a:off x="2895900" y="2233925"/>
                <a:ext cx="218400" cy="218400"/>
              </a:xfrm>
              <a:prstGeom prst="ellipse">
                <a:avLst/>
              </a:prstGeom>
              <a:solidFill>
                <a:srgbClr val="F4B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43"/>
              <p:cNvSpPr txBox="1"/>
              <p:nvPr/>
            </p:nvSpPr>
            <p:spPr>
              <a:xfrm>
                <a:off x="2795550" y="2147950"/>
                <a:ext cx="419100" cy="29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50"/>
                  <a:buFont typeface="Roboto"/>
                  <a:buNone/>
                </a:pPr>
                <a:r>
                  <a:rPr lang="en" sz="1400" b="1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1</a:t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607" name="Google Shape;607;p43"/>
          <p:cNvSpPr txBox="1"/>
          <p:nvPr/>
        </p:nvSpPr>
        <p:spPr>
          <a:xfrm>
            <a:off x="30350" y="964350"/>
            <a:ext cx="21462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Get user/device codes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b="1">
                <a:solidFill>
                  <a:schemeClr val="lt1"/>
                </a:solidFill>
              </a:rPr>
              <a:t>POST https://login.microsoftonline.com/common/oauth2/devicecode?api-version=1.0</a:t>
            </a:r>
            <a:endParaRPr sz="8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0FF00"/>
                </a:solidFill>
              </a:rPr>
              <a:t>client_id</a:t>
            </a:r>
            <a:r>
              <a:rPr lang="en" sz="800">
                <a:solidFill>
                  <a:schemeClr val="lt1"/>
                </a:solidFill>
              </a:rPr>
              <a:t>=d3590ed6-52b3-4102-aeff-aad2292ab01c&amp;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0FF00"/>
                </a:solidFill>
              </a:rPr>
              <a:t>resource</a:t>
            </a:r>
            <a:r>
              <a:rPr lang="en" sz="800">
                <a:solidFill>
                  <a:schemeClr val="lt1"/>
                </a:solidFill>
              </a:rPr>
              <a:t>=https://outlook.office365.com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</a:endParaRPr>
          </a:p>
        </p:txBody>
      </p:sp>
      <p:grpSp>
        <p:nvGrpSpPr>
          <p:cNvPr id="608" name="Google Shape;608;p43"/>
          <p:cNvGrpSpPr/>
          <p:nvPr/>
        </p:nvGrpSpPr>
        <p:grpSpPr>
          <a:xfrm>
            <a:off x="1379327" y="2320719"/>
            <a:ext cx="419100" cy="304375"/>
            <a:chOff x="2795550" y="2147950"/>
            <a:chExt cx="419100" cy="304375"/>
          </a:xfrm>
        </p:grpSpPr>
        <p:sp>
          <p:nvSpPr>
            <p:cNvPr id="609" name="Google Shape;609;p43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43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11" name="Google Shape;611;p43"/>
          <p:cNvGrpSpPr/>
          <p:nvPr/>
        </p:nvGrpSpPr>
        <p:grpSpPr>
          <a:xfrm>
            <a:off x="2108679" y="1088429"/>
            <a:ext cx="419100" cy="304375"/>
            <a:chOff x="2795550" y="2147950"/>
            <a:chExt cx="419100" cy="304375"/>
          </a:xfrm>
        </p:grpSpPr>
        <p:sp>
          <p:nvSpPr>
            <p:cNvPr id="612" name="Google Shape;612;p43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43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14" name="Google Shape;614;p43"/>
          <p:cNvGrpSpPr/>
          <p:nvPr/>
        </p:nvGrpSpPr>
        <p:grpSpPr>
          <a:xfrm>
            <a:off x="6125522" y="2335800"/>
            <a:ext cx="419100" cy="304375"/>
            <a:chOff x="2795550" y="2147950"/>
            <a:chExt cx="419100" cy="304375"/>
          </a:xfrm>
        </p:grpSpPr>
        <p:sp>
          <p:nvSpPr>
            <p:cNvPr id="615" name="Google Shape;615;p43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43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17" name="Google Shape;617;p43"/>
          <p:cNvGrpSpPr/>
          <p:nvPr/>
        </p:nvGrpSpPr>
        <p:grpSpPr>
          <a:xfrm>
            <a:off x="2117972" y="2578680"/>
            <a:ext cx="419100" cy="304375"/>
            <a:chOff x="2795550" y="2147950"/>
            <a:chExt cx="419100" cy="304375"/>
          </a:xfrm>
        </p:grpSpPr>
        <p:sp>
          <p:nvSpPr>
            <p:cNvPr id="618" name="Google Shape;618;p43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43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20" name="Google Shape;620;p43"/>
          <p:cNvGrpSpPr/>
          <p:nvPr/>
        </p:nvGrpSpPr>
        <p:grpSpPr>
          <a:xfrm>
            <a:off x="4437492" y="3129656"/>
            <a:ext cx="419100" cy="304375"/>
            <a:chOff x="2795550" y="2147950"/>
            <a:chExt cx="419100" cy="304375"/>
          </a:xfrm>
        </p:grpSpPr>
        <p:sp>
          <p:nvSpPr>
            <p:cNvPr id="621" name="Google Shape;621;p43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43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None/>
              </a:pPr>
              <a:r>
                <a:rPr lang="en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>
                <a:solidFill>
                  <a:schemeClr val="dk1"/>
                </a:solidFill>
              </a:endParaRPr>
            </a:p>
          </p:txBody>
        </p:sp>
      </p:grpSp>
      <p:cxnSp>
        <p:nvCxnSpPr>
          <p:cNvPr id="623" name="Google Shape;623;p43"/>
          <p:cNvCxnSpPr/>
          <p:nvPr/>
        </p:nvCxnSpPr>
        <p:spPr>
          <a:xfrm rot="10800000" flipH="1">
            <a:off x="2261075" y="2597975"/>
            <a:ext cx="1114200" cy="87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624" name="Google Shape;624;p43"/>
          <p:cNvCxnSpPr/>
          <p:nvPr/>
        </p:nvCxnSpPr>
        <p:spPr>
          <a:xfrm rot="10800000" flipH="1">
            <a:off x="2108675" y="2369375"/>
            <a:ext cx="1114200" cy="87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625" name="Google Shape;625;p43"/>
          <p:cNvGrpSpPr/>
          <p:nvPr/>
        </p:nvGrpSpPr>
        <p:grpSpPr>
          <a:xfrm>
            <a:off x="3392012" y="2354843"/>
            <a:ext cx="419100" cy="304375"/>
            <a:chOff x="2795550" y="2147950"/>
            <a:chExt cx="419100" cy="304375"/>
          </a:xfrm>
        </p:grpSpPr>
        <p:sp>
          <p:nvSpPr>
            <p:cNvPr id="626" name="Google Shape;626;p43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43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7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28" name="Google Shape;628;p43"/>
          <p:cNvSpPr txBox="1"/>
          <p:nvPr/>
        </p:nvSpPr>
        <p:spPr>
          <a:xfrm>
            <a:off x="2252750" y="1965075"/>
            <a:ext cx="1005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rgbClr val="FF0000"/>
                </a:solidFill>
              </a:rPr>
              <a:t>Poll</a:t>
            </a:r>
            <a:r>
              <a:rPr lang="en" sz="1000" b="1" u="sng">
                <a:solidFill>
                  <a:schemeClr val="lt1"/>
                </a:solidFill>
              </a:rPr>
              <a:t> for</a:t>
            </a:r>
            <a:endParaRPr sz="1000" b="1"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oauth tokens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client_id</a:t>
            </a:r>
            <a:endParaRPr sz="800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device_code</a:t>
            </a:r>
            <a:endParaRPr sz="8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4"/>
          <p:cNvSpPr txBox="1"/>
          <p:nvPr/>
        </p:nvSpPr>
        <p:spPr>
          <a:xfrm>
            <a:off x="182750" y="2447800"/>
            <a:ext cx="1849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User/device codes</a:t>
            </a:r>
            <a:endParaRPr sz="1000" b="1"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{ </a:t>
            </a:r>
            <a:r>
              <a:rPr lang="en" sz="800">
                <a:solidFill>
                  <a:srgbClr val="00FF00"/>
                </a:solidFill>
              </a:rPr>
              <a:t>"device_code"</a:t>
            </a:r>
            <a:r>
              <a:rPr lang="en" sz="800">
                <a:solidFill>
                  <a:schemeClr val="lt1"/>
                </a:solidFill>
              </a:rPr>
              <a:t>: "AH-1NgM6boio...",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  "verification_url":</a:t>
            </a:r>
            <a:endParaRPr sz="800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"https://www.google.com/device",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  "user_code"</a:t>
            </a:r>
            <a:r>
              <a:rPr lang="en" sz="800">
                <a:solidFill>
                  <a:schemeClr val="lt1"/>
                </a:solidFill>
              </a:rPr>
              <a:t>: "ZLGG-LQSP",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"expires_in": 1800,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"interval": 5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}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634" name="Google Shape;634;p44"/>
          <p:cNvSpPr txBox="1"/>
          <p:nvPr/>
        </p:nvSpPr>
        <p:spPr>
          <a:xfrm>
            <a:off x="4780400" y="3154775"/>
            <a:ext cx="2249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rgbClr val="FF0000"/>
                </a:solidFill>
              </a:rPr>
              <a:t>Phish</a:t>
            </a:r>
            <a:endParaRPr sz="1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"Here's your promotional product code: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1. Go to www.google.com/device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2. Enter: ZLGG-LOSP"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635" name="Google Shape;635;p44"/>
          <p:cNvSpPr txBox="1"/>
          <p:nvPr/>
        </p:nvSpPr>
        <p:spPr>
          <a:xfrm>
            <a:off x="3236600" y="2605475"/>
            <a:ext cx="2028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rgbClr val="FF0000"/>
                </a:solidFill>
              </a:rPr>
              <a:t>Oauth tokens</a:t>
            </a:r>
            <a:endParaRPr sz="1000" b="1" u="sng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{ "</a:t>
            </a:r>
            <a:r>
              <a:rPr lang="en" sz="800">
                <a:solidFill>
                  <a:srgbClr val="00FF00"/>
                </a:solidFill>
              </a:rPr>
              <a:t>access_token</a:t>
            </a:r>
            <a:r>
              <a:rPr lang="en" sz="800">
                <a:solidFill>
                  <a:schemeClr val="lt1"/>
                </a:solidFill>
              </a:rPr>
              <a:t>": "ya29.a0ARrdaM9...",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"</a:t>
            </a:r>
            <a:r>
              <a:rPr lang="en" sz="800">
                <a:solidFill>
                  <a:srgbClr val="00FF00"/>
                </a:solidFill>
              </a:rPr>
              <a:t>refresh_token</a:t>
            </a:r>
            <a:r>
              <a:rPr lang="en" sz="800">
                <a:solidFill>
                  <a:schemeClr val="lt1"/>
                </a:solidFill>
              </a:rPr>
              <a:t>": "1//06S3lSKyEHY…",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}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636" name="Google Shape;636;p44"/>
          <p:cNvSpPr/>
          <p:nvPr/>
        </p:nvSpPr>
        <p:spPr>
          <a:xfrm>
            <a:off x="3312800" y="989200"/>
            <a:ext cx="2570400" cy="1151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44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Phishing Evolution: OAuth 2.0 </a:t>
            </a:r>
            <a:r>
              <a:rPr lang="en">
                <a:solidFill>
                  <a:srgbClr val="FF0000"/>
                </a:solidFill>
              </a:rPr>
              <a:t>device code authorization</a:t>
            </a:r>
            <a:endParaRPr/>
          </a:p>
        </p:txBody>
      </p:sp>
      <p:sp>
        <p:nvSpPr>
          <p:cNvPr id="638" name="Google Shape;638;p44"/>
          <p:cNvSpPr txBox="1"/>
          <p:nvPr/>
        </p:nvSpPr>
        <p:spPr>
          <a:xfrm>
            <a:off x="337625" y="702275"/>
            <a:ext cx="305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FFFF"/>
                </a:solidFill>
              </a:rPr>
              <a:t>+cloud app authorization </a:t>
            </a:r>
            <a:r>
              <a:rPr lang="en" b="1">
                <a:solidFill>
                  <a:srgbClr val="FF0000"/>
                </a:solidFill>
              </a:rPr>
              <a:t>protocol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639" name="Google Shape;63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6075" y="3486150"/>
            <a:ext cx="1005839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975" y="3626175"/>
            <a:ext cx="781050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44"/>
          <p:cNvSpPr txBox="1"/>
          <p:nvPr/>
        </p:nvSpPr>
        <p:spPr>
          <a:xfrm>
            <a:off x="379600" y="4407225"/>
            <a:ext cx="1655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Device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(client, app)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42" name="Google Shape;642;p44"/>
          <p:cNvSpPr txBox="1"/>
          <p:nvPr/>
        </p:nvSpPr>
        <p:spPr>
          <a:xfrm>
            <a:off x="7295550" y="4403825"/>
            <a:ext cx="108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User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643" name="Google Shape;643;p44"/>
          <p:cNvCxnSpPr/>
          <p:nvPr/>
        </p:nvCxnSpPr>
        <p:spPr>
          <a:xfrm>
            <a:off x="2243550" y="4416120"/>
            <a:ext cx="4594800" cy="2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644" name="Google Shape;644;p44"/>
          <p:cNvCxnSpPr/>
          <p:nvPr/>
        </p:nvCxnSpPr>
        <p:spPr>
          <a:xfrm rot="10800000">
            <a:off x="5690075" y="2445575"/>
            <a:ext cx="1114200" cy="87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645" name="Google Shape;645;p44"/>
          <p:cNvCxnSpPr/>
          <p:nvPr/>
        </p:nvCxnSpPr>
        <p:spPr>
          <a:xfrm>
            <a:off x="2243550" y="3882720"/>
            <a:ext cx="4594800" cy="2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646" name="Google Shape;646;p44"/>
          <p:cNvGrpSpPr/>
          <p:nvPr/>
        </p:nvGrpSpPr>
        <p:grpSpPr>
          <a:xfrm>
            <a:off x="3370700" y="1040557"/>
            <a:ext cx="2592100" cy="1454143"/>
            <a:chOff x="3370700" y="1040557"/>
            <a:chExt cx="2592100" cy="1454143"/>
          </a:xfrm>
        </p:grpSpPr>
        <p:grpSp>
          <p:nvGrpSpPr>
            <p:cNvPr id="647" name="Google Shape;647;p44"/>
            <p:cNvGrpSpPr/>
            <p:nvPr/>
          </p:nvGrpSpPr>
          <p:grpSpPr>
            <a:xfrm>
              <a:off x="3487189" y="1040557"/>
              <a:ext cx="2028303" cy="805593"/>
              <a:chOff x="6533014" y="929157"/>
              <a:chExt cx="2028303" cy="805593"/>
            </a:xfrm>
          </p:grpSpPr>
          <p:pic>
            <p:nvPicPr>
              <p:cNvPr id="648" name="Google Shape;648;p4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533014" y="953700"/>
                <a:ext cx="857250" cy="781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9" name="Google Shape;649;p44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7780268" y="929157"/>
                <a:ext cx="781050" cy="781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50" name="Google Shape;650;p44"/>
            <p:cNvSpPr txBox="1"/>
            <p:nvPr/>
          </p:nvSpPr>
          <p:spPr>
            <a:xfrm>
              <a:off x="3370700" y="1776875"/>
              <a:ext cx="1086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</a:rPr>
                <a:t>Azure AD</a:t>
              </a:r>
              <a:endParaRPr sz="1000">
                <a:solidFill>
                  <a:schemeClr val="lt1"/>
                </a:solidFill>
              </a:endParaRPr>
            </a:p>
          </p:txBody>
        </p:sp>
        <p:sp>
          <p:nvSpPr>
            <p:cNvPr id="651" name="Google Shape;651;p44"/>
            <p:cNvSpPr txBox="1"/>
            <p:nvPr/>
          </p:nvSpPr>
          <p:spPr>
            <a:xfrm>
              <a:off x="4419000" y="1776875"/>
              <a:ext cx="1543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</a:rPr>
                <a:t>Google Identity</a:t>
              </a:r>
              <a:endParaRPr sz="1000">
                <a:solidFill>
                  <a:schemeClr val="lt1"/>
                </a:solidFill>
              </a:endParaRPr>
            </a:p>
          </p:txBody>
        </p:sp>
        <p:sp>
          <p:nvSpPr>
            <p:cNvPr id="652" name="Google Shape;652;p44"/>
            <p:cNvSpPr txBox="1"/>
            <p:nvPr/>
          </p:nvSpPr>
          <p:spPr>
            <a:xfrm>
              <a:off x="3563412" y="2094500"/>
              <a:ext cx="21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Identity Platform</a:t>
              </a: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653" name="Google Shape;653;p44"/>
          <p:cNvSpPr txBox="1"/>
          <p:nvPr/>
        </p:nvSpPr>
        <p:spPr>
          <a:xfrm>
            <a:off x="6463200" y="2368725"/>
            <a:ext cx="1890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Authenticate and Authorize</a:t>
            </a:r>
            <a:endParaRPr sz="1000" b="1"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1. Goes to www.google.com/device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2. Enters: ZLGG-LOSP</a:t>
            </a:r>
            <a:endParaRPr sz="8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3. Authenticates, including MFA</a:t>
            </a:r>
            <a:endParaRPr sz="800">
              <a:solidFill>
                <a:schemeClr val="lt1"/>
              </a:solidFill>
            </a:endParaRPr>
          </a:p>
        </p:txBody>
      </p:sp>
      <p:cxnSp>
        <p:nvCxnSpPr>
          <p:cNvPr id="654" name="Google Shape;654;p44"/>
          <p:cNvCxnSpPr/>
          <p:nvPr/>
        </p:nvCxnSpPr>
        <p:spPr>
          <a:xfrm rot="10800000" flipH="1">
            <a:off x="1575275" y="1302575"/>
            <a:ext cx="1114200" cy="87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55" name="Google Shape;655;p44"/>
          <p:cNvCxnSpPr/>
          <p:nvPr/>
        </p:nvCxnSpPr>
        <p:spPr>
          <a:xfrm rot="10800000" flipH="1">
            <a:off x="1727675" y="1531175"/>
            <a:ext cx="1114200" cy="87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stealth" w="med" len="med"/>
            <a:tailEnd type="none" w="med" len="med"/>
          </a:ln>
        </p:spPr>
      </p:cxnSp>
      <p:grpSp>
        <p:nvGrpSpPr>
          <p:cNvPr id="656" name="Google Shape;656;p44"/>
          <p:cNvGrpSpPr/>
          <p:nvPr/>
        </p:nvGrpSpPr>
        <p:grpSpPr>
          <a:xfrm>
            <a:off x="4058921" y="4023269"/>
            <a:ext cx="1105717" cy="358514"/>
            <a:chOff x="3906521" y="3947069"/>
            <a:chExt cx="1105717" cy="358514"/>
          </a:xfrm>
        </p:grpSpPr>
        <p:sp>
          <p:nvSpPr>
            <p:cNvPr id="657" name="Google Shape;657;p44"/>
            <p:cNvSpPr txBox="1"/>
            <p:nvPr/>
          </p:nvSpPr>
          <p:spPr>
            <a:xfrm>
              <a:off x="3925338" y="3966883"/>
              <a:ext cx="1086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u="sng">
                  <a:solidFill>
                    <a:schemeClr val="lt1"/>
                  </a:solidFill>
                </a:rPr>
                <a:t>Login</a:t>
              </a:r>
              <a:endParaRPr sz="1000" b="1" u="sng">
                <a:solidFill>
                  <a:schemeClr val="lt1"/>
                </a:solidFill>
              </a:endParaRPr>
            </a:p>
          </p:txBody>
        </p:sp>
        <p:grpSp>
          <p:nvGrpSpPr>
            <p:cNvPr id="658" name="Google Shape;658;p44"/>
            <p:cNvGrpSpPr/>
            <p:nvPr/>
          </p:nvGrpSpPr>
          <p:grpSpPr>
            <a:xfrm>
              <a:off x="3906521" y="3947069"/>
              <a:ext cx="419100" cy="304375"/>
              <a:chOff x="2795550" y="2147950"/>
              <a:chExt cx="419100" cy="304375"/>
            </a:xfrm>
          </p:grpSpPr>
          <p:sp>
            <p:nvSpPr>
              <p:cNvPr id="659" name="Google Shape;659;p44"/>
              <p:cNvSpPr/>
              <p:nvPr/>
            </p:nvSpPr>
            <p:spPr>
              <a:xfrm>
                <a:off x="2895900" y="2233925"/>
                <a:ext cx="218400" cy="218400"/>
              </a:xfrm>
              <a:prstGeom prst="ellipse">
                <a:avLst/>
              </a:prstGeom>
              <a:solidFill>
                <a:srgbClr val="F4B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44"/>
              <p:cNvSpPr txBox="1"/>
              <p:nvPr/>
            </p:nvSpPr>
            <p:spPr>
              <a:xfrm>
                <a:off x="2795550" y="2147950"/>
                <a:ext cx="419100" cy="29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50"/>
                  <a:buFont typeface="Roboto"/>
                  <a:buNone/>
                </a:pPr>
                <a:r>
                  <a:rPr lang="en" sz="1400" b="1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1</a:t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661" name="Google Shape;661;p44"/>
          <p:cNvSpPr txBox="1"/>
          <p:nvPr/>
        </p:nvSpPr>
        <p:spPr>
          <a:xfrm>
            <a:off x="30350" y="964350"/>
            <a:ext cx="21462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Get user/device codes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</a:rPr>
              <a:t>POST https://login.microsoftonline.com/common/oauth2/devicecode?api-version=1.0</a:t>
            </a:r>
            <a:endParaRPr sz="8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client_id</a:t>
            </a:r>
            <a:r>
              <a:rPr lang="en" sz="800">
                <a:solidFill>
                  <a:schemeClr val="lt1"/>
                </a:solidFill>
              </a:rPr>
              <a:t>=d3590ed6-52b3-4102-aeff-aad2292ab01c&amp;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resource</a:t>
            </a:r>
            <a:r>
              <a:rPr lang="en" sz="800">
                <a:solidFill>
                  <a:schemeClr val="lt1"/>
                </a:solidFill>
              </a:rPr>
              <a:t>=https://outlook.office365.com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</a:endParaRPr>
          </a:p>
        </p:txBody>
      </p:sp>
      <p:grpSp>
        <p:nvGrpSpPr>
          <p:cNvPr id="662" name="Google Shape;662;p44"/>
          <p:cNvGrpSpPr/>
          <p:nvPr/>
        </p:nvGrpSpPr>
        <p:grpSpPr>
          <a:xfrm>
            <a:off x="1379327" y="2320719"/>
            <a:ext cx="419100" cy="304375"/>
            <a:chOff x="2795550" y="2147950"/>
            <a:chExt cx="419100" cy="304375"/>
          </a:xfrm>
        </p:grpSpPr>
        <p:sp>
          <p:nvSpPr>
            <p:cNvPr id="663" name="Google Shape;663;p44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44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65" name="Google Shape;665;p44"/>
          <p:cNvGrpSpPr/>
          <p:nvPr/>
        </p:nvGrpSpPr>
        <p:grpSpPr>
          <a:xfrm>
            <a:off x="2108679" y="1088429"/>
            <a:ext cx="419100" cy="304375"/>
            <a:chOff x="2795550" y="2147950"/>
            <a:chExt cx="419100" cy="304375"/>
          </a:xfrm>
        </p:grpSpPr>
        <p:sp>
          <p:nvSpPr>
            <p:cNvPr id="666" name="Google Shape;666;p44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44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68" name="Google Shape;668;p44"/>
          <p:cNvGrpSpPr/>
          <p:nvPr/>
        </p:nvGrpSpPr>
        <p:grpSpPr>
          <a:xfrm>
            <a:off x="6125522" y="2335800"/>
            <a:ext cx="419100" cy="304375"/>
            <a:chOff x="2795550" y="2147950"/>
            <a:chExt cx="419100" cy="304375"/>
          </a:xfrm>
        </p:grpSpPr>
        <p:sp>
          <p:nvSpPr>
            <p:cNvPr id="669" name="Google Shape;669;p44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44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71" name="Google Shape;671;p44"/>
          <p:cNvGrpSpPr/>
          <p:nvPr/>
        </p:nvGrpSpPr>
        <p:grpSpPr>
          <a:xfrm>
            <a:off x="2117972" y="2578680"/>
            <a:ext cx="419100" cy="304375"/>
            <a:chOff x="2795550" y="2147950"/>
            <a:chExt cx="419100" cy="304375"/>
          </a:xfrm>
        </p:grpSpPr>
        <p:sp>
          <p:nvSpPr>
            <p:cNvPr id="672" name="Google Shape;672;p44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44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74" name="Google Shape;674;p44"/>
          <p:cNvGrpSpPr/>
          <p:nvPr/>
        </p:nvGrpSpPr>
        <p:grpSpPr>
          <a:xfrm>
            <a:off x="4437492" y="3129656"/>
            <a:ext cx="419100" cy="304375"/>
            <a:chOff x="2795550" y="2147950"/>
            <a:chExt cx="419100" cy="304375"/>
          </a:xfrm>
        </p:grpSpPr>
        <p:sp>
          <p:nvSpPr>
            <p:cNvPr id="675" name="Google Shape;675;p44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44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None/>
              </a:pPr>
              <a:r>
                <a:rPr lang="en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>
                <a:solidFill>
                  <a:schemeClr val="dk1"/>
                </a:solidFill>
              </a:endParaRPr>
            </a:p>
          </p:txBody>
        </p:sp>
      </p:grpSp>
      <p:cxnSp>
        <p:nvCxnSpPr>
          <p:cNvPr id="677" name="Google Shape;677;p44"/>
          <p:cNvCxnSpPr/>
          <p:nvPr/>
        </p:nvCxnSpPr>
        <p:spPr>
          <a:xfrm rot="10800000" flipH="1">
            <a:off x="2261075" y="2597975"/>
            <a:ext cx="1114200" cy="87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678" name="Google Shape;678;p44"/>
          <p:cNvCxnSpPr/>
          <p:nvPr/>
        </p:nvCxnSpPr>
        <p:spPr>
          <a:xfrm rot="10800000" flipH="1">
            <a:off x="2108675" y="2369375"/>
            <a:ext cx="1114200" cy="87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679" name="Google Shape;679;p44"/>
          <p:cNvGrpSpPr/>
          <p:nvPr/>
        </p:nvGrpSpPr>
        <p:grpSpPr>
          <a:xfrm>
            <a:off x="3392012" y="2354843"/>
            <a:ext cx="419100" cy="304375"/>
            <a:chOff x="2795550" y="2147950"/>
            <a:chExt cx="419100" cy="304375"/>
          </a:xfrm>
        </p:grpSpPr>
        <p:sp>
          <p:nvSpPr>
            <p:cNvPr id="680" name="Google Shape;680;p44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44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7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82" name="Google Shape;682;p44"/>
          <p:cNvSpPr txBox="1"/>
          <p:nvPr/>
        </p:nvSpPr>
        <p:spPr>
          <a:xfrm>
            <a:off x="2252750" y="1965075"/>
            <a:ext cx="1005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Poll for</a:t>
            </a:r>
            <a:endParaRPr sz="1000" b="1"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oauth tokens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client_id</a:t>
            </a:r>
            <a:endParaRPr sz="800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device_code</a:t>
            </a:r>
            <a:endParaRPr sz="800">
              <a:solidFill>
                <a:srgbClr val="00FF00"/>
              </a:solidFill>
            </a:endParaRPr>
          </a:p>
        </p:txBody>
      </p:sp>
      <p:sp>
        <p:nvSpPr>
          <p:cNvPr id="683" name="Google Shape;683;p44"/>
          <p:cNvSpPr txBox="1"/>
          <p:nvPr/>
        </p:nvSpPr>
        <p:spPr>
          <a:xfrm>
            <a:off x="6091775" y="572700"/>
            <a:ext cx="2364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FF0000"/>
                </a:solidFill>
              </a:rPr>
              <a:t>microsoft phish</a:t>
            </a:r>
            <a:endParaRPr sz="2500">
              <a:solidFill>
                <a:srgbClr val="FF0000"/>
              </a:solidFill>
            </a:endParaRPr>
          </a:p>
        </p:txBody>
      </p:sp>
      <p:sp>
        <p:nvSpPr>
          <p:cNvPr id="684" name="Google Shape;684;p44"/>
          <p:cNvSpPr txBox="1"/>
          <p:nvPr/>
        </p:nvSpPr>
        <p:spPr>
          <a:xfrm>
            <a:off x="3952875" y="3800475"/>
            <a:ext cx="276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0000"/>
                </a:solidFill>
              </a:rPr>
              <a:t>X</a:t>
            </a:r>
            <a:endParaRPr sz="4800" b="1">
              <a:solidFill>
                <a:srgbClr val="FF0000"/>
              </a:solidFill>
            </a:endParaRPr>
          </a:p>
        </p:txBody>
      </p:sp>
      <p:sp>
        <p:nvSpPr>
          <p:cNvPr id="685" name="Google Shape;685;p44"/>
          <p:cNvSpPr txBox="1"/>
          <p:nvPr/>
        </p:nvSpPr>
        <p:spPr>
          <a:xfrm>
            <a:off x="4333875" y="3800475"/>
            <a:ext cx="276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0000"/>
                </a:solidFill>
              </a:rPr>
              <a:t>X</a:t>
            </a:r>
            <a:endParaRPr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5"/>
          <p:cNvSpPr txBox="1"/>
          <p:nvPr/>
        </p:nvSpPr>
        <p:spPr>
          <a:xfrm>
            <a:off x="3236600" y="2605475"/>
            <a:ext cx="29370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rgbClr val="FF0000"/>
                </a:solidFill>
              </a:rPr>
              <a:t>Use refresh token to get new access token for Azure</a:t>
            </a:r>
            <a:endParaRPr sz="1000" b="1" u="sng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{  "</a:t>
            </a:r>
            <a:r>
              <a:rPr lang="en" sz="800">
                <a:solidFill>
                  <a:srgbClr val="00FF00"/>
                </a:solidFill>
              </a:rPr>
              <a:t>refresh_token</a:t>
            </a:r>
            <a:r>
              <a:rPr lang="en" sz="800">
                <a:solidFill>
                  <a:schemeClr val="lt1"/>
                </a:solidFill>
              </a:rPr>
              <a:t>": "1//06S3lSKyEHY…",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"scope": "openid",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"grant_type": "refresh_token"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"resource": "https://management.azure.com",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"client_id": "d3590ed6-52b3-4102-aeff-aad2292ab01c",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}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691" name="Google Shape;691;p45"/>
          <p:cNvSpPr/>
          <p:nvPr/>
        </p:nvSpPr>
        <p:spPr>
          <a:xfrm>
            <a:off x="3312800" y="989200"/>
            <a:ext cx="2570400" cy="1151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5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Phishing Evolution: OAuth 2.0 </a:t>
            </a:r>
            <a:r>
              <a:rPr lang="en">
                <a:solidFill>
                  <a:srgbClr val="FF0000"/>
                </a:solidFill>
              </a:rPr>
              <a:t>device code authorization</a:t>
            </a:r>
            <a:endParaRPr/>
          </a:p>
        </p:txBody>
      </p:sp>
      <p:sp>
        <p:nvSpPr>
          <p:cNvPr id="693" name="Google Shape;693;p45"/>
          <p:cNvSpPr txBox="1"/>
          <p:nvPr/>
        </p:nvSpPr>
        <p:spPr>
          <a:xfrm>
            <a:off x="337625" y="702275"/>
            <a:ext cx="305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FFFF"/>
                </a:solidFill>
              </a:rPr>
              <a:t>+cloud app authorization </a:t>
            </a:r>
            <a:r>
              <a:rPr lang="en" b="1">
                <a:solidFill>
                  <a:srgbClr val="FF0000"/>
                </a:solidFill>
              </a:rPr>
              <a:t>protocol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694" name="Google Shape;69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975" y="3626175"/>
            <a:ext cx="781050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45"/>
          <p:cNvSpPr txBox="1"/>
          <p:nvPr/>
        </p:nvSpPr>
        <p:spPr>
          <a:xfrm>
            <a:off x="379600" y="4407225"/>
            <a:ext cx="1655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Device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(client, app)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696" name="Google Shape;696;p45"/>
          <p:cNvGrpSpPr/>
          <p:nvPr/>
        </p:nvGrpSpPr>
        <p:grpSpPr>
          <a:xfrm>
            <a:off x="3370700" y="1040557"/>
            <a:ext cx="2592100" cy="1454143"/>
            <a:chOff x="3370700" y="1040557"/>
            <a:chExt cx="2592100" cy="1454143"/>
          </a:xfrm>
        </p:grpSpPr>
        <p:grpSp>
          <p:nvGrpSpPr>
            <p:cNvPr id="697" name="Google Shape;697;p45"/>
            <p:cNvGrpSpPr/>
            <p:nvPr/>
          </p:nvGrpSpPr>
          <p:grpSpPr>
            <a:xfrm>
              <a:off x="3487189" y="1040557"/>
              <a:ext cx="2028303" cy="805593"/>
              <a:chOff x="6533014" y="929157"/>
              <a:chExt cx="2028303" cy="805593"/>
            </a:xfrm>
          </p:grpSpPr>
          <p:pic>
            <p:nvPicPr>
              <p:cNvPr id="698" name="Google Shape;698;p4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533014" y="953700"/>
                <a:ext cx="857250" cy="781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9" name="Google Shape;699;p4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7780268" y="929157"/>
                <a:ext cx="781050" cy="781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00" name="Google Shape;700;p45"/>
            <p:cNvSpPr txBox="1"/>
            <p:nvPr/>
          </p:nvSpPr>
          <p:spPr>
            <a:xfrm>
              <a:off x="3370700" y="1776875"/>
              <a:ext cx="1086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</a:rPr>
                <a:t>Azure AD</a:t>
              </a:r>
              <a:endParaRPr sz="1000">
                <a:solidFill>
                  <a:schemeClr val="lt1"/>
                </a:solidFill>
              </a:endParaRPr>
            </a:p>
          </p:txBody>
        </p:sp>
        <p:sp>
          <p:nvSpPr>
            <p:cNvPr id="701" name="Google Shape;701;p45"/>
            <p:cNvSpPr txBox="1"/>
            <p:nvPr/>
          </p:nvSpPr>
          <p:spPr>
            <a:xfrm>
              <a:off x="4419000" y="1776875"/>
              <a:ext cx="1543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</a:rPr>
                <a:t>Google Identity</a:t>
              </a:r>
              <a:endParaRPr sz="1000">
                <a:solidFill>
                  <a:schemeClr val="lt1"/>
                </a:solidFill>
              </a:endParaRPr>
            </a:p>
          </p:txBody>
        </p:sp>
        <p:sp>
          <p:nvSpPr>
            <p:cNvPr id="702" name="Google Shape;702;p45"/>
            <p:cNvSpPr txBox="1"/>
            <p:nvPr/>
          </p:nvSpPr>
          <p:spPr>
            <a:xfrm>
              <a:off x="3563412" y="2094500"/>
              <a:ext cx="21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Identity Platform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703" name="Google Shape;703;p45"/>
          <p:cNvGrpSpPr/>
          <p:nvPr/>
        </p:nvGrpSpPr>
        <p:grpSpPr>
          <a:xfrm>
            <a:off x="2608622" y="2140305"/>
            <a:ext cx="419100" cy="304375"/>
            <a:chOff x="2795550" y="2147950"/>
            <a:chExt cx="419100" cy="304375"/>
          </a:xfrm>
        </p:grpSpPr>
        <p:sp>
          <p:nvSpPr>
            <p:cNvPr id="704" name="Google Shape;704;p45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45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9</a:t>
              </a:r>
              <a:endParaRPr>
                <a:solidFill>
                  <a:schemeClr val="dk1"/>
                </a:solidFill>
              </a:endParaRPr>
            </a:p>
          </p:txBody>
        </p:sp>
      </p:grpSp>
      <p:cxnSp>
        <p:nvCxnSpPr>
          <p:cNvPr id="706" name="Google Shape;706;p45"/>
          <p:cNvCxnSpPr/>
          <p:nvPr/>
        </p:nvCxnSpPr>
        <p:spPr>
          <a:xfrm rot="10800000" flipH="1">
            <a:off x="2261075" y="2597975"/>
            <a:ext cx="1114200" cy="87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707" name="Google Shape;707;p45"/>
          <p:cNvCxnSpPr/>
          <p:nvPr/>
        </p:nvCxnSpPr>
        <p:spPr>
          <a:xfrm rot="10800000" flipH="1">
            <a:off x="2108675" y="2369375"/>
            <a:ext cx="1114200" cy="87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stealth" w="med" len="med"/>
            <a:tailEnd type="none" w="med" len="med"/>
          </a:ln>
        </p:spPr>
      </p:cxnSp>
      <p:grpSp>
        <p:nvGrpSpPr>
          <p:cNvPr id="708" name="Google Shape;708;p45"/>
          <p:cNvGrpSpPr/>
          <p:nvPr/>
        </p:nvGrpSpPr>
        <p:grpSpPr>
          <a:xfrm>
            <a:off x="3392012" y="2354843"/>
            <a:ext cx="419100" cy="304375"/>
            <a:chOff x="2795550" y="2147950"/>
            <a:chExt cx="419100" cy="304375"/>
          </a:xfrm>
        </p:grpSpPr>
        <p:sp>
          <p:nvSpPr>
            <p:cNvPr id="709" name="Google Shape;709;p45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45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None/>
              </a:pPr>
              <a:r>
                <a:rPr lang="en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8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11" name="Google Shape;711;p45"/>
          <p:cNvSpPr txBox="1"/>
          <p:nvPr/>
        </p:nvSpPr>
        <p:spPr>
          <a:xfrm>
            <a:off x="6091775" y="572700"/>
            <a:ext cx="2364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</a:rPr>
              <a:t>microsoft phish</a:t>
            </a:r>
            <a:endParaRPr sz="2500">
              <a:solidFill>
                <a:srgbClr val="FF0000"/>
              </a:solidFill>
            </a:endParaRPr>
          </a:p>
        </p:txBody>
      </p:sp>
      <p:sp>
        <p:nvSpPr>
          <p:cNvPr id="712" name="Google Shape;712;p45"/>
          <p:cNvSpPr txBox="1"/>
          <p:nvPr/>
        </p:nvSpPr>
        <p:spPr>
          <a:xfrm>
            <a:off x="379600" y="1981725"/>
            <a:ext cx="2570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rgbClr val="FF0000"/>
                </a:solidFill>
              </a:rPr>
              <a:t>Access Token</a:t>
            </a:r>
            <a:endParaRPr sz="1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{ "</a:t>
            </a:r>
            <a:r>
              <a:rPr lang="en" sz="800">
                <a:solidFill>
                  <a:srgbClr val="00FF00"/>
                </a:solidFill>
              </a:rPr>
              <a:t>scope</a:t>
            </a:r>
            <a:r>
              <a:rPr lang="en" sz="800">
                <a:solidFill>
                  <a:schemeClr val="lt1"/>
                </a:solidFill>
              </a:rPr>
              <a:t>": "user_impersonation",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"</a:t>
            </a:r>
            <a:r>
              <a:rPr lang="en" sz="800">
                <a:solidFill>
                  <a:srgbClr val="00FF00"/>
                </a:solidFill>
              </a:rPr>
              <a:t>resource</a:t>
            </a:r>
            <a:r>
              <a:rPr lang="en" sz="800">
                <a:solidFill>
                  <a:schemeClr val="lt1"/>
                </a:solidFill>
              </a:rPr>
              <a:t>": "https://management.azure.com",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"</a:t>
            </a:r>
            <a:r>
              <a:rPr lang="en" sz="800">
                <a:solidFill>
                  <a:srgbClr val="00FF00"/>
                </a:solidFill>
              </a:rPr>
              <a:t>access_token</a:t>
            </a:r>
            <a:r>
              <a:rPr lang="en" sz="800">
                <a:solidFill>
                  <a:schemeClr val="lt1"/>
                </a:solidFill>
              </a:rPr>
              <a:t>": "eyJ0eXAiOiJKV1QiLCJhbG...",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"</a:t>
            </a:r>
            <a:r>
              <a:rPr lang="en" sz="800">
                <a:solidFill>
                  <a:srgbClr val="00FF00"/>
                </a:solidFill>
              </a:rPr>
              <a:t>refresh_token</a:t>
            </a:r>
            <a:r>
              <a:rPr lang="en" sz="800">
                <a:solidFill>
                  <a:schemeClr val="lt1"/>
                </a:solidFill>
              </a:rPr>
              <a:t>": "0.AUYAAknJ93kbWUyXs2…",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}</a:t>
            </a:r>
            <a:endParaRPr sz="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46"/>
          <p:cNvSpPr txBox="1"/>
          <p:nvPr/>
        </p:nvSpPr>
        <p:spPr>
          <a:xfrm>
            <a:off x="182750" y="2447800"/>
            <a:ext cx="1849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User/device codes</a:t>
            </a:r>
            <a:endParaRPr sz="1000" b="1"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{ </a:t>
            </a:r>
            <a:r>
              <a:rPr lang="en" sz="800">
                <a:solidFill>
                  <a:srgbClr val="00FF00"/>
                </a:solidFill>
              </a:rPr>
              <a:t>"device_code"</a:t>
            </a:r>
            <a:r>
              <a:rPr lang="en" sz="800">
                <a:solidFill>
                  <a:schemeClr val="lt1"/>
                </a:solidFill>
              </a:rPr>
              <a:t>: "AH-1NgM6boio...",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  "verification_url":</a:t>
            </a:r>
            <a:endParaRPr sz="800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"https://www.google.com/device",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  "user_code"</a:t>
            </a:r>
            <a:r>
              <a:rPr lang="en" sz="800">
                <a:solidFill>
                  <a:schemeClr val="lt1"/>
                </a:solidFill>
              </a:rPr>
              <a:t>: "ZLGG-LQSP",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"expires_in": 1800,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"interval": 5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}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718" name="Google Shape;718;p46"/>
          <p:cNvSpPr txBox="1"/>
          <p:nvPr/>
        </p:nvSpPr>
        <p:spPr>
          <a:xfrm>
            <a:off x="4780400" y="3154775"/>
            <a:ext cx="2249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rgbClr val="FF0000"/>
                </a:solidFill>
              </a:rPr>
              <a:t>Phish</a:t>
            </a:r>
            <a:endParaRPr sz="1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"Here's your promotional product code: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1. Go to www.google.com/device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2. Enter: ZLGG-LOSP"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719" name="Google Shape;719;p46"/>
          <p:cNvSpPr txBox="1"/>
          <p:nvPr/>
        </p:nvSpPr>
        <p:spPr>
          <a:xfrm>
            <a:off x="3236600" y="2605475"/>
            <a:ext cx="2028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rgbClr val="FF0000"/>
                </a:solidFill>
              </a:rPr>
              <a:t>Oauth tokens</a:t>
            </a:r>
            <a:endParaRPr sz="1000" b="1" u="sng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{ "</a:t>
            </a:r>
            <a:r>
              <a:rPr lang="en" sz="800">
                <a:solidFill>
                  <a:srgbClr val="00FF00"/>
                </a:solidFill>
              </a:rPr>
              <a:t>access_token</a:t>
            </a:r>
            <a:r>
              <a:rPr lang="en" sz="800">
                <a:solidFill>
                  <a:schemeClr val="lt1"/>
                </a:solidFill>
              </a:rPr>
              <a:t>": "ya29.a0ARrdaM9...",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"</a:t>
            </a:r>
            <a:r>
              <a:rPr lang="en" sz="800">
                <a:solidFill>
                  <a:srgbClr val="00FF00"/>
                </a:solidFill>
              </a:rPr>
              <a:t>refresh_token</a:t>
            </a:r>
            <a:r>
              <a:rPr lang="en" sz="800">
                <a:solidFill>
                  <a:schemeClr val="lt1"/>
                </a:solidFill>
              </a:rPr>
              <a:t>": "1//06S3lSKyEHY…",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}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720" name="Google Shape;720;p46"/>
          <p:cNvSpPr/>
          <p:nvPr/>
        </p:nvSpPr>
        <p:spPr>
          <a:xfrm>
            <a:off x="3312800" y="989200"/>
            <a:ext cx="2570400" cy="1151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46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Phishing Evolution: OAuth 2.0 </a:t>
            </a:r>
            <a:r>
              <a:rPr lang="en">
                <a:solidFill>
                  <a:srgbClr val="FF0000"/>
                </a:solidFill>
              </a:rPr>
              <a:t>device code authorization</a:t>
            </a:r>
            <a:endParaRPr/>
          </a:p>
        </p:txBody>
      </p:sp>
      <p:sp>
        <p:nvSpPr>
          <p:cNvPr id="722" name="Google Shape;722;p46"/>
          <p:cNvSpPr txBox="1"/>
          <p:nvPr/>
        </p:nvSpPr>
        <p:spPr>
          <a:xfrm>
            <a:off x="337625" y="702275"/>
            <a:ext cx="305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FFFF"/>
                </a:solidFill>
              </a:rPr>
              <a:t>+cloud app authorization </a:t>
            </a:r>
            <a:r>
              <a:rPr lang="en" b="1">
                <a:solidFill>
                  <a:srgbClr val="FF0000"/>
                </a:solidFill>
              </a:rPr>
              <a:t>protocol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723" name="Google Shape;72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6075" y="3486150"/>
            <a:ext cx="1005839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975" y="3626175"/>
            <a:ext cx="781050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46"/>
          <p:cNvSpPr txBox="1"/>
          <p:nvPr/>
        </p:nvSpPr>
        <p:spPr>
          <a:xfrm>
            <a:off x="379600" y="4407225"/>
            <a:ext cx="1655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Device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(client, app)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26" name="Google Shape;726;p46"/>
          <p:cNvSpPr txBox="1"/>
          <p:nvPr/>
        </p:nvSpPr>
        <p:spPr>
          <a:xfrm>
            <a:off x="7295550" y="4403825"/>
            <a:ext cx="108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User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727" name="Google Shape;727;p46"/>
          <p:cNvCxnSpPr/>
          <p:nvPr/>
        </p:nvCxnSpPr>
        <p:spPr>
          <a:xfrm>
            <a:off x="2243550" y="4416120"/>
            <a:ext cx="4594800" cy="2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728" name="Google Shape;728;p46"/>
          <p:cNvCxnSpPr/>
          <p:nvPr/>
        </p:nvCxnSpPr>
        <p:spPr>
          <a:xfrm rot="10800000">
            <a:off x="5690075" y="2445575"/>
            <a:ext cx="1114200" cy="87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729" name="Google Shape;729;p46"/>
          <p:cNvCxnSpPr/>
          <p:nvPr/>
        </p:nvCxnSpPr>
        <p:spPr>
          <a:xfrm>
            <a:off x="2243550" y="3882720"/>
            <a:ext cx="4594800" cy="2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730" name="Google Shape;730;p46"/>
          <p:cNvGrpSpPr/>
          <p:nvPr/>
        </p:nvGrpSpPr>
        <p:grpSpPr>
          <a:xfrm>
            <a:off x="3370700" y="1040557"/>
            <a:ext cx="2592100" cy="1454143"/>
            <a:chOff x="3370700" y="1040557"/>
            <a:chExt cx="2592100" cy="1454143"/>
          </a:xfrm>
        </p:grpSpPr>
        <p:grpSp>
          <p:nvGrpSpPr>
            <p:cNvPr id="731" name="Google Shape;731;p46"/>
            <p:cNvGrpSpPr/>
            <p:nvPr/>
          </p:nvGrpSpPr>
          <p:grpSpPr>
            <a:xfrm>
              <a:off x="3487189" y="1040557"/>
              <a:ext cx="2028303" cy="805593"/>
              <a:chOff x="6533014" y="929157"/>
              <a:chExt cx="2028303" cy="805593"/>
            </a:xfrm>
          </p:grpSpPr>
          <p:pic>
            <p:nvPicPr>
              <p:cNvPr id="732" name="Google Shape;732;p4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533014" y="953700"/>
                <a:ext cx="857250" cy="781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3" name="Google Shape;733;p46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7780268" y="929157"/>
                <a:ext cx="781050" cy="781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34" name="Google Shape;734;p46"/>
            <p:cNvSpPr txBox="1"/>
            <p:nvPr/>
          </p:nvSpPr>
          <p:spPr>
            <a:xfrm>
              <a:off x="3370700" y="1776875"/>
              <a:ext cx="1086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</a:rPr>
                <a:t>Azure AD</a:t>
              </a:r>
              <a:endParaRPr sz="1000">
                <a:solidFill>
                  <a:schemeClr val="lt1"/>
                </a:solidFill>
              </a:endParaRPr>
            </a:p>
          </p:txBody>
        </p:sp>
        <p:sp>
          <p:nvSpPr>
            <p:cNvPr id="735" name="Google Shape;735;p46"/>
            <p:cNvSpPr txBox="1"/>
            <p:nvPr/>
          </p:nvSpPr>
          <p:spPr>
            <a:xfrm>
              <a:off x="4419000" y="1776875"/>
              <a:ext cx="1543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</a:rPr>
                <a:t>Google Identity</a:t>
              </a:r>
              <a:endParaRPr sz="1000">
                <a:solidFill>
                  <a:schemeClr val="lt1"/>
                </a:solidFill>
              </a:endParaRPr>
            </a:p>
          </p:txBody>
        </p:sp>
        <p:sp>
          <p:nvSpPr>
            <p:cNvPr id="736" name="Google Shape;736;p46"/>
            <p:cNvSpPr txBox="1"/>
            <p:nvPr/>
          </p:nvSpPr>
          <p:spPr>
            <a:xfrm>
              <a:off x="3563412" y="2094500"/>
              <a:ext cx="21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Identity Platform</a:t>
              </a: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737" name="Google Shape;737;p46"/>
          <p:cNvSpPr txBox="1"/>
          <p:nvPr/>
        </p:nvSpPr>
        <p:spPr>
          <a:xfrm>
            <a:off x="6463200" y="2368725"/>
            <a:ext cx="1890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Authenticate and Authorize</a:t>
            </a:r>
            <a:endParaRPr sz="1000" b="1"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1. Goes to www.google.com/device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2. Enters: ZLGG-LOSP</a:t>
            </a:r>
            <a:endParaRPr sz="8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3. Authenticates, including MFA</a:t>
            </a:r>
            <a:endParaRPr sz="800">
              <a:solidFill>
                <a:schemeClr val="lt1"/>
              </a:solidFill>
            </a:endParaRPr>
          </a:p>
        </p:txBody>
      </p:sp>
      <p:cxnSp>
        <p:nvCxnSpPr>
          <p:cNvPr id="738" name="Google Shape;738;p46"/>
          <p:cNvCxnSpPr/>
          <p:nvPr/>
        </p:nvCxnSpPr>
        <p:spPr>
          <a:xfrm rot="10800000" flipH="1">
            <a:off x="1575275" y="1302575"/>
            <a:ext cx="1114200" cy="87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739" name="Google Shape;739;p46"/>
          <p:cNvCxnSpPr/>
          <p:nvPr/>
        </p:nvCxnSpPr>
        <p:spPr>
          <a:xfrm rot="10800000" flipH="1">
            <a:off x="1727675" y="1531175"/>
            <a:ext cx="1114200" cy="87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stealth" w="med" len="med"/>
            <a:tailEnd type="none" w="med" len="med"/>
          </a:ln>
        </p:spPr>
      </p:cxnSp>
      <p:grpSp>
        <p:nvGrpSpPr>
          <p:cNvPr id="740" name="Google Shape;740;p46"/>
          <p:cNvGrpSpPr/>
          <p:nvPr/>
        </p:nvGrpSpPr>
        <p:grpSpPr>
          <a:xfrm>
            <a:off x="4058921" y="4023269"/>
            <a:ext cx="1105717" cy="358514"/>
            <a:chOff x="3906521" y="3947069"/>
            <a:chExt cx="1105717" cy="358514"/>
          </a:xfrm>
        </p:grpSpPr>
        <p:sp>
          <p:nvSpPr>
            <p:cNvPr id="741" name="Google Shape;741;p46"/>
            <p:cNvSpPr txBox="1"/>
            <p:nvPr/>
          </p:nvSpPr>
          <p:spPr>
            <a:xfrm>
              <a:off x="3925338" y="3966883"/>
              <a:ext cx="1086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u="sng">
                  <a:solidFill>
                    <a:schemeClr val="lt1"/>
                  </a:solidFill>
                </a:rPr>
                <a:t>Login</a:t>
              </a:r>
              <a:endParaRPr sz="1000" b="1" u="sng">
                <a:solidFill>
                  <a:schemeClr val="lt1"/>
                </a:solidFill>
              </a:endParaRPr>
            </a:p>
          </p:txBody>
        </p:sp>
        <p:grpSp>
          <p:nvGrpSpPr>
            <p:cNvPr id="742" name="Google Shape;742;p46"/>
            <p:cNvGrpSpPr/>
            <p:nvPr/>
          </p:nvGrpSpPr>
          <p:grpSpPr>
            <a:xfrm>
              <a:off x="3906521" y="3947069"/>
              <a:ext cx="419100" cy="304375"/>
              <a:chOff x="2795550" y="2147950"/>
              <a:chExt cx="419100" cy="304375"/>
            </a:xfrm>
          </p:grpSpPr>
          <p:sp>
            <p:nvSpPr>
              <p:cNvPr id="743" name="Google Shape;743;p46"/>
              <p:cNvSpPr/>
              <p:nvPr/>
            </p:nvSpPr>
            <p:spPr>
              <a:xfrm>
                <a:off x="2895900" y="2233925"/>
                <a:ext cx="218400" cy="218400"/>
              </a:xfrm>
              <a:prstGeom prst="ellipse">
                <a:avLst/>
              </a:prstGeom>
              <a:solidFill>
                <a:srgbClr val="F4B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46"/>
              <p:cNvSpPr txBox="1"/>
              <p:nvPr/>
            </p:nvSpPr>
            <p:spPr>
              <a:xfrm>
                <a:off x="2795550" y="2147950"/>
                <a:ext cx="419100" cy="29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50"/>
                  <a:buFont typeface="Roboto"/>
                  <a:buNone/>
                </a:pPr>
                <a:r>
                  <a:rPr lang="en" sz="1400" b="1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1</a:t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745" name="Google Shape;745;p46"/>
          <p:cNvSpPr txBox="1"/>
          <p:nvPr/>
        </p:nvSpPr>
        <p:spPr>
          <a:xfrm>
            <a:off x="30350" y="964350"/>
            <a:ext cx="21462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Get user/device codes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</a:rPr>
              <a:t>POST https://login.microsoftonline.com/common/oauth2/devicecode?api-version=1.0</a:t>
            </a:r>
            <a:endParaRPr sz="8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client_id</a:t>
            </a:r>
            <a:r>
              <a:rPr lang="en" sz="800">
                <a:solidFill>
                  <a:schemeClr val="lt1"/>
                </a:solidFill>
              </a:rPr>
              <a:t>=d3590ed6-52b3-4102-aeff-aad2292ab01c&amp;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resource</a:t>
            </a:r>
            <a:r>
              <a:rPr lang="en" sz="800">
                <a:solidFill>
                  <a:schemeClr val="lt1"/>
                </a:solidFill>
              </a:rPr>
              <a:t>=https://outlook.office365.com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</a:endParaRPr>
          </a:p>
        </p:txBody>
      </p:sp>
      <p:grpSp>
        <p:nvGrpSpPr>
          <p:cNvPr id="746" name="Google Shape;746;p46"/>
          <p:cNvGrpSpPr/>
          <p:nvPr/>
        </p:nvGrpSpPr>
        <p:grpSpPr>
          <a:xfrm>
            <a:off x="1379327" y="2320719"/>
            <a:ext cx="419100" cy="304375"/>
            <a:chOff x="2795550" y="2147950"/>
            <a:chExt cx="419100" cy="304375"/>
          </a:xfrm>
        </p:grpSpPr>
        <p:sp>
          <p:nvSpPr>
            <p:cNvPr id="747" name="Google Shape;747;p46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46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9" name="Google Shape;749;p46"/>
          <p:cNvGrpSpPr/>
          <p:nvPr/>
        </p:nvGrpSpPr>
        <p:grpSpPr>
          <a:xfrm>
            <a:off x="2108679" y="1088429"/>
            <a:ext cx="419100" cy="304375"/>
            <a:chOff x="2795550" y="2147950"/>
            <a:chExt cx="419100" cy="304375"/>
          </a:xfrm>
        </p:grpSpPr>
        <p:sp>
          <p:nvSpPr>
            <p:cNvPr id="750" name="Google Shape;750;p46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46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2" name="Google Shape;752;p46"/>
          <p:cNvGrpSpPr/>
          <p:nvPr/>
        </p:nvGrpSpPr>
        <p:grpSpPr>
          <a:xfrm>
            <a:off x="6125522" y="2335800"/>
            <a:ext cx="419100" cy="304375"/>
            <a:chOff x="2795550" y="2147950"/>
            <a:chExt cx="419100" cy="304375"/>
          </a:xfrm>
        </p:grpSpPr>
        <p:sp>
          <p:nvSpPr>
            <p:cNvPr id="753" name="Google Shape;753;p46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46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5" name="Google Shape;755;p46"/>
          <p:cNvGrpSpPr/>
          <p:nvPr/>
        </p:nvGrpSpPr>
        <p:grpSpPr>
          <a:xfrm>
            <a:off x="2117972" y="2578680"/>
            <a:ext cx="419100" cy="304375"/>
            <a:chOff x="2795550" y="2147950"/>
            <a:chExt cx="419100" cy="304375"/>
          </a:xfrm>
        </p:grpSpPr>
        <p:sp>
          <p:nvSpPr>
            <p:cNvPr id="756" name="Google Shape;756;p46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46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8" name="Google Shape;758;p46"/>
          <p:cNvGrpSpPr/>
          <p:nvPr/>
        </p:nvGrpSpPr>
        <p:grpSpPr>
          <a:xfrm>
            <a:off x="4437492" y="3129656"/>
            <a:ext cx="419100" cy="304375"/>
            <a:chOff x="2795550" y="2147950"/>
            <a:chExt cx="419100" cy="304375"/>
          </a:xfrm>
        </p:grpSpPr>
        <p:sp>
          <p:nvSpPr>
            <p:cNvPr id="759" name="Google Shape;759;p46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6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None/>
              </a:pPr>
              <a:r>
                <a:rPr lang="en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>
                <a:solidFill>
                  <a:schemeClr val="dk1"/>
                </a:solidFill>
              </a:endParaRPr>
            </a:p>
          </p:txBody>
        </p:sp>
      </p:grpSp>
      <p:cxnSp>
        <p:nvCxnSpPr>
          <p:cNvPr id="761" name="Google Shape;761;p46"/>
          <p:cNvCxnSpPr/>
          <p:nvPr/>
        </p:nvCxnSpPr>
        <p:spPr>
          <a:xfrm rot="10800000" flipH="1">
            <a:off x="2261075" y="2597975"/>
            <a:ext cx="1114200" cy="87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762" name="Google Shape;762;p46"/>
          <p:cNvCxnSpPr/>
          <p:nvPr/>
        </p:nvCxnSpPr>
        <p:spPr>
          <a:xfrm rot="10800000" flipH="1">
            <a:off x="2108675" y="2369375"/>
            <a:ext cx="1114200" cy="87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763" name="Google Shape;763;p46"/>
          <p:cNvGrpSpPr/>
          <p:nvPr/>
        </p:nvGrpSpPr>
        <p:grpSpPr>
          <a:xfrm>
            <a:off x="3392012" y="2354843"/>
            <a:ext cx="419100" cy="304375"/>
            <a:chOff x="2795550" y="2147950"/>
            <a:chExt cx="419100" cy="304375"/>
          </a:xfrm>
        </p:grpSpPr>
        <p:sp>
          <p:nvSpPr>
            <p:cNvPr id="764" name="Google Shape;764;p46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46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7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66" name="Google Shape;766;p46"/>
          <p:cNvSpPr txBox="1"/>
          <p:nvPr/>
        </p:nvSpPr>
        <p:spPr>
          <a:xfrm>
            <a:off x="2252750" y="1965075"/>
            <a:ext cx="1005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Poll for</a:t>
            </a:r>
            <a:endParaRPr sz="1000" b="1"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oauth tokens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client_id</a:t>
            </a:r>
            <a:endParaRPr sz="800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device_code</a:t>
            </a:r>
            <a:endParaRPr sz="800">
              <a:solidFill>
                <a:srgbClr val="00FF00"/>
              </a:solidFill>
            </a:endParaRPr>
          </a:p>
        </p:txBody>
      </p:sp>
      <p:sp>
        <p:nvSpPr>
          <p:cNvPr id="767" name="Google Shape;767;p46"/>
          <p:cNvSpPr txBox="1"/>
          <p:nvPr/>
        </p:nvSpPr>
        <p:spPr>
          <a:xfrm>
            <a:off x="3952875" y="3800475"/>
            <a:ext cx="276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0000"/>
                </a:solidFill>
              </a:rPr>
              <a:t>X</a:t>
            </a:r>
            <a:endParaRPr sz="4800" b="1">
              <a:solidFill>
                <a:srgbClr val="FF0000"/>
              </a:solidFill>
            </a:endParaRPr>
          </a:p>
        </p:txBody>
      </p:sp>
      <p:sp>
        <p:nvSpPr>
          <p:cNvPr id="768" name="Google Shape;768;p46"/>
          <p:cNvSpPr txBox="1"/>
          <p:nvPr/>
        </p:nvSpPr>
        <p:spPr>
          <a:xfrm>
            <a:off x="4333875" y="3800475"/>
            <a:ext cx="276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0000"/>
                </a:solidFill>
              </a:rPr>
              <a:t>X</a:t>
            </a:r>
            <a:endParaRPr sz="4800" b="1">
              <a:solidFill>
                <a:srgbClr val="FF0000"/>
              </a:solidFill>
            </a:endParaRPr>
          </a:p>
        </p:txBody>
      </p:sp>
      <p:sp>
        <p:nvSpPr>
          <p:cNvPr id="769" name="Google Shape;769;p46"/>
          <p:cNvSpPr txBox="1">
            <a:spLocks noGrp="1"/>
          </p:cNvSpPr>
          <p:nvPr>
            <p:ph type="body" idx="1"/>
          </p:nvPr>
        </p:nvSpPr>
        <p:spPr>
          <a:xfrm>
            <a:off x="6113575" y="1076900"/>
            <a:ext cx="29850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No server infrastructure</a:t>
            </a:r>
            <a:endParaRPr sz="1400">
              <a:solidFill>
                <a:srgbClr val="FF0000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No registered application, use existing vendor client app</a:t>
            </a:r>
            <a:endParaRPr sz="1400">
              <a:solidFill>
                <a:srgbClr val="FF0000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No consent screen</a:t>
            </a:r>
            <a:endParaRPr sz="1400">
              <a:solidFill>
                <a:srgbClr val="FF0000"/>
              </a:solidFill>
            </a:endParaRPr>
          </a:p>
        </p:txBody>
      </p:sp>
      <p:sp>
        <p:nvSpPr>
          <p:cNvPr id="770" name="Google Shape;770;p46"/>
          <p:cNvSpPr txBox="1"/>
          <p:nvPr/>
        </p:nvSpPr>
        <p:spPr>
          <a:xfrm>
            <a:off x="6091775" y="572700"/>
            <a:ext cx="2364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FF0000"/>
                </a:solidFill>
              </a:rPr>
              <a:t>microsoft phish</a:t>
            </a:r>
            <a:endParaRPr sz="2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47"/>
          <p:cNvSpPr txBox="1"/>
          <p:nvPr/>
        </p:nvSpPr>
        <p:spPr>
          <a:xfrm>
            <a:off x="182750" y="2447800"/>
            <a:ext cx="1849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User/device codes</a:t>
            </a:r>
            <a:endParaRPr sz="1000" b="1"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{ </a:t>
            </a:r>
            <a:r>
              <a:rPr lang="en" sz="800">
                <a:solidFill>
                  <a:srgbClr val="00FF00"/>
                </a:solidFill>
              </a:rPr>
              <a:t>"device_code"</a:t>
            </a:r>
            <a:r>
              <a:rPr lang="en" sz="800">
                <a:solidFill>
                  <a:schemeClr val="lt1"/>
                </a:solidFill>
              </a:rPr>
              <a:t>: "AH-1NgM6boio...",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  "verification_url":</a:t>
            </a:r>
            <a:endParaRPr sz="800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"https://www.google.com/device",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  "user_code"</a:t>
            </a:r>
            <a:r>
              <a:rPr lang="en" sz="800">
                <a:solidFill>
                  <a:schemeClr val="lt1"/>
                </a:solidFill>
              </a:rPr>
              <a:t>: "ZLGG-LQSP",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"expires_in": 1800,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"interval": 5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}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776" name="Google Shape;776;p47"/>
          <p:cNvSpPr txBox="1"/>
          <p:nvPr/>
        </p:nvSpPr>
        <p:spPr>
          <a:xfrm>
            <a:off x="4780400" y="3154775"/>
            <a:ext cx="2249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rgbClr val="FF0000"/>
                </a:solidFill>
              </a:rPr>
              <a:t>Phish</a:t>
            </a:r>
            <a:endParaRPr sz="1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"Here's your promotional product code: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1. Go to www.google.com/device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2. Enter: ZLGG-LOSP"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777" name="Google Shape;777;p47"/>
          <p:cNvSpPr txBox="1"/>
          <p:nvPr/>
        </p:nvSpPr>
        <p:spPr>
          <a:xfrm>
            <a:off x="3236600" y="2605475"/>
            <a:ext cx="2028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rgbClr val="FF0000"/>
                </a:solidFill>
              </a:rPr>
              <a:t>Oauth tokens</a:t>
            </a:r>
            <a:endParaRPr sz="1000" b="1" u="sng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{ "</a:t>
            </a:r>
            <a:r>
              <a:rPr lang="en" sz="800">
                <a:solidFill>
                  <a:srgbClr val="00FF00"/>
                </a:solidFill>
              </a:rPr>
              <a:t>access_token</a:t>
            </a:r>
            <a:r>
              <a:rPr lang="en" sz="800">
                <a:solidFill>
                  <a:schemeClr val="lt1"/>
                </a:solidFill>
              </a:rPr>
              <a:t>": "ya29.a0ARrdaM9...",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  "</a:t>
            </a:r>
            <a:r>
              <a:rPr lang="en" sz="800">
                <a:solidFill>
                  <a:srgbClr val="00FF00"/>
                </a:solidFill>
              </a:rPr>
              <a:t>refresh_token</a:t>
            </a:r>
            <a:r>
              <a:rPr lang="en" sz="800">
                <a:solidFill>
                  <a:schemeClr val="lt1"/>
                </a:solidFill>
              </a:rPr>
              <a:t>": "1//06S3lSKyEHY…",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}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778" name="Google Shape;778;p47"/>
          <p:cNvSpPr/>
          <p:nvPr/>
        </p:nvSpPr>
        <p:spPr>
          <a:xfrm>
            <a:off x="3312800" y="989200"/>
            <a:ext cx="2570400" cy="1151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47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Phishing Evolution: OAuth 2.0 </a:t>
            </a:r>
            <a:r>
              <a:rPr lang="en">
                <a:solidFill>
                  <a:srgbClr val="FF0000"/>
                </a:solidFill>
              </a:rPr>
              <a:t>device code authorization</a:t>
            </a:r>
            <a:endParaRPr/>
          </a:p>
        </p:txBody>
      </p:sp>
      <p:sp>
        <p:nvSpPr>
          <p:cNvPr id="780" name="Google Shape;780;p47"/>
          <p:cNvSpPr txBox="1"/>
          <p:nvPr/>
        </p:nvSpPr>
        <p:spPr>
          <a:xfrm>
            <a:off x="337625" y="702275"/>
            <a:ext cx="305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FFFF"/>
                </a:solidFill>
              </a:rPr>
              <a:t>+cloud app authorization </a:t>
            </a:r>
            <a:r>
              <a:rPr lang="en" b="1">
                <a:solidFill>
                  <a:srgbClr val="FF0000"/>
                </a:solidFill>
              </a:rPr>
              <a:t>protocol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781" name="Google Shape;78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6075" y="3486150"/>
            <a:ext cx="1005839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975" y="3626175"/>
            <a:ext cx="781050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47"/>
          <p:cNvSpPr txBox="1"/>
          <p:nvPr/>
        </p:nvSpPr>
        <p:spPr>
          <a:xfrm>
            <a:off x="379600" y="4407225"/>
            <a:ext cx="1655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Device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(client, app)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84" name="Google Shape;784;p47"/>
          <p:cNvSpPr txBox="1"/>
          <p:nvPr/>
        </p:nvSpPr>
        <p:spPr>
          <a:xfrm>
            <a:off x="7295550" y="4403825"/>
            <a:ext cx="108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User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785" name="Google Shape;785;p47"/>
          <p:cNvCxnSpPr/>
          <p:nvPr/>
        </p:nvCxnSpPr>
        <p:spPr>
          <a:xfrm>
            <a:off x="2243550" y="4416120"/>
            <a:ext cx="4594800" cy="2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786" name="Google Shape;786;p47"/>
          <p:cNvCxnSpPr/>
          <p:nvPr/>
        </p:nvCxnSpPr>
        <p:spPr>
          <a:xfrm rot="10800000">
            <a:off x="5690075" y="2445575"/>
            <a:ext cx="1114200" cy="87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787" name="Google Shape;787;p47"/>
          <p:cNvCxnSpPr/>
          <p:nvPr/>
        </p:nvCxnSpPr>
        <p:spPr>
          <a:xfrm>
            <a:off x="2243550" y="3882720"/>
            <a:ext cx="4594800" cy="2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788" name="Google Shape;788;p47"/>
          <p:cNvGrpSpPr/>
          <p:nvPr/>
        </p:nvGrpSpPr>
        <p:grpSpPr>
          <a:xfrm>
            <a:off x="3370700" y="1040557"/>
            <a:ext cx="2592100" cy="1454143"/>
            <a:chOff x="3370700" y="1040557"/>
            <a:chExt cx="2592100" cy="1454143"/>
          </a:xfrm>
        </p:grpSpPr>
        <p:grpSp>
          <p:nvGrpSpPr>
            <p:cNvPr id="789" name="Google Shape;789;p47"/>
            <p:cNvGrpSpPr/>
            <p:nvPr/>
          </p:nvGrpSpPr>
          <p:grpSpPr>
            <a:xfrm>
              <a:off x="3487189" y="1040557"/>
              <a:ext cx="2028303" cy="805593"/>
              <a:chOff x="6533014" y="929157"/>
              <a:chExt cx="2028303" cy="805593"/>
            </a:xfrm>
          </p:grpSpPr>
          <p:pic>
            <p:nvPicPr>
              <p:cNvPr id="790" name="Google Shape;790;p4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533014" y="953700"/>
                <a:ext cx="857250" cy="781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91" name="Google Shape;791;p47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7780268" y="929157"/>
                <a:ext cx="781050" cy="781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92" name="Google Shape;792;p47"/>
            <p:cNvSpPr txBox="1"/>
            <p:nvPr/>
          </p:nvSpPr>
          <p:spPr>
            <a:xfrm>
              <a:off x="3370700" y="1776875"/>
              <a:ext cx="1086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</a:rPr>
                <a:t>Azure AD</a:t>
              </a:r>
              <a:endParaRPr sz="1000">
                <a:solidFill>
                  <a:schemeClr val="lt1"/>
                </a:solidFill>
              </a:endParaRPr>
            </a:p>
          </p:txBody>
        </p:sp>
        <p:sp>
          <p:nvSpPr>
            <p:cNvPr id="793" name="Google Shape;793;p47"/>
            <p:cNvSpPr txBox="1"/>
            <p:nvPr/>
          </p:nvSpPr>
          <p:spPr>
            <a:xfrm>
              <a:off x="4419000" y="1776875"/>
              <a:ext cx="1543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</a:rPr>
                <a:t>Google Identity</a:t>
              </a:r>
              <a:endParaRPr sz="1000">
                <a:solidFill>
                  <a:schemeClr val="lt1"/>
                </a:solidFill>
              </a:endParaRPr>
            </a:p>
          </p:txBody>
        </p:sp>
        <p:sp>
          <p:nvSpPr>
            <p:cNvPr id="794" name="Google Shape;794;p47"/>
            <p:cNvSpPr txBox="1"/>
            <p:nvPr/>
          </p:nvSpPr>
          <p:spPr>
            <a:xfrm>
              <a:off x="3563412" y="2094500"/>
              <a:ext cx="21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Identity Platform</a:t>
              </a: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795" name="Google Shape;795;p47"/>
          <p:cNvSpPr txBox="1"/>
          <p:nvPr/>
        </p:nvSpPr>
        <p:spPr>
          <a:xfrm>
            <a:off x="6463200" y="2368725"/>
            <a:ext cx="1890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Authenticate and Authorize</a:t>
            </a:r>
            <a:endParaRPr sz="1000" b="1"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1. Goes to www.google.com/device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2. Enters: ZLGG-LOSP</a:t>
            </a:r>
            <a:endParaRPr sz="8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3. Authenticates, including MFA</a:t>
            </a:r>
            <a:endParaRPr sz="800">
              <a:solidFill>
                <a:schemeClr val="lt1"/>
              </a:solidFill>
            </a:endParaRPr>
          </a:p>
        </p:txBody>
      </p:sp>
      <p:cxnSp>
        <p:nvCxnSpPr>
          <p:cNvPr id="796" name="Google Shape;796;p47"/>
          <p:cNvCxnSpPr/>
          <p:nvPr/>
        </p:nvCxnSpPr>
        <p:spPr>
          <a:xfrm rot="10800000" flipH="1">
            <a:off x="1575275" y="1302575"/>
            <a:ext cx="1114200" cy="87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797" name="Google Shape;797;p47"/>
          <p:cNvCxnSpPr/>
          <p:nvPr/>
        </p:nvCxnSpPr>
        <p:spPr>
          <a:xfrm rot="10800000" flipH="1">
            <a:off x="1727675" y="1531175"/>
            <a:ext cx="1114200" cy="87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stealth" w="med" len="med"/>
            <a:tailEnd type="none" w="med" len="med"/>
          </a:ln>
        </p:spPr>
      </p:cxnSp>
      <p:grpSp>
        <p:nvGrpSpPr>
          <p:cNvPr id="798" name="Google Shape;798;p47"/>
          <p:cNvGrpSpPr/>
          <p:nvPr/>
        </p:nvGrpSpPr>
        <p:grpSpPr>
          <a:xfrm>
            <a:off x="4058921" y="4023269"/>
            <a:ext cx="1105717" cy="358514"/>
            <a:chOff x="3906521" y="3947069"/>
            <a:chExt cx="1105717" cy="358514"/>
          </a:xfrm>
        </p:grpSpPr>
        <p:sp>
          <p:nvSpPr>
            <p:cNvPr id="799" name="Google Shape;799;p47"/>
            <p:cNvSpPr txBox="1"/>
            <p:nvPr/>
          </p:nvSpPr>
          <p:spPr>
            <a:xfrm>
              <a:off x="3925338" y="3966883"/>
              <a:ext cx="1086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u="sng">
                  <a:solidFill>
                    <a:schemeClr val="lt1"/>
                  </a:solidFill>
                </a:rPr>
                <a:t>Login</a:t>
              </a:r>
              <a:endParaRPr sz="1000" b="1" u="sng">
                <a:solidFill>
                  <a:schemeClr val="lt1"/>
                </a:solidFill>
              </a:endParaRPr>
            </a:p>
          </p:txBody>
        </p:sp>
        <p:grpSp>
          <p:nvGrpSpPr>
            <p:cNvPr id="800" name="Google Shape;800;p47"/>
            <p:cNvGrpSpPr/>
            <p:nvPr/>
          </p:nvGrpSpPr>
          <p:grpSpPr>
            <a:xfrm>
              <a:off x="3906521" y="3947069"/>
              <a:ext cx="419100" cy="304375"/>
              <a:chOff x="2795550" y="2147950"/>
              <a:chExt cx="419100" cy="304375"/>
            </a:xfrm>
          </p:grpSpPr>
          <p:sp>
            <p:nvSpPr>
              <p:cNvPr id="801" name="Google Shape;801;p47"/>
              <p:cNvSpPr/>
              <p:nvPr/>
            </p:nvSpPr>
            <p:spPr>
              <a:xfrm>
                <a:off x="2895900" y="2233925"/>
                <a:ext cx="218400" cy="218400"/>
              </a:xfrm>
              <a:prstGeom prst="ellipse">
                <a:avLst/>
              </a:prstGeom>
              <a:solidFill>
                <a:srgbClr val="F4B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47"/>
              <p:cNvSpPr txBox="1"/>
              <p:nvPr/>
            </p:nvSpPr>
            <p:spPr>
              <a:xfrm>
                <a:off x="2795550" y="2147950"/>
                <a:ext cx="419100" cy="29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50"/>
                  <a:buFont typeface="Roboto"/>
                  <a:buNone/>
                </a:pPr>
                <a:r>
                  <a:rPr lang="en" sz="1400" b="1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1</a:t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803" name="Google Shape;803;p47"/>
          <p:cNvSpPr txBox="1"/>
          <p:nvPr/>
        </p:nvSpPr>
        <p:spPr>
          <a:xfrm>
            <a:off x="30350" y="964350"/>
            <a:ext cx="21462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Get user/device codes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</a:rPr>
              <a:t>POST https://login.microsoftonline.com/common/oauth2/devicecode?api-version=1.0</a:t>
            </a:r>
            <a:endParaRPr sz="8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client_id</a:t>
            </a:r>
            <a:r>
              <a:rPr lang="en" sz="800">
                <a:solidFill>
                  <a:schemeClr val="lt1"/>
                </a:solidFill>
              </a:rPr>
              <a:t>=d3590ed6-52b3-4102-aeff-aad2292ab01c&amp;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resource</a:t>
            </a:r>
            <a:r>
              <a:rPr lang="en" sz="800">
                <a:solidFill>
                  <a:schemeClr val="lt1"/>
                </a:solidFill>
              </a:rPr>
              <a:t>=https://outlook.office365.com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</a:endParaRPr>
          </a:p>
        </p:txBody>
      </p:sp>
      <p:grpSp>
        <p:nvGrpSpPr>
          <p:cNvPr id="804" name="Google Shape;804;p47"/>
          <p:cNvGrpSpPr/>
          <p:nvPr/>
        </p:nvGrpSpPr>
        <p:grpSpPr>
          <a:xfrm>
            <a:off x="1379327" y="2320719"/>
            <a:ext cx="419100" cy="304375"/>
            <a:chOff x="2795550" y="2147950"/>
            <a:chExt cx="419100" cy="304375"/>
          </a:xfrm>
        </p:grpSpPr>
        <p:sp>
          <p:nvSpPr>
            <p:cNvPr id="805" name="Google Shape;805;p47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7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7" name="Google Shape;807;p47"/>
          <p:cNvGrpSpPr/>
          <p:nvPr/>
        </p:nvGrpSpPr>
        <p:grpSpPr>
          <a:xfrm>
            <a:off x="2108679" y="1088429"/>
            <a:ext cx="419100" cy="304375"/>
            <a:chOff x="2795550" y="2147950"/>
            <a:chExt cx="419100" cy="304375"/>
          </a:xfrm>
        </p:grpSpPr>
        <p:sp>
          <p:nvSpPr>
            <p:cNvPr id="808" name="Google Shape;808;p47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7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0" name="Google Shape;810;p47"/>
          <p:cNvGrpSpPr/>
          <p:nvPr/>
        </p:nvGrpSpPr>
        <p:grpSpPr>
          <a:xfrm>
            <a:off x="6125522" y="2335800"/>
            <a:ext cx="419100" cy="304375"/>
            <a:chOff x="2795550" y="2147950"/>
            <a:chExt cx="419100" cy="304375"/>
          </a:xfrm>
        </p:grpSpPr>
        <p:sp>
          <p:nvSpPr>
            <p:cNvPr id="811" name="Google Shape;811;p47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7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3" name="Google Shape;813;p47"/>
          <p:cNvGrpSpPr/>
          <p:nvPr/>
        </p:nvGrpSpPr>
        <p:grpSpPr>
          <a:xfrm>
            <a:off x="2117972" y="2578680"/>
            <a:ext cx="419100" cy="304375"/>
            <a:chOff x="2795550" y="2147950"/>
            <a:chExt cx="419100" cy="304375"/>
          </a:xfrm>
        </p:grpSpPr>
        <p:sp>
          <p:nvSpPr>
            <p:cNvPr id="814" name="Google Shape;814;p47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7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6" name="Google Shape;816;p47"/>
          <p:cNvGrpSpPr/>
          <p:nvPr/>
        </p:nvGrpSpPr>
        <p:grpSpPr>
          <a:xfrm>
            <a:off x="4437492" y="3129656"/>
            <a:ext cx="419100" cy="304375"/>
            <a:chOff x="2795550" y="2147950"/>
            <a:chExt cx="419100" cy="304375"/>
          </a:xfrm>
        </p:grpSpPr>
        <p:sp>
          <p:nvSpPr>
            <p:cNvPr id="817" name="Google Shape;817;p47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47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None/>
              </a:pPr>
              <a:r>
                <a:rPr lang="en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>
                <a:solidFill>
                  <a:schemeClr val="dk1"/>
                </a:solidFill>
              </a:endParaRPr>
            </a:p>
          </p:txBody>
        </p:sp>
      </p:grpSp>
      <p:cxnSp>
        <p:nvCxnSpPr>
          <p:cNvPr id="819" name="Google Shape;819;p47"/>
          <p:cNvCxnSpPr/>
          <p:nvPr/>
        </p:nvCxnSpPr>
        <p:spPr>
          <a:xfrm rot="10800000" flipH="1">
            <a:off x="2261075" y="2597975"/>
            <a:ext cx="1114200" cy="87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820" name="Google Shape;820;p47"/>
          <p:cNvCxnSpPr/>
          <p:nvPr/>
        </p:nvCxnSpPr>
        <p:spPr>
          <a:xfrm rot="10800000" flipH="1">
            <a:off x="2108675" y="2369375"/>
            <a:ext cx="1114200" cy="87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821" name="Google Shape;821;p47"/>
          <p:cNvGrpSpPr/>
          <p:nvPr/>
        </p:nvGrpSpPr>
        <p:grpSpPr>
          <a:xfrm>
            <a:off x="3392012" y="2354843"/>
            <a:ext cx="419100" cy="304375"/>
            <a:chOff x="2795550" y="2147950"/>
            <a:chExt cx="419100" cy="304375"/>
          </a:xfrm>
        </p:grpSpPr>
        <p:sp>
          <p:nvSpPr>
            <p:cNvPr id="822" name="Google Shape;822;p47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7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7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24" name="Google Shape;824;p47"/>
          <p:cNvSpPr txBox="1"/>
          <p:nvPr/>
        </p:nvSpPr>
        <p:spPr>
          <a:xfrm>
            <a:off x="2252750" y="1965075"/>
            <a:ext cx="1005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Poll for</a:t>
            </a:r>
            <a:endParaRPr sz="1000" b="1"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oauth tokens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client_id</a:t>
            </a:r>
            <a:endParaRPr sz="800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FF00"/>
                </a:solidFill>
              </a:rPr>
              <a:t>device_code</a:t>
            </a:r>
            <a:endParaRPr sz="800">
              <a:solidFill>
                <a:srgbClr val="00FF00"/>
              </a:solidFill>
            </a:endParaRPr>
          </a:p>
        </p:txBody>
      </p:sp>
      <p:sp>
        <p:nvSpPr>
          <p:cNvPr id="825" name="Google Shape;825;p47"/>
          <p:cNvSpPr txBox="1"/>
          <p:nvPr/>
        </p:nvSpPr>
        <p:spPr>
          <a:xfrm>
            <a:off x="3952875" y="3800475"/>
            <a:ext cx="276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0000"/>
                </a:solidFill>
              </a:rPr>
              <a:t>X</a:t>
            </a:r>
            <a:endParaRPr sz="4800" b="1">
              <a:solidFill>
                <a:srgbClr val="FF0000"/>
              </a:solidFill>
            </a:endParaRPr>
          </a:p>
        </p:txBody>
      </p:sp>
      <p:sp>
        <p:nvSpPr>
          <p:cNvPr id="826" name="Google Shape;826;p47"/>
          <p:cNvSpPr txBox="1"/>
          <p:nvPr/>
        </p:nvSpPr>
        <p:spPr>
          <a:xfrm>
            <a:off x="4333875" y="3800475"/>
            <a:ext cx="276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0000"/>
                </a:solidFill>
              </a:rPr>
              <a:t>X</a:t>
            </a:r>
            <a:endParaRPr sz="4800" b="1">
              <a:solidFill>
                <a:srgbClr val="FF0000"/>
              </a:solidFill>
            </a:endParaRPr>
          </a:p>
        </p:txBody>
      </p:sp>
      <p:sp>
        <p:nvSpPr>
          <p:cNvPr id="827" name="Google Shape;827;p47"/>
          <p:cNvSpPr txBox="1">
            <a:spLocks noGrp="1"/>
          </p:cNvSpPr>
          <p:nvPr>
            <p:ph type="body" idx="1"/>
          </p:nvPr>
        </p:nvSpPr>
        <p:spPr>
          <a:xfrm>
            <a:off x="6113575" y="1076900"/>
            <a:ext cx="29850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No server infrastructure</a:t>
            </a:r>
            <a:endParaRPr sz="1400">
              <a:solidFill>
                <a:srgbClr val="FF0000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No registered application, use existing vendor client app</a:t>
            </a:r>
            <a:endParaRPr sz="1400">
              <a:solidFill>
                <a:srgbClr val="FF0000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No consent screen</a:t>
            </a:r>
            <a:endParaRPr sz="1400">
              <a:solidFill>
                <a:srgbClr val="FF0000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Implicit, default scopes</a:t>
            </a:r>
            <a:endParaRPr sz="1400">
              <a:solidFill>
                <a:srgbClr val="FF0000"/>
              </a:solidFill>
            </a:endParaRPr>
          </a:p>
        </p:txBody>
      </p:sp>
      <p:sp>
        <p:nvSpPr>
          <p:cNvPr id="828" name="Google Shape;828;p47"/>
          <p:cNvSpPr txBox="1"/>
          <p:nvPr/>
        </p:nvSpPr>
        <p:spPr>
          <a:xfrm>
            <a:off x="6091775" y="572700"/>
            <a:ext cx="2364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</a:rPr>
              <a:t>microsoft phish</a:t>
            </a:r>
            <a:endParaRPr sz="2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48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Phishing Evolution: OAuth 2.0 </a:t>
            </a:r>
            <a:r>
              <a:rPr lang="en">
                <a:solidFill>
                  <a:srgbClr val="FF0000"/>
                </a:solidFill>
              </a:rPr>
              <a:t>device code authorization</a:t>
            </a:r>
            <a:endParaRPr/>
          </a:p>
        </p:txBody>
      </p:sp>
      <p:sp>
        <p:nvSpPr>
          <p:cNvPr id="834" name="Google Shape;834;p48"/>
          <p:cNvSpPr txBox="1"/>
          <p:nvPr/>
        </p:nvSpPr>
        <p:spPr>
          <a:xfrm>
            <a:off x="337625" y="702275"/>
            <a:ext cx="305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FFFF"/>
                </a:solidFill>
              </a:rPr>
              <a:t>+cloud app authorization </a:t>
            </a:r>
            <a:r>
              <a:rPr lang="en" b="1">
                <a:solidFill>
                  <a:srgbClr val="FF0000"/>
                </a:solidFill>
              </a:rPr>
              <a:t>protocol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835" name="Google Shape;835;p48"/>
          <p:cNvSpPr txBox="1">
            <a:spLocks noGrp="1"/>
          </p:cNvSpPr>
          <p:nvPr>
            <p:ph type="body" idx="1"/>
          </p:nvPr>
        </p:nvSpPr>
        <p:spPr>
          <a:xfrm>
            <a:off x="6113575" y="1076900"/>
            <a:ext cx="2985000" cy="28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No server infrastructure</a:t>
            </a:r>
            <a:endParaRPr sz="1400">
              <a:solidFill>
                <a:srgbClr val="FF0000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No registered application, use existing vendor client app</a:t>
            </a:r>
            <a:endParaRPr sz="1400">
              <a:solidFill>
                <a:srgbClr val="FF0000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No consent screen</a:t>
            </a:r>
            <a:endParaRPr sz="1400">
              <a:solidFill>
                <a:srgbClr val="FF0000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Implicit, default scopes</a:t>
            </a:r>
            <a:endParaRPr sz="1400">
              <a:solidFill>
                <a:srgbClr val="FF0000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Move laterally to other services</a:t>
            </a:r>
            <a:endParaRPr sz="1400">
              <a:solidFill>
                <a:srgbClr val="FF0000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Logging limited (initial token logged as sign-in, but lateral move is not)</a:t>
            </a:r>
            <a:endParaRPr sz="1400">
              <a:solidFill>
                <a:srgbClr val="FF0000"/>
              </a:solidFill>
            </a:endParaRPr>
          </a:p>
        </p:txBody>
      </p:sp>
      <p:sp>
        <p:nvSpPr>
          <p:cNvPr id="836" name="Google Shape;836;p48"/>
          <p:cNvSpPr txBox="1"/>
          <p:nvPr/>
        </p:nvSpPr>
        <p:spPr>
          <a:xfrm>
            <a:off x="6091775" y="572700"/>
            <a:ext cx="2364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</a:rPr>
              <a:t>microsoft phish</a:t>
            </a:r>
            <a:endParaRPr sz="2500">
              <a:solidFill>
                <a:srgbClr val="FF0000"/>
              </a:solidFill>
            </a:endParaRPr>
          </a:p>
        </p:txBody>
      </p:sp>
      <p:pic>
        <p:nvPicPr>
          <p:cNvPr id="837" name="Google Shape;83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218300"/>
            <a:ext cx="5808776" cy="3447720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48"/>
          <p:cNvSpPr/>
          <p:nvPr/>
        </p:nvSpPr>
        <p:spPr>
          <a:xfrm>
            <a:off x="391000" y="2674175"/>
            <a:ext cx="5495400" cy="174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49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Phishing Evolution: OAuth 2.0 </a:t>
            </a:r>
            <a:r>
              <a:rPr lang="en">
                <a:solidFill>
                  <a:srgbClr val="FF0000"/>
                </a:solidFill>
              </a:rPr>
              <a:t>device code authorization</a:t>
            </a:r>
            <a:endParaRPr/>
          </a:p>
        </p:txBody>
      </p:sp>
      <p:sp>
        <p:nvSpPr>
          <p:cNvPr id="844" name="Google Shape;844;p49"/>
          <p:cNvSpPr txBox="1"/>
          <p:nvPr/>
        </p:nvSpPr>
        <p:spPr>
          <a:xfrm>
            <a:off x="337625" y="702275"/>
            <a:ext cx="305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FFFF"/>
                </a:solidFill>
              </a:rPr>
              <a:t>+cloud app authorization </a:t>
            </a:r>
            <a:r>
              <a:rPr lang="en" b="1">
                <a:solidFill>
                  <a:srgbClr val="FF0000"/>
                </a:solidFill>
              </a:rPr>
              <a:t>protocol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845" name="Google Shape;845;p49"/>
          <p:cNvSpPr txBox="1">
            <a:spLocks noGrp="1"/>
          </p:cNvSpPr>
          <p:nvPr>
            <p:ph type="body" idx="1"/>
          </p:nvPr>
        </p:nvSpPr>
        <p:spPr>
          <a:xfrm>
            <a:off x="6113575" y="1076900"/>
            <a:ext cx="2985000" cy="28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No server infrastructure</a:t>
            </a:r>
            <a:endParaRPr sz="1400">
              <a:solidFill>
                <a:srgbClr val="FF0000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No registered application, use existing vendor client app</a:t>
            </a:r>
            <a:endParaRPr sz="1400">
              <a:solidFill>
                <a:srgbClr val="FF0000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No consent screen</a:t>
            </a:r>
            <a:endParaRPr sz="1400">
              <a:solidFill>
                <a:srgbClr val="FF0000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Implicit, default scopes</a:t>
            </a:r>
            <a:endParaRPr sz="1400">
              <a:solidFill>
                <a:srgbClr val="FF0000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Move laterally to other services</a:t>
            </a:r>
            <a:endParaRPr sz="1400">
              <a:solidFill>
                <a:srgbClr val="FF0000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Logging limited (initial token logged as sign-in, but lateral move is not)</a:t>
            </a:r>
            <a:endParaRPr sz="1400">
              <a:solidFill>
                <a:srgbClr val="FF0000"/>
              </a:solidFill>
            </a:endParaRPr>
          </a:p>
        </p:txBody>
      </p:sp>
      <p:sp>
        <p:nvSpPr>
          <p:cNvPr id="846" name="Google Shape;846;p49"/>
          <p:cNvSpPr txBox="1"/>
          <p:nvPr/>
        </p:nvSpPr>
        <p:spPr>
          <a:xfrm>
            <a:off x="6091775" y="572700"/>
            <a:ext cx="2364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</a:rPr>
              <a:t>microsoft phish</a:t>
            </a:r>
            <a:endParaRPr sz="2500">
              <a:solidFill>
                <a:srgbClr val="FF0000"/>
              </a:solidFill>
            </a:endParaRPr>
          </a:p>
        </p:txBody>
      </p:sp>
      <p:pic>
        <p:nvPicPr>
          <p:cNvPr id="847" name="Google Shape;84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218300"/>
            <a:ext cx="5808776" cy="344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1301" y="285750"/>
            <a:ext cx="4846075" cy="475297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50"/>
          <p:cNvSpPr txBox="1">
            <a:spLocks noGrp="1"/>
          </p:cNvSpPr>
          <p:nvPr>
            <p:ph type="body" idx="1"/>
          </p:nvPr>
        </p:nvSpPr>
        <p:spPr>
          <a:xfrm>
            <a:off x="398575" y="1076900"/>
            <a:ext cx="5535600" cy="28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400"/>
              <a:buAutoNum type="arabicPeriod"/>
            </a:pPr>
            <a:r>
              <a:rPr lang="en" sz="1400" dirty="0">
                <a:solidFill>
                  <a:srgbClr val="00FFFF"/>
                </a:solidFill>
              </a:rPr>
              <a:t>Prevent: block verification URIs, use conditional access policies</a:t>
            </a:r>
            <a:endParaRPr sz="1400" dirty="0">
              <a:solidFill>
                <a:srgbClr val="00FFFF"/>
              </a:solidFill>
            </a:endParaRPr>
          </a:p>
          <a:p>
            <a:pPr marL="457200" lvl="0" indent="-20320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400"/>
              <a:buChar char="●"/>
            </a:pPr>
            <a:r>
              <a:rPr lang="en" sz="1400" dirty="0">
                <a:solidFill>
                  <a:srgbClr val="00FFFF"/>
                </a:solidFill>
              </a:rPr>
              <a:t>https://oauth2.googleapis.com/device/code</a:t>
            </a:r>
            <a:endParaRPr sz="1400" dirty="0">
              <a:solidFill>
                <a:srgbClr val="00FFFF"/>
              </a:solidFill>
            </a:endParaRPr>
          </a:p>
          <a:p>
            <a:pPr marL="457200" lvl="0" indent="-20320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400"/>
              <a:buChar char="●"/>
            </a:pPr>
            <a:r>
              <a:rPr lang="en" sz="1400" dirty="0">
                <a:solidFill>
                  <a:srgbClr val="00FFFF"/>
                </a:solidFill>
              </a:rPr>
              <a:t>https://</a:t>
            </a:r>
            <a:r>
              <a:rPr lang="en" sz="1400" dirty="0" err="1">
                <a:solidFill>
                  <a:srgbClr val="00FFFF"/>
                </a:solidFill>
              </a:rPr>
              <a:t>microsoft.com</a:t>
            </a:r>
            <a:r>
              <a:rPr lang="en" sz="1400" dirty="0">
                <a:solidFill>
                  <a:srgbClr val="00FFFF"/>
                </a:solidFill>
              </a:rPr>
              <a:t>/</a:t>
            </a:r>
            <a:r>
              <a:rPr lang="en" sz="1400" dirty="0" err="1">
                <a:solidFill>
                  <a:srgbClr val="00FFFF"/>
                </a:solidFill>
              </a:rPr>
              <a:t>devicelogin</a:t>
            </a:r>
            <a:endParaRPr sz="1400" dirty="0">
              <a:solidFill>
                <a:srgbClr val="00FFFF"/>
              </a:solidFill>
            </a:endParaRPr>
          </a:p>
          <a:p>
            <a:pPr marL="457200" lvl="0" indent="-20320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400"/>
              <a:buChar char="●"/>
            </a:pPr>
            <a:r>
              <a:rPr lang="en" sz="1400" dirty="0">
                <a:solidFill>
                  <a:srgbClr val="00FFFF"/>
                </a:solidFill>
              </a:rPr>
              <a:t>https://</a:t>
            </a:r>
            <a:r>
              <a:rPr lang="en" sz="1400" dirty="0" err="1">
                <a:solidFill>
                  <a:srgbClr val="00FFFF"/>
                </a:solidFill>
              </a:rPr>
              <a:t>login.microsoftonline.com</a:t>
            </a:r>
            <a:r>
              <a:rPr lang="en" sz="1400" dirty="0">
                <a:solidFill>
                  <a:srgbClr val="00FFFF"/>
                </a:solidFill>
              </a:rPr>
              <a:t>/common/oauth2/</a:t>
            </a:r>
            <a:r>
              <a:rPr lang="en" sz="1400" dirty="0" err="1">
                <a:solidFill>
                  <a:srgbClr val="00FFFF"/>
                </a:solidFill>
              </a:rPr>
              <a:t>deviceauth</a:t>
            </a:r>
            <a:endParaRPr sz="1400" dirty="0">
              <a:solidFill>
                <a:srgbClr val="00FFFF"/>
              </a:solidFill>
            </a:endParaRPr>
          </a:p>
          <a:p>
            <a:pPr marL="457200" lvl="0" indent="-20320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400"/>
              <a:buChar char="●"/>
            </a:pPr>
            <a:r>
              <a:rPr lang="en" sz="1400" dirty="0">
                <a:solidFill>
                  <a:srgbClr val="00FFFF"/>
                </a:solidFill>
              </a:rPr>
              <a:t>block access based on IP, location, endpoint characteristics</a:t>
            </a:r>
            <a:endParaRPr sz="1400" dirty="0">
              <a:solidFill>
                <a:srgbClr val="00FFFF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400"/>
              <a:buAutoNum type="arabicPeriod" startAt="2"/>
            </a:pPr>
            <a:r>
              <a:rPr lang="en" sz="1400" dirty="0">
                <a:solidFill>
                  <a:srgbClr val="00FFFF"/>
                </a:solidFill>
              </a:rPr>
              <a:t>Detect</a:t>
            </a:r>
            <a:endParaRPr sz="1400" dirty="0">
              <a:solidFill>
                <a:srgbClr val="00FFFF"/>
              </a:solidFill>
            </a:endParaRPr>
          </a:p>
          <a:p>
            <a:pPr marL="457200" lvl="0" indent="-20320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400"/>
              <a:buChar char="●"/>
            </a:pPr>
            <a:r>
              <a:rPr lang="en" sz="1400" dirty="0">
                <a:solidFill>
                  <a:srgbClr val="00FFFF"/>
                </a:solidFill>
              </a:rPr>
              <a:t>Difficult</a:t>
            </a:r>
            <a:endParaRPr sz="1400" dirty="0">
              <a:solidFill>
                <a:srgbClr val="00FFFF"/>
              </a:solidFill>
            </a:endParaRPr>
          </a:p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400"/>
              <a:buNone/>
            </a:pPr>
            <a:r>
              <a:rPr lang="en" sz="1400" dirty="0">
                <a:solidFill>
                  <a:srgbClr val="00FFFF"/>
                </a:solidFill>
              </a:rPr>
              <a:t>3. Remediate</a:t>
            </a:r>
            <a:endParaRPr sz="1400" dirty="0">
              <a:solidFill>
                <a:srgbClr val="00FFFF"/>
              </a:solidFill>
            </a:endParaRPr>
          </a:p>
          <a:p>
            <a:pPr marL="457200" lvl="0" indent="-20320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400"/>
              <a:buChar char="●"/>
            </a:pPr>
            <a:r>
              <a:rPr lang="en" sz="1400" dirty="0">
                <a:solidFill>
                  <a:srgbClr val="00FFFF"/>
                </a:solidFill>
              </a:rPr>
              <a:t>API to revoke all </a:t>
            </a:r>
            <a:r>
              <a:rPr lang="en" sz="1400" dirty="0" err="1">
                <a:solidFill>
                  <a:srgbClr val="00FFFF"/>
                </a:solidFill>
              </a:rPr>
              <a:t>oauth</a:t>
            </a:r>
            <a:r>
              <a:rPr lang="en" sz="1400" dirty="0">
                <a:solidFill>
                  <a:srgbClr val="00FFFF"/>
                </a:solidFill>
              </a:rPr>
              <a:t> tokens for a user</a:t>
            </a:r>
            <a:endParaRPr sz="1400" dirty="0">
              <a:solidFill>
                <a:srgbClr val="00FFFF"/>
              </a:solidFill>
            </a:endParaRPr>
          </a:p>
        </p:txBody>
      </p:sp>
      <p:sp>
        <p:nvSpPr>
          <p:cNvPr id="854" name="Google Shape;854;p50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Phishing Evolution: OAuth 2.0 </a:t>
            </a:r>
            <a:r>
              <a:rPr lang="en">
                <a:solidFill>
                  <a:srgbClr val="FF0000"/>
                </a:solidFill>
              </a:rPr>
              <a:t>device code authorization</a:t>
            </a:r>
            <a:endParaRPr/>
          </a:p>
        </p:txBody>
      </p:sp>
      <p:sp>
        <p:nvSpPr>
          <p:cNvPr id="855" name="Google Shape;855;p50"/>
          <p:cNvSpPr txBox="1"/>
          <p:nvPr/>
        </p:nvSpPr>
        <p:spPr>
          <a:xfrm>
            <a:off x="337625" y="702275"/>
            <a:ext cx="305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FFFF"/>
                </a:solidFill>
              </a:rPr>
              <a:t>controls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856" name="Google Shape;856;p50"/>
          <p:cNvSpPr txBox="1">
            <a:spLocks noGrp="1"/>
          </p:cNvSpPr>
          <p:nvPr>
            <p:ph type="body" idx="1"/>
          </p:nvPr>
        </p:nvSpPr>
        <p:spPr>
          <a:xfrm>
            <a:off x="6113575" y="1076900"/>
            <a:ext cx="2985000" cy="28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No server infrastructure</a:t>
            </a:r>
            <a:endParaRPr sz="1400">
              <a:solidFill>
                <a:srgbClr val="FF0000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No registered application, use existing vendor client app</a:t>
            </a:r>
            <a:endParaRPr sz="1400">
              <a:solidFill>
                <a:srgbClr val="FF0000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No consent screen</a:t>
            </a:r>
            <a:endParaRPr sz="1400">
              <a:solidFill>
                <a:srgbClr val="FF0000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Implicit, default scopes</a:t>
            </a:r>
            <a:endParaRPr sz="1400">
              <a:solidFill>
                <a:srgbClr val="FF0000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Move laterally to other services</a:t>
            </a:r>
            <a:endParaRPr sz="1400">
              <a:solidFill>
                <a:srgbClr val="FF0000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Logging limited (initial token logged as sign-in, but lateral move is not)</a:t>
            </a:r>
            <a:endParaRPr sz="1400">
              <a:solidFill>
                <a:srgbClr val="FF0000"/>
              </a:solidFill>
            </a:endParaRPr>
          </a:p>
        </p:txBody>
      </p:sp>
      <p:sp>
        <p:nvSpPr>
          <p:cNvPr id="857" name="Google Shape;857;p50"/>
          <p:cNvSpPr txBox="1"/>
          <p:nvPr/>
        </p:nvSpPr>
        <p:spPr>
          <a:xfrm>
            <a:off x="6091775" y="572700"/>
            <a:ext cx="2364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</a:rPr>
              <a:t>microsoft phish</a:t>
            </a:r>
            <a:endParaRPr sz="2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51"/>
          <p:cNvSpPr txBox="1">
            <a:spLocks noGrp="1"/>
          </p:cNvSpPr>
          <p:nvPr>
            <p:ph type="body" idx="1"/>
          </p:nvPr>
        </p:nvSpPr>
        <p:spPr>
          <a:xfrm>
            <a:off x="398575" y="1076900"/>
            <a:ext cx="5535600" cy="28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400"/>
              <a:buAutoNum type="arabicPeriod"/>
            </a:pPr>
            <a:r>
              <a:rPr lang="en" sz="1400" dirty="0">
                <a:solidFill>
                  <a:srgbClr val="00FFFF"/>
                </a:solidFill>
              </a:rPr>
              <a:t>Prevent: block verification URIs, use conditional access policies</a:t>
            </a:r>
            <a:endParaRPr sz="1400" dirty="0">
              <a:solidFill>
                <a:srgbClr val="00FFFF"/>
              </a:solidFill>
            </a:endParaRPr>
          </a:p>
          <a:p>
            <a:pPr marL="457200" lvl="0" indent="-20320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400"/>
              <a:buChar char="●"/>
            </a:pPr>
            <a:r>
              <a:rPr lang="en" sz="1400" dirty="0">
                <a:solidFill>
                  <a:srgbClr val="00FFFF"/>
                </a:solidFill>
              </a:rPr>
              <a:t>https://oauth2.googleapis.com/device/code</a:t>
            </a:r>
            <a:endParaRPr sz="1400" dirty="0">
              <a:solidFill>
                <a:srgbClr val="00FFFF"/>
              </a:solidFill>
            </a:endParaRPr>
          </a:p>
          <a:p>
            <a:pPr marL="457200" lvl="0" indent="-20320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400"/>
              <a:buChar char="●"/>
            </a:pPr>
            <a:r>
              <a:rPr lang="en" sz="1400" dirty="0">
                <a:solidFill>
                  <a:srgbClr val="00FFFF"/>
                </a:solidFill>
              </a:rPr>
              <a:t>https://</a:t>
            </a:r>
            <a:r>
              <a:rPr lang="en" sz="1400" dirty="0" err="1">
                <a:solidFill>
                  <a:srgbClr val="00FFFF"/>
                </a:solidFill>
              </a:rPr>
              <a:t>microsoft.com</a:t>
            </a:r>
            <a:r>
              <a:rPr lang="en" sz="1400" dirty="0">
                <a:solidFill>
                  <a:srgbClr val="00FFFF"/>
                </a:solidFill>
              </a:rPr>
              <a:t>/</a:t>
            </a:r>
            <a:r>
              <a:rPr lang="en" sz="1400" dirty="0" err="1">
                <a:solidFill>
                  <a:srgbClr val="00FFFF"/>
                </a:solidFill>
              </a:rPr>
              <a:t>devicelogin</a:t>
            </a:r>
            <a:endParaRPr sz="1400" dirty="0">
              <a:solidFill>
                <a:srgbClr val="00FFFF"/>
              </a:solidFill>
            </a:endParaRPr>
          </a:p>
          <a:p>
            <a:pPr marL="457200" lvl="0" indent="-20320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400"/>
              <a:buChar char="●"/>
            </a:pPr>
            <a:r>
              <a:rPr lang="en" sz="1400" dirty="0">
                <a:solidFill>
                  <a:srgbClr val="00FFFF"/>
                </a:solidFill>
              </a:rPr>
              <a:t>https://</a:t>
            </a:r>
            <a:r>
              <a:rPr lang="en" sz="1400" dirty="0" err="1">
                <a:solidFill>
                  <a:srgbClr val="00FFFF"/>
                </a:solidFill>
              </a:rPr>
              <a:t>login.microsoftonline.com</a:t>
            </a:r>
            <a:r>
              <a:rPr lang="en" sz="1400" dirty="0">
                <a:solidFill>
                  <a:srgbClr val="00FFFF"/>
                </a:solidFill>
              </a:rPr>
              <a:t>/common/oauth2/</a:t>
            </a:r>
            <a:r>
              <a:rPr lang="en" sz="1400" dirty="0" err="1">
                <a:solidFill>
                  <a:srgbClr val="00FFFF"/>
                </a:solidFill>
              </a:rPr>
              <a:t>deviceauth</a:t>
            </a:r>
            <a:endParaRPr sz="1400" dirty="0">
              <a:solidFill>
                <a:srgbClr val="00FFFF"/>
              </a:solidFill>
            </a:endParaRPr>
          </a:p>
          <a:p>
            <a:pPr marL="457200" lvl="0" indent="-20320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400"/>
              <a:buChar char="●"/>
            </a:pPr>
            <a:r>
              <a:rPr lang="en" sz="1400" dirty="0">
                <a:solidFill>
                  <a:srgbClr val="00FFFF"/>
                </a:solidFill>
              </a:rPr>
              <a:t>block access based on IP, location, endpoint characteristics</a:t>
            </a:r>
            <a:endParaRPr sz="1400" dirty="0">
              <a:solidFill>
                <a:srgbClr val="00FFFF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400"/>
              <a:buAutoNum type="arabicPeriod" startAt="2"/>
            </a:pPr>
            <a:r>
              <a:rPr lang="en" sz="1400" dirty="0">
                <a:solidFill>
                  <a:srgbClr val="00FFFF"/>
                </a:solidFill>
              </a:rPr>
              <a:t>Detect</a:t>
            </a:r>
            <a:endParaRPr sz="1400" dirty="0">
              <a:solidFill>
                <a:srgbClr val="00FFFF"/>
              </a:solidFill>
            </a:endParaRPr>
          </a:p>
          <a:p>
            <a:pPr lvl="0" indent="-203200">
              <a:buClr>
                <a:srgbClr val="00FFFF"/>
              </a:buClr>
              <a:buSzPts val="1400"/>
            </a:pPr>
            <a:r>
              <a:rPr lang="en-US" sz="1400" dirty="0">
                <a:solidFill>
                  <a:srgbClr val="00FFFF"/>
                </a:solidFill>
              </a:rPr>
              <a:t>Difficult</a:t>
            </a: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400"/>
              <a:buAutoNum type="arabicPeriod" startAt="2"/>
            </a:pPr>
            <a:r>
              <a:rPr lang="en" sz="1400" dirty="0">
                <a:solidFill>
                  <a:srgbClr val="00FFFF"/>
                </a:solidFill>
              </a:rPr>
              <a:t>Remediate</a:t>
            </a:r>
            <a:endParaRPr sz="1400" dirty="0">
              <a:solidFill>
                <a:srgbClr val="00FFFF"/>
              </a:solidFill>
            </a:endParaRPr>
          </a:p>
          <a:p>
            <a:pPr marL="457200" lvl="0" indent="-20320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400"/>
              <a:buChar char="●"/>
            </a:pPr>
            <a:r>
              <a:rPr lang="en" sz="1400" dirty="0">
                <a:solidFill>
                  <a:srgbClr val="00FFFF"/>
                </a:solidFill>
              </a:rPr>
              <a:t>API to revoke all </a:t>
            </a:r>
            <a:r>
              <a:rPr lang="en" sz="1400" dirty="0" err="1">
                <a:solidFill>
                  <a:srgbClr val="00FFFF"/>
                </a:solidFill>
              </a:rPr>
              <a:t>oauth</a:t>
            </a:r>
            <a:r>
              <a:rPr lang="en" sz="1400" dirty="0">
                <a:solidFill>
                  <a:srgbClr val="00FFFF"/>
                </a:solidFill>
              </a:rPr>
              <a:t> tokens for a user</a:t>
            </a:r>
            <a:endParaRPr sz="1400" dirty="0">
              <a:solidFill>
                <a:srgbClr val="00FFFF"/>
              </a:solidFill>
            </a:endParaRPr>
          </a:p>
        </p:txBody>
      </p:sp>
      <p:sp>
        <p:nvSpPr>
          <p:cNvPr id="863" name="Google Shape;863;p51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Phishing Evolution: OAuth 2.0 </a:t>
            </a:r>
            <a:r>
              <a:rPr lang="en">
                <a:solidFill>
                  <a:srgbClr val="FF0000"/>
                </a:solidFill>
              </a:rPr>
              <a:t>device code authorization</a:t>
            </a:r>
            <a:endParaRPr/>
          </a:p>
        </p:txBody>
      </p:sp>
      <p:sp>
        <p:nvSpPr>
          <p:cNvPr id="864" name="Google Shape;864;p51"/>
          <p:cNvSpPr txBox="1"/>
          <p:nvPr/>
        </p:nvSpPr>
        <p:spPr>
          <a:xfrm>
            <a:off x="337625" y="702275"/>
            <a:ext cx="305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FFFF"/>
                </a:solidFill>
              </a:rPr>
              <a:t>controls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865" name="Google Shape;865;p51"/>
          <p:cNvSpPr txBox="1">
            <a:spLocks noGrp="1"/>
          </p:cNvSpPr>
          <p:nvPr>
            <p:ph type="body" idx="1"/>
          </p:nvPr>
        </p:nvSpPr>
        <p:spPr>
          <a:xfrm>
            <a:off x="6113575" y="1076900"/>
            <a:ext cx="2985000" cy="28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No server infrastructure</a:t>
            </a:r>
            <a:endParaRPr sz="1400">
              <a:solidFill>
                <a:srgbClr val="FF0000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No registered application, use existing vendor client app</a:t>
            </a:r>
            <a:endParaRPr sz="1400">
              <a:solidFill>
                <a:srgbClr val="FF0000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No consent screen</a:t>
            </a:r>
            <a:endParaRPr sz="1400">
              <a:solidFill>
                <a:srgbClr val="FF0000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Implicit, default scopes</a:t>
            </a:r>
            <a:endParaRPr sz="1400">
              <a:solidFill>
                <a:srgbClr val="FF0000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Move laterally to other services</a:t>
            </a:r>
            <a:endParaRPr sz="1400">
              <a:solidFill>
                <a:srgbClr val="FF0000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Logging limited (initial token logged as sign-in, but lateral move is not)</a:t>
            </a:r>
            <a:endParaRPr sz="1400">
              <a:solidFill>
                <a:srgbClr val="FF0000"/>
              </a:solidFill>
            </a:endParaRPr>
          </a:p>
        </p:txBody>
      </p:sp>
      <p:sp>
        <p:nvSpPr>
          <p:cNvPr id="866" name="Google Shape;866;p51"/>
          <p:cNvSpPr txBox="1"/>
          <p:nvPr/>
        </p:nvSpPr>
        <p:spPr>
          <a:xfrm>
            <a:off x="6091775" y="572700"/>
            <a:ext cx="2364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</a:rPr>
              <a:t>microsoft phish</a:t>
            </a:r>
            <a:endParaRPr sz="2500">
              <a:solidFill>
                <a:srgbClr val="FF0000"/>
              </a:solidFill>
            </a:endParaRPr>
          </a:p>
        </p:txBody>
      </p:sp>
      <p:sp>
        <p:nvSpPr>
          <p:cNvPr id="867" name="Google Shape;867;p51"/>
          <p:cNvSpPr txBox="1">
            <a:spLocks noGrp="1"/>
          </p:cNvSpPr>
          <p:nvPr>
            <p:ph type="body" idx="1"/>
          </p:nvPr>
        </p:nvSpPr>
        <p:spPr>
          <a:xfrm>
            <a:off x="398575" y="3743900"/>
            <a:ext cx="6402300" cy="13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Short expiration of user/device codes (15-30mins)</a:t>
            </a:r>
            <a:endParaRPr sz="1400"/>
          </a:p>
          <a:p>
            <a:pPr marL="457200" lvl="0" indent="-2032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phishing numbers game</a:t>
            </a:r>
            <a:endParaRPr sz="1400"/>
          </a:p>
          <a:p>
            <a:pPr marL="457200" lvl="0" indent="-2032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incorporate hosted website, generate codes dynamically</a:t>
            </a:r>
            <a:endParaRPr sz="1400"/>
          </a:p>
          <a:p>
            <a:pPr marL="457200" lvl="0" indent="-2032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use images for user code (no javascript allowed in email clients)</a:t>
            </a:r>
            <a:endParaRPr sz="1400"/>
          </a:p>
        </p:txBody>
      </p:sp>
      <p:sp>
        <p:nvSpPr>
          <p:cNvPr id="868" name="Google Shape;868;p51"/>
          <p:cNvSpPr txBox="1"/>
          <p:nvPr/>
        </p:nvSpPr>
        <p:spPr>
          <a:xfrm>
            <a:off x="337625" y="3369275"/>
            <a:ext cx="305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practical considerations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52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OAuth 2.0 device code authorization</a:t>
            </a:r>
            <a:endParaRPr/>
          </a:p>
        </p:txBody>
      </p:sp>
      <p:graphicFrame>
        <p:nvGraphicFramePr>
          <p:cNvPr id="874" name="Google Shape;874;p52"/>
          <p:cNvGraphicFramePr/>
          <p:nvPr/>
        </p:nvGraphicFramePr>
        <p:xfrm>
          <a:off x="457200" y="801300"/>
          <a:ext cx="8217450" cy="4232455"/>
        </p:xfrm>
        <a:graphic>
          <a:graphicData uri="http://schemas.openxmlformats.org/drawingml/2006/table">
            <a:tbl>
              <a:tblPr>
                <a:noFill/>
                <a:tableStyleId>{63D43924-D72F-432D-A6AC-D8CAD2508546}</a:tableStyleId>
              </a:tblPr>
              <a:tblGrid>
                <a:gridCol w="171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</a:rPr>
                        <a:t>Microsoft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</a:rPr>
                        <a:t>Google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</a:rPr>
                        <a:t>Server infrastructure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None required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None required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0FFFF"/>
                          </a:solidFill>
                        </a:rPr>
                        <a:t>Application registration</a:t>
                      </a:r>
                      <a:endParaRPr sz="1200" b="1">
                        <a:solidFill>
                          <a:srgbClr val="00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FFFF"/>
                          </a:solidFill>
                        </a:rPr>
                        <a:t>None needed, can use large # of existing apps</a:t>
                      </a:r>
                      <a:endParaRPr sz="1200">
                        <a:solidFill>
                          <a:srgbClr val="00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FFFF"/>
                          </a:solidFill>
                        </a:rPr>
                        <a:t>Some limited vendor apps e.g. Chrome</a:t>
                      </a:r>
                      <a:endParaRPr sz="1200">
                        <a:solidFill>
                          <a:srgbClr val="00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0FFFF"/>
                          </a:solidFill>
                        </a:rPr>
                        <a:t>Consent screens</a:t>
                      </a:r>
                      <a:endParaRPr sz="1200" b="1">
                        <a:solidFill>
                          <a:srgbClr val="00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No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0FF00"/>
                          </a:solidFill>
                        </a:rPr>
                        <a:t>Partial</a:t>
                      </a:r>
                      <a:r>
                        <a:rPr lang="en" sz="1200">
                          <a:solidFill>
                            <a:srgbClr val="00FFFF"/>
                          </a:solidFill>
                        </a:rPr>
                        <a:t> (limited vendor apps)</a:t>
                      </a:r>
                      <a:endParaRPr sz="1200">
                        <a:solidFill>
                          <a:srgbClr val="00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0FFFF"/>
                          </a:solidFill>
                        </a:rPr>
                        <a:t>Scopes</a:t>
                      </a:r>
                      <a:endParaRPr sz="1200" b="1">
                        <a:solidFill>
                          <a:srgbClr val="00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FFFF"/>
                          </a:solidFill>
                        </a:rPr>
                        <a:t>Implicit, default scopes, </a:t>
                      </a: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wide-range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0FF00"/>
                          </a:solidFill>
                        </a:rPr>
                        <a:t>Very limited</a:t>
                      </a:r>
                      <a:r>
                        <a:rPr lang="en" sz="1200">
                          <a:solidFill>
                            <a:srgbClr val="00FFFF"/>
                          </a:solidFill>
                        </a:rPr>
                        <a:t> (user profile, drive access to app files, youtube info)</a:t>
                      </a:r>
                      <a:endParaRPr sz="1200">
                        <a:solidFill>
                          <a:srgbClr val="00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0FFFF"/>
                          </a:solidFill>
                        </a:rPr>
                        <a:t>Lateral movement</a:t>
                      </a:r>
                      <a:endParaRPr sz="1200" b="1">
                        <a:solidFill>
                          <a:srgbClr val="00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Easy to switch among large number of services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0FF00"/>
                          </a:solidFill>
                        </a:rPr>
                        <a:t>No</a:t>
                      </a:r>
                      <a:r>
                        <a:rPr lang="en" sz="1200">
                          <a:solidFill>
                            <a:srgbClr val="00FFFF"/>
                          </a:solidFill>
                        </a:rPr>
                        <a:t>: strict limited scopes for device code flow</a:t>
                      </a:r>
                      <a:endParaRPr sz="1200">
                        <a:solidFill>
                          <a:srgbClr val="00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</a:rPr>
                        <a:t>Logging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Partial (initial token access)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Partial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</a:rPr>
                        <a:t>Prevention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block URIs, cond access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block URIs, VPC perimeters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</a:rPr>
                        <a:t>Detection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Difficult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Difficult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</a:rPr>
                        <a:t>Remediation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API to revoke user tokens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Delete/recreate user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Phishing Evolution: </a:t>
            </a:r>
            <a:r>
              <a:rPr lang="en">
                <a:solidFill>
                  <a:srgbClr val="FF0000"/>
                </a:solidFill>
              </a:rPr>
              <a:t>apps</a:t>
            </a:r>
            <a:r>
              <a:rPr lang="en"/>
              <a:t>, fake domain, ssl cert, user/pwd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9575" y="2718064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17"/>
          <p:cNvCxnSpPr/>
          <p:nvPr/>
        </p:nvCxnSpPr>
        <p:spPr>
          <a:xfrm rot="10800000" flipH="1">
            <a:off x="3122575" y="1662625"/>
            <a:ext cx="3694200" cy="108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01" name="Google Shape;101;p17"/>
          <p:cNvSpPr txBox="1"/>
          <p:nvPr/>
        </p:nvSpPr>
        <p:spPr>
          <a:xfrm>
            <a:off x="1875974" y="3624517"/>
            <a:ext cx="121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fake website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3219267" y="1202462"/>
            <a:ext cx="6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phish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03" name="Google Shape;103;p17"/>
          <p:cNvCxnSpPr/>
          <p:nvPr/>
        </p:nvCxnSpPr>
        <p:spPr>
          <a:xfrm rot="10800000" flipH="1">
            <a:off x="3045325" y="3169875"/>
            <a:ext cx="3694200" cy="108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104" name="Google Shape;104;p17"/>
          <p:cNvSpPr txBox="1"/>
          <p:nvPr/>
        </p:nvSpPr>
        <p:spPr>
          <a:xfrm>
            <a:off x="5615325" y="2722625"/>
            <a:ext cx="133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browse, auth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700625" y="2020875"/>
            <a:ext cx="1217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steal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username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password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06" name="Google Shape;106;p17"/>
          <p:cNvGrpSpPr/>
          <p:nvPr/>
        </p:nvGrpSpPr>
        <p:grpSpPr>
          <a:xfrm>
            <a:off x="7093425" y="1698500"/>
            <a:ext cx="1005839" cy="1261975"/>
            <a:chOff x="6941025" y="1698500"/>
            <a:chExt cx="1005839" cy="1261975"/>
          </a:xfrm>
        </p:grpSpPr>
        <p:pic>
          <p:nvPicPr>
            <p:cNvPr id="107" name="Google Shape;107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41025" y="1698500"/>
              <a:ext cx="1005839" cy="10058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17"/>
            <p:cNvSpPr txBox="1"/>
            <p:nvPr/>
          </p:nvSpPr>
          <p:spPr>
            <a:xfrm>
              <a:off x="7067578" y="2560275"/>
              <a:ext cx="79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victim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09" name="Google Shape;109;p17"/>
          <p:cNvGrpSpPr/>
          <p:nvPr/>
        </p:nvGrpSpPr>
        <p:grpSpPr>
          <a:xfrm>
            <a:off x="2769713" y="1226502"/>
            <a:ext cx="419100" cy="304375"/>
            <a:chOff x="2795550" y="2147950"/>
            <a:chExt cx="419100" cy="304375"/>
          </a:xfrm>
        </p:grpSpPr>
        <p:sp>
          <p:nvSpPr>
            <p:cNvPr id="110" name="Google Shape;110;p17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7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2" name="Google Shape;112;p17"/>
          <p:cNvGrpSpPr/>
          <p:nvPr/>
        </p:nvGrpSpPr>
        <p:grpSpPr>
          <a:xfrm>
            <a:off x="6681118" y="2390165"/>
            <a:ext cx="419100" cy="304375"/>
            <a:chOff x="2795550" y="2147950"/>
            <a:chExt cx="419100" cy="304375"/>
          </a:xfrm>
        </p:grpSpPr>
        <p:sp>
          <p:nvSpPr>
            <p:cNvPr id="113" name="Google Shape;113;p17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7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5" name="Google Shape;115;p17"/>
          <p:cNvGrpSpPr/>
          <p:nvPr/>
        </p:nvGrpSpPr>
        <p:grpSpPr>
          <a:xfrm>
            <a:off x="1099637" y="2724375"/>
            <a:ext cx="419100" cy="304375"/>
            <a:chOff x="2795550" y="2147950"/>
            <a:chExt cx="419100" cy="304375"/>
          </a:xfrm>
        </p:grpSpPr>
        <p:sp>
          <p:nvSpPr>
            <p:cNvPr id="116" name="Google Shape;116;p17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7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18" name="Google Shape;118;p17"/>
          <p:cNvSpPr txBox="1"/>
          <p:nvPr/>
        </p:nvSpPr>
        <p:spPr>
          <a:xfrm>
            <a:off x="3801234" y="1662625"/>
            <a:ext cx="226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lt1"/>
                </a:solidFill>
              </a:rPr>
              <a:t>smtp, </a:t>
            </a:r>
            <a:r>
              <a:rPr lang="en" b="1" i="1">
                <a:solidFill>
                  <a:srgbClr val="FF0000"/>
                </a:solidFill>
              </a:rPr>
              <a:t>sms, IM, chat...</a:t>
            </a:r>
            <a:endParaRPr b="1" i="1">
              <a:solidFill>
                <a:srgbClr val="FF0000"/>
              </a:solidFill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4412244" y="3187859"/>
            <a:ext cx="162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lt1"/>
                </a:solidFill>
              </a:rPr>
              <a:t>http(s)</a:t>
            </a:r>
            <a:endParaRPr i="1">
              <a:solidFill>
                <a:schemeClr val="lt1"/>
              </a:solidFill>
            </a:endParaRPr>
          </a:p>
        </p:txBody>
      </p:sp>
      <p:grpSp>
        <p:nvGrpSpPr>
          <p:cNvPr id="120" name="Google Shape;120;p17"/>
          <p:cNvGrpSpPr/>
          <p:nvPr/>
        </p:nvGrpSpPr>
        <p:grpSpPr>
          <a:xfrm>
            <a:off x="2038298" y="1319699"/>
            <a:ext cx="855600" cy="1146684"/>
            <a:chOff x="2038298" y="1319699"/>
            <a:chExt cx="855600" cy="1146684"/>
          </a:xfrm>
        </p:grpSpPr>
        <p:pic>
          <p:nvPicPr>
            <p:cNvPr id="121" name="Google Shape;121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83925" y="1319699"/>
              <a:ext cx="685800" cy="796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17"/>
            <p:cNvSpPr txBox="1"/>
            <p:nvPr/>
          </p:nvSpPr>
          <p:spPr>
            <a:xfrm>
              <a:off x="2038298" y="2066183"/>
              <a:ext cx="855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attacker</a:t>
              </a: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123" name="Google Shape;123;p17"/>
          <p:cNvSpPr txBox="1"/>
          <p:nvPr/>
        </p:nvSpPr>
        <p:spPr>
          <a:xfrm>
            <a:off x="337627" y="702275"/>
            <a:ext cx="91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FFFF"/>
                </a:solidFill>
              </a:rPr>
              <a:t>+mobile</a:t>
            </a:r>
            <a:endParaRPr b="1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53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Ongoing Research Areas</a:t>
            </a:r>
            <a:endParaRPr/>
          </a:p>
        </p:txBody>
      </p:sp>
      <p:sp>
        <p:nvSpPr>
          <p:cNvPr id="880" name="Google Shape;880;p53"/>
          <p:cNvSpPr txBox="1">
            <a:spLocks noGrp="1"/>
          </p:cNvSpPr>
          <p:nvPr>
            <p:ph type="body" idx="1"/>
          </p:nvPr>
        </p:nvSpPr>
        <p:spPr>
          <a:xfrm>
            <a:off x="311700" y="932700"/>
            <a:ext cx="4260300" cy="28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 flows</a:t>
            </a:r>
            <a:r>
              <a:rPr lang="en" baseline="30000"/>
              <a:t>[1]</a:t>
            </a:r>
            <a:endParaRPr baseline="300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Any usability "requirements"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Bypass consent e.g. implicit grants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Default scopes</a:t>
            </a:r>
            <a:r>
              <a:rPr lang="en" baseline="30000"/>
              <a:t>[2]</a:t>
            </a:r>
            <a:endParaRPr baseline="300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Consent</a:t>
            </a:r>
            <a:r>
              <a:rPr lang="en" baseline="30000"/>
              <a:t>[3]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Browser auto-login and scope expansion e.g. Google uberauth (2013)</a:t>
            </a:r>
            <a:r>
              <a:rPr lang="en" baseline="30000"/>
              <a:t>[4][5]</a:t>
            </a:r>
            <a:endParaRPr/>
          </a:p>
        </p:txBody>
      </p:sp>
      <p:pic>
        <p:nvPicPr>
          <p:cNvPr id="881" name="Google Shape;88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3050" y="329500"/>
            <a:ext cx="4267199" cy="19554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2" name="Google Shape;882;p53"/>
          <p:cNvCxnSpPr/>
          <p:nvPr/>
        </p:nvCxnSpPr>
        <p:spPr>
          <a:xfrm>
            <a:off x="2326525" y="1159225"/>
            <a:ext cx="2334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83" name="Google Shape;883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3050" y="2320075"/>
            <a:ext cx="4267201" cy="654448"/>
          </a:xfrm>
          <a:prstGeom prst="rect">
            <a:avLst/>
          </a:prstGeom>
          <a:noFill/>
          <a:ln>
            <a:noFill/>
          </a:ln>
        </p:spPr>
      </p:pic>
      <p:sp>
        <p:nvSpPr>
          <p:cNvPr id="884" name="Google Shape;884;p53"/>
          <p:cNvSpPr txBox="1"/>
          <p:nvPr/>
        </p:nvSpPr>
        <p:spPr>
          <a:xfrm>
            <a:off x="50025" y="4318800"/>
            <a:ext cx="6342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[1] https://datatracker.ietf.org/doc/html/rfc6749#page-23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[2] https://docs.microsoft.com/en-us/azure/active-directory/develop/v2-permissions-and-consent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[3] https://docs.microsoft.com/en-us/azure/active-directory/develop/v2-permissions-and-consent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[4] https://gist.github.com/arirubinstein/fd5453537436a8757266f908c3e41538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[5] https://duo.com/blog/beyond-the-vulnerabilities-of-the-application-specific-password-exploiting-google-chrome-s-oauth2-tokens</a:t>
            </a:r>
            <a:endParaRPr sz="800">
              <a:solidFill>
                <a:schemeClr val="lt1"/>
              </a:solidFill>
            </a:endParaRPr>
          </a:p>
        </p:txBody>
      </p:sp>
      <p:pic>
        <p:nvPicPr>
          <p:cNvPr id="885" name="Google Shape;885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3050" y="2708843"/>
            <a:ext cx="4267199" cy="104894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886" name="Google Shape;886;p53"/>
          <p:cNvCxnSpPr>
            <a:endCxn id="883" idx="1"/>
          </p:cNvCxnSpPr>
          <p:nvPr/>
        </p:nvCxnSpPr>
        <p:spPr>
          <a:xfrm>
            <a:off x="4434050" y="1864599"/>
            <a:ext cx="339000" cy="782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7" name="Google Shape;887;p53"/>
          <p:cNvSpPr/>
          <p:nvPr/>
        </p:nvSpPr>
        <p:spPr>
          <a:xfrm>
            <a:off x="5188075" y="2457450"/>
            <a:ext cx="739200" cy="144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53"/>
          <p:cNvSpPr/>
          <p:nvPr/>
        </p:nvSpPr>
        <p:spPr>
          <a:xfrm>
            <a:off x="4732500" y="2680506"/>
            <a:ext cx="3462900" cy="200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53"/>
          <p:cNvSpPr/>
          <p:nvPr/>
        </p:nvSpPr>
        <p:spPr>
          <a:xfrm>
            <a:off x="4910838" y="1013294"/>
            <a:ext cx="339000" cy="964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0" name="Google Shape;890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3050" y="3734331"/>
            <a:ext cx="4267199" cy="103201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891" name="Google Shape;891;p53"/>
          <p:cNvCxnSpPr/>
          <p:nvPr/>
        </p:nvCxnSpPr>
        <p:spPr>
          <a:xfrm rot="10800000" flipH="1">
            <a:off x="1937425" y="2435225"/>
            <a:ext cx="2407500" cy="129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2" name="Google Shape;892;p53"/>
          <p:cNvCxnSpPr/>
          <p:nvPr/>
        </p:nvCxnSpPr>
        <p:spPr>
          <a:xfrm>
            <a:off x="4344950" y="2433153"/>
            <a:ext cx="435000" cy="1793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54"/>
          <p:cNvSpPr txBox="1">
            <a:spLocks noGrp="1"/>
          </p:cNvSpPr>
          <p:nvPr>
            <p:ph type="body" idx="1"/>
          </p:nvPr>
        </p:nvSpPr>
        <p:spPr>
          <a:xfrm>
            <a:off x="311700" y="932688"/>
            <a:ext cx="85314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Open Source Tools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Repo: https://github.com/netskopeoss/phish_oauth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License: BSD-3-Clause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Contact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jhwong@netskope.com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@jenkohwong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898" name="Google Shape;898;p54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55"/>
          <p:cNvSpPr txBox="1">
            <a:spLocks noGrp="1"/>
          </p:cNvSpPr>
          <p:nvPr>
            <p:ph type="body" idx="1"/>
          </p:nvPr>
        </p:nvSpPr>
        <p:spPr>
          <a:xfrm>
            <a:off x="311700" y="932688"/>
            <a:ext cx="85314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800" b="1" u="sng"/>
              <a:t>1.0 Evolving Phishing Attacks</a:t>
            </a:r>
            <a:endParaRPr sz="800" b="1" u="sng"/>
          </a:p>
          <a:p>
            <a:pPr marL="34290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800"/>
              <a:t>1.1 A Big Catch: Cloud Phishing from Google App Engine and Azure App Service: https://www.netskope.com/blog/a-big-catch-cloud-phishing-from-google-app-engine-and-azure-app-service</a:t>
            </a:r>
            <a:endParaRPr sz="800"/>
          </a:p>
          <a:p>
            <a:pPr marL="34290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800"/>
              <a:t>1.2 Microsoft Seizes Malicious Domains Used in Mass Office 365 Attacks: https://threatpost.com/microsoft-seizes-domains-office-365-phishing-scam/157261/</a:t>
            </a:r>
            <a:endParaRPr sz="800"/>
          </a:p>
          <a:p>
            <a:pPr marL="34290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800"/>
              <a:t>1.3 Phishing Attack Hijacks Office 365 Accounts Using OAuth Apps: https://www.bleepingcomputer.com/news/security/phishing-attack-hijacks-office-365-accounts-using-oauth-apps/</a:t>
            </a:r>
            <a:endParaRPr sz="800"/>
          </a:p>
          <a:p>
            <a:pPr marL="34290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800"/>
              <a:t>1.4 Office 365 Phishing Attack Leverages Real-Time Active Directory Validation: https://threatpost.com/office-365-phishing-attack-leverages-real-time-active-directory-validation/159188/</a:t>
            </a:r>
            <a:endParaRPr sz="800"/>
          </a:p>
          <a:p>
            <a:pPr marL="34290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800"/>
              <a:t>1.5 Demonstration - Illicit Consent Grant Attack in Azure AD: https://www.nixu.com/blog/demonstration-illicit-consent-grant-attack-azure-ad-office-365</a:t>
            </a:r>
            <a:endParaRPr sz="800"/>
          </a:p>
          <a:p>
            <a:pPr marL="34290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800"/>
              <a:t>https://securecloud.blog/2018/10/02/demonstration-illicit-consent-grant-attack-in-azure-ad-office-365/</a:t>
            </a:r>
            <a:endParaRPr sz="800"/>
          </a:p>
          <a:p>
            <a:pPr marL="34290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800"/>
              <a:t>1.6 Detection and Mitigation of Illicit Consent Grant Attacks in Azure AD: https://www.cloud-architekt.net/detection-and-mitigation-consent-grant-attacks-azuread/</a:t>
            </a:r>
            <a:endParaRPr sz="800"/>
          </a:p>
          <a:p>
            <a:pPr marL="34290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800"/>
              <a:t>1.7 HelSec Azure AD write-up: Phishing on Steroids with Azure AD Consent Extractor: https://securecloud.blog/2019/12/17/helsec-azure-ad-write-up-phishing-on-steroids-with-azure-ad-consent-extractor/</a:t>
            </a:r>
            <a:endParaRPr sz="800"/>
          </a:p>
          <a:p>
            <a:pPr marL="34290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800"/>
              <a:t>1.8 Pawn Storm Abuses OAuth In Social Engineering Attack: https://www.trendmicro.com/en_us/research/17/d/pawn-storm-abuses-open-authentication-advanced-social-engineering-attacks.html</a:t>
            </a:r>
            <a:endParaRPr sz="800"/>
          </a:p>
          <a:p>
            <a:pPr marL="1714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endParaRPr sz="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800" b="1" u="sng"/>
              <a:t>2.0 OAuth Device Code Flow</a:t>
            </a:r>
            <a:endParaRPr sz="800" b="1" u="sng"/>
          </a:p>
          <a:p>
            <a:pPr marL="1714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800"/>
              <a:t>2.1 OAuth 2.0 RFC: https://tools.ietf.org/html/rfc6749</a:t>
            </a:r>
            <a:endParaRPr sz="800"/>
          </a:p>
          <a:p>
            <a:pPr marL="1714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800"/>
              <a:t>2.2 OAuth 2.0 Device Authorization Grant RFC: https://datatracker.ietf.org/doc/html/rfc8628</a:t>
            </a:r>
            <a:endParaRPr sz="800"/>
          </a:p>
          <a:p>
            <a:pPr marL="1714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800"/>
              <a:t>2.3 OAuth 2.0 for TV and Limited-Input Device Applications: https://developers.google.com/identity/protocols/oauth2/limited-input-device</a:t>
            </a:r>
            <a:endParaRPr sz="800"/>
          </a:p>
          <a:p>
            <a:pPr marL="1714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800"/>
              <a:t>2.4 OAuth 2.0 Scopes for Google APIs: https://developers.google.com/identity/protocols/oauth2/scopes</a:t>
            </a:r>
            <a:endParaRPr sz="800"/>
          </a:p>
          <a:p>
            <a:pPr marL="1714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800"/>
              <a:t>2.5 Introducing a new phishing technique for compromising Office 365 accounts: https://o365blog.com/post/phishing/#oauth-consent</a:t>
            </a:r>
            <a:endParaRPr sz="800"/>
          </a:p>
          <a:p>
            <a:pPr marL="1714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800"/>
              <a:t>2.6. Office Device Code Phishing: https://gist.github.com/Mr-Un1k0d3r/afef5a80cb72dfeaa78d14465fb0d333</a:t>
            </a:r>
            <a:endParaRPr sz="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endParaRPr sz="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800" b="1" u="sng"/>
              <a:t>3.0 Additional OAuth Research Areas</a:t>
            </a:r>
            <a:endParaRPr sz="800" b="1" u="sng"/>
          </a:p>
          <a:p>
            <a:pPr marL="34290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800"/>
              <a:t>3.1 Poor OAuth implementation leaves millions at risk of stolen data: https://searchsecurity.techtarget.com/news/450402565/Poor-OAuth-implementation-leaves-millions-at-risk-of-stolen-data</a:t>
            </a:r>
            <a:endParaRPr sz="800"/>
          </a:p>
          <a:p>
            <a:pPr marL="34290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800"/>
              <a:t>3.2 How did a full access OAuth token get issued to the Pokémon GO app?: https://searchsecurity.techtarget.com/answer/How-did-a-full-access-OAuth-token-get-issued-to-the-Pokemon-GO-app</a:t>
            </a:r>
            <a:endParaRPr sz="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endParaRPr sz="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endParaRPr sz="800"/>
          </a:p>
        </p:txBody>
      </p:sp>
      <p:sp>
        <p:nvSpPr>
          <p:cNvPr id="904" name="Google Shape;904;p55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9" name="Google Shape;90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005839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260" y="220963"/>
            <a:ext cx="914400" cy="912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7260" y="1305700"/>
            <a:ext cx="914400" cy="912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0450" y="21985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70900" y="163011"/>
            <a:ext cx="685800" cy="79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33325" y="162564"/>
            <a:ext cx="685800" cy="796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5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2425" y="1305689"/>
            <a:ext cx="685800" cy="796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5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33325" y="1305699"/>
            <a:ext cx="685800" cy="796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5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37500" y="198114"/>
            <a:ext cx="91440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8" name="Google Shape;918;p56"/>
          <p:cNvGrpSpPr/>
          <p:nvPr/>
        </p:nvGrpSpPr>
        <p:grpSpPr>
          <a:xfrm>
            <a:off x="687513" y="3220315"/>
            <a:ext cx="419100" cy="304375"/>
            <a:chOff x="2795550" y="2147950"/>
            <a:chExt cx="419100" cy="304375"/>
          </a:xfrm>
        </p:grpSpPr>
        <p:sp>
          <p:nvSpPr>
            <p:cNvPr id="919" name="Google Shape;919;p56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56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21" name="Google Shape;921;p56"/>
          <p:cNvGrpSpPr/>
          <p:nvPr/>
        </p:nvGrpSpPr>
        <p:grpSpPr>
          <a:xfrm>
            <a:off x="1333318" y="3300202"/>
            <a:ext cx="419100" cy="304375"/>
            <a:chOff x="2795550" y="2147950"/>
            <a:chExt cx="419100" cy="304375"/>
          </a:xfrm>
        </p:grpSpPr>
        <p:sp>
          <p:nvSpPr>
            <p:cNvPr id="922" name="Google Shape;922;p56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56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24" name="Google Shape;924;p56"/>
          <p:cNvGrpSpPr/>
          <p:nvPr/>
        </p:nvGrpSpPr>
        <p:grpSpPr>
          <a:xfrm>
            <a:off x="1979137" y="3148737"/>
            <a:ext cx="419100" cy="304375"/>
            <a:chOff x="2795550" y="2147950"/>
            <a:chExt cx="419100" cy="304375"/>
          </a:xfrm>
        </p:grpSpPr>
        <p:sp>
          <p:nvSpPr>
            <p:cNvPr id="925" name="Google Shape;925;p56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56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27" name="Google Shape;927;p56"/>
          <p:cNvGrpSpPr/>
          <p:nvPr/>
        </p:nvGrpSpPr>
        <p:grpSpPr>
          <a:xfrm>
            <a:off x="4935137" y="3220318"/>
            <a:ext cx="419100" cy="304375"/>
            <a:chOff x="2795550" y="2147950"/>
            <a:chExt cx="419100" cy="304375"/>
          </a:xfrm>
        </p:grpSpPr>
        <p:sp>
          <p:nvSpPr>
            <p:cNvPr id="928" name="Google Shape;928;p56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56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7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30" name="Google Shape;930;p56"/>
          <p:cNvGrpSpPr/>
          <p:nvPr/>
        </p:nvGrpSpPr>
        <p:grpSpPr>
          <a:xfrm>
            <a:off x="3377897" y="3220337"/>
            <a:ext cx="419100" cy="304375"/>
            <a:chOff x="2795550" y="2147950"/>
            <a:chExt cx="419100" cy="304375"/>
          </a:xfrm>
        </p:grpSpPr>
        <p:sp>
          <p:nvSpPr>
            <p:cNvPr id="931" name="Google Shape;931;p56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56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33" name="Google Shape;933;p56"/>
          <p:cNvGrpSpPr/>
          <p:nvPr/>
        </p:nvGrpSpPr>
        <p:grpSpPr>
          <a:xfrm>
            <a:off x="4070672" y="3220318"/>
            <a:ext cx="419100" cy="304375"/>
            <a:chOff x="2795550" y="2147950"/>
            <a:chExt cx="419100" cy="304375"/>
          </a:xfrm>
        </p:grpSpPr>
        <p:sp>
          <p:nvSpPr>
            <p:cNvPr id="934" name="Google Shape;934;p56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56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36" name="Google Shape;936;p56"/>
          <p:cNvGrpSpPr/>
          <p:nvPr/>
        </p:nvGrpSpPr>
        <p:grpSpPr>
          <a:xfrm>
            <a:off x="2604242" y="3300194"/>
            <a:ext cx="419100" cy="304375"/>
            <a:chOff x="2795550" y="2147950"/>
            <a:chExt cx="419100" cy="304375"/>
          </a:xfrm>
        </p:grpSpPr>
        <p:sp>
          <p:nvSpPr>
            <p:cNvPr id="937" name="Google Shape;937;p56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56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39" name="Google Shape;939;p56"/>
          <p:cNvGrpSpPr/>
          <p:nvPr/>
        </p:nvGrpSpPr>
        <p:grpSpPr>
          <a:xfrm>
            <a:off x="5392873" y="3453104"/>
            <a:ext cx="419100" cy="304375"/>
            <a:chOff x="2795550" y="2147950"/>
            <a:chExt cx="419100" cy="304375"/>
          </a:xfrm>
        </p:grpSpPr>
        <p:sp>
          <p:nvSpPr>
            <p:cNvPr id="940" name="Google Shape;940;p56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56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8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42" name="Google Shape;942;p56"/>
          <p:cNvGrpSpPr/>
          <p:nvPr/>
        </p:nvGrpSpPr>
        <p:grpSpPr>
          <a:xfrm>
            <a:off x="5850625" y="3300201"/>
            <a:ext cx="419100" cy="304375"/>
            <a:chOff x="2795550" y="2147950"/>
            <a:chExt cx="419100" cy="304375"/>
          </a:xfrm>
        </p:grpSpPr>
        <p:sp>
          <p:nvSpPr>
            <p:cNvPr id="943" name="Google Shape;943;p56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56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9</a:t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Phishing Evolution: apps, </a:t>
            </a:r>
            <a:r>
              <a:rPr lang="en">
                <a:solidFill>
                  <a:srgbClr val="FF0000"/>
                </a:solidFill>
              </a:rPr>
              <a:t>fake domain</a:t>
            </a:r>
            <a:r>
              <a:rPr lang="en"/>
              <a:t>, </a:t>
            </a:r>
            <a:r>
              <a:rPr lang="en">
                <a:solidFill>
                  <a:srgbClr val="FF0000"/>
                </a:solidFill>
              </a:rPr>
              <a:t>ssl cert</a:t>
            </a:r>
            <a:r>
              <a:rPr lang="en"/>
              <a:t>, user/pwd</a:t>
            </a:r>
            <a:endParaRPr/>
          </a:p>
        </p:txBody>
      </p:sp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9575" y="2718064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18"/>
          <p:cNvCxnSpPr/>
          <p:nvPr/>
        </p:nvCxnSpPr>
        <p:spPr>
          <a:xfrm rot="10800000" flipH="1">
            <a:off x="3122575" y="1662625"/>
            <a:ext cx="3694200" cy="108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31" name="Google Shape;131;p18"/>
          <p:cNvSpPr txBox="1"/>
          <p:nvPr/>
        </p:nvSpPr>
        <p:spPr>
          <a:xfrm>
            <a:off x="1856676" y="3624531"/>
            <a:ext cx="1217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fake website </a:t>
            </a:r>
            <a:r>
              <a:rPr lang="en" b="1" i="1">
                <a:solidFill>
                  <a:srgbClr val="FF0000"/>
                </a:solidFill>
              </a:rPr>
              <a:t>hosted in cloud</a:t>
            </a:r>
            <a:endParaRPr b="1" i="1">
              <a:solidFill>
                <a:srgbClr val="FF0000"/>
              </a:solidFill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3219267" y="1202462"/>
            <a:ext cx="6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phish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33" name="Google Shape;133;p18"/>
          <p:cNvCxnSpPr/>
          <p:nvPr/>
        </p:nvCxnSpPr>
        <p:spPr>
          <a:xfrm rot="10800000" flipH="1">
            <a:off x="3045325" y="3169875"/>
            <a:ext cx="3694200" cy="108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134" name="Google Shape;134;p18"/>
          <p:cNvSpPr txBox="1"/>
          <p:nvPr/>
        </p:nvSpPr>
        <p:spPr>
          <a:xfrm>
            <a:off x="5615325" y="2722625"/>
            <a:ext cx="133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browse, auth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35" name="Google Shape;135;p18"/>
          <p:cNvGrpSpPr/>
          <p:nvPr/>
        </p:nvGrpSpPr>
        <p:grpSpPr>
          <a:xfrm>
            <a:off x="7093425" y="1698500"/>
            <a:ext cx="1005839" cy="1261975"/>
            <a:chOff x="6941025" y="1698500"/>
            <a:chExt cx="1005839" cy="1261975"/>
          </a:xfrm>
        </p:grpSpPr>
        <p:pic>
          <p:nvPicPr>
            <p:cNvPr id="136" name="Google Shape;136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41025" y="1698500"/>
              <a:ext cx="1005839" cy="10058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18"/>
            <p:cNvSpPr txBox="1"/>
            <p:nvPr/>
          </p:nvSpPr>
          <p:spPr>
            <a:xfrm>
              <a:off x="7067578" y="2560275"/>
              <a:ext cx="79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victim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38" name="Google Shape;138;p18"/>
          <p:cNvGrpSpPr/>
          <p:nvPr/>
        </p:nvGrpSpPr>
        <p:grpSpPr>
          <a:xfrm>
            <a:off x="2769713" y="1226502"/>
            <a:ext cx="419100" cy="304375"/>
            <a:chOff x="2795550" y="2147950"/>
            <a:chExt cx="419100" cy="304375"/>
          </a:xfrm>
        </p:grpSpPr>
        <p:sp>
          <p:nvSpPr>
            <p:cNvPr id="139" name="Google Shape;139;p18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8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41" name="Google Shape;141;p18"/>
          <p:cNvGrpSpPr/>
          <p:nvPr/>
        </p:nvGrpSpPr>
        <p:grpSpPr>
          <a:xfrm>
            <a:off x="6681118" y="2390165"/>
            <a:ext cx="419100" cy="304375"/>
            <a:chOff x="2795550" y="2147950"/>
            <a:chExt cx="419100" cy="304375"/>
          </a:xfrm>
        </p:grpSpPr>
        <p:sp>
          <p:nvSpPr>
            <p:cNvPr id="142" name="Google Shape;142;p18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8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44" name="Google Shape;144;p18"/>
          <p:cNvSpPr txBox="1"/>
          <p:nvPr/>
        </p:nvSpPr>
        <p:spPr>
          <a:xfrm>
            <a:off x="3801234" y="1662625"/>
            <a:ext cx="226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lt1"/>
                </a:solidFill>
              </a:rPr>
              <a:t>smtp, sms, IM, chat...</a:t>
            </a:r>
            <a:endParaRPr i="1">
              <a:solidFill>
                <a:schemeClr val="lt1"/>
              </a:solidFill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4412244" y="3187859"/>
            <a:ext cx="162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lt1"/>
                </a:solidFill>
              </a:rPr>
              <a:t>http(s)</a:t>
            </a:r>
            <a:endParaRPr i="1">
              <a:solidFill>
                <a:schemeClr val="lt1"/>
              </a:solidFill>
            </a:endParaRPr>
          </a:p>
        </p:txBody>
      </p:sp>
      <p:grpSp>
        <p:nvGrpSpPr>
          <p:cNvPr id="146" name="Google Shape;146;p18"/>
          <p:cNvGrpSpPr/>
          <p:nvPr/>
        </p:nvGrpSpPr>
        <p:grpSpPr>
          <a:xfrm>
            <a:off x="2038298" y="1319699"/>
            <a:ext cx="855600" cy="1146684"/>
            <a:chOff x="2038298" y="1319699"/>
            <a:chExt cx="855600" cy="1146684"/>
          </a:xfrm>
        </p:grpSpPr>
        <p:pic>
          <p:nvPicPr>
            <p:cNvPr id="147" name="Google Shape;147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83925" y="1319699"/>
              <a:ext cx="685800" cy="796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18"/>
            <p:cNvSpPr txBox="1"/>
            <p:nvPr/>
          </p:nvSpPr>
          <p:spPr>
            <a:xfrm>
              <a:off x="2038298" y="2066183"/>
              <a:ext cx="855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attacker</a:t>
              </a: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149" name="Google Shape;149;p18"/>
          <p:cNvSpPr txBox="1"/>
          <p:nvPr/>
        </p:nvSpPr>
        <p:spPr>
          <a:xfrm>
            <a:off x="700625" y="2020875"/>
            <a:ext cx="1217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steal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username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password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50" name="Google Shape;150;p18"/>
          <p:cNvGrpSpPr/>
          <p:nvPr/>
        </p:nvGrpSpPr>
        <p:grpSpPr>
          <a:xfrm>
            <a:off x="1099637" y="2724375"/>
            <a:ext cx="419100" cy="304375"/>
            <a:chOff x="2795550" y="2147950"/>
            <a:chExt cx="419100" cy="304375"/>
          </a:xfrm>
        </p:grpSpPr>
        <p:sp>
          <p:nvSpPr>
            <p:cNvPr id="151" name="Google Shape;151;p18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8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53" name="Google Shape;153;p18"/>
          <p:cNvSpPr/>
          <p:nvPr/>
        </p:nvSpPr>
        <p:spPr>
          <a:xfrm>
            <a:off x="5589258" y="2578458"/>
            <a:ext cx="1217100" cy="7560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1828216" y="3407913"/>
            <a:ext cx="1217100" cy="12090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3904025" y="175075"/>
            <a:ext cx="3229500" cy="7560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337627" y="702275"/>
            <a:ext cx="91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FFFF"/>
                </a:solidFill>
              </a:rPr>
              <a:t>+cloud</a:t>
            </a:r>
            <a:endParaRPr b="1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9575" y="2718064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19"/>
          <p:cNvCxnSpPr/>
          <p:nvPr/>
        </p:nvCxnSpPr>
        <p:spPr>
          <a:xfrm rot="10800000" flipH="1">
            <a:off x="3122575" y="1662625"/>
            <a:ext cx="3694200" cy="108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63" name="Google Shape;163;p19"/>
          <p:cNvSpPr txBox="1"/>
          <p:nvPr/>
        </p:nvSpPr>
        <p:spPr>
          <a:xfrm>
            <a:off x="1856676" y="3624531"/>
            <a:ext cx="1217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fake website </a:t>
            </a:r>
            <a:r>
              <a:rPr lang="en" b="1" i="1">
                <a:solidFill>
                  <a:srgbClr val="FF0000"/>
                </a:solidFill>
              </a:rPr>
              <a:t>hosted in cloud</a:t>
            </a:r>
            <a:endParaRPr b="1" i="1">
              <a:solidFill>
                <a:srgbClr val="FF0000"/>
              </a:solidFill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3219267" y="1202462"/>
            <a:ext cx="6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phish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65" name="Google Shape;165;p19"/>
          <p:cNvCxnSpPr/>
          <p:nvPr/>
        </p:nvCxnSpPr>
        <p:spPr>
          <a:xfrm rot="10800000" flipH="1">
            <a:off x="3045325" y="3169875"/>
            <a:ext cx="3694200" cy="108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166" name="Google Shape;166;p19"/>
          <p:cNvSpPr txBox="1"/>
          <p:nvPr/>
        </p:nvSpPr>
        <p:spPr>
          <a:xfrm>
            <a:off x="5615325" y="2722625"/>
            <a:ext cx="133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browse, auth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67" name="Google Shape;167;p19"/>
          <p:cNvGrpSpPr/>
          <p:nvPr/>
        </p:nvGrpSpPr>
        <p:grpSpPr>
          <a:xfrm>
            <a:off x="7093425" y="1698500"/>
            <a:ext cx="1005839" cy="1261975"/>
            <a:chOff x="6941025" y="1698500"/>
            <a:chExt cx="1005839" cy="1261975"/>
          </a:xfrm>
        </p:grpSpPr>
        <p:pic>
          <p:nvPicPr>
            <p:cNvPr id="168" name="Google Shape;168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41025" y="1698500"/>
              <a:ext cx="1005839" cy="10058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19"/>
            <p:cNvSpPr txBox="1"/>
            <p:nvPr/>
          </p:nvSpPr>
          <p:spPr>
            <a:xfrm>
              <a:off x="7067578" y="2560275"/>
              <a:ext cx="79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victim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70" name="Google Shape;170;p19"/>
          <p:cNvGrpSpPr/>
          <p:nvPr/>
        </p:nvGrpSpPr>
        <p:grpSpPr>
          <a:xfrm>
            <a:off x="2769713" y="1226502"/>
            <a:ext cx="419100" cy="304375"/>
            <a:chOff x="2795550" y="2147950"/>
            <a:chExt cx="419100" cy="304375"/>
          </a:xfrm>
        </p:grpSpPr>
        <p:sp>
          <p:nvSpPr>
            <p:cNvPr id="171" name="Google Shape;171;p19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9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3" name="Google Shape;173;p19"/>
          <p:cNvGrpSpPr/>
          <p:nvPr/>
        </p:nvGrpSpPr>
        <p:grpSpPr>
          <a:xfrm>
            <a:off x="6681118" y="2390165"/>
            <a:ext cx="419100" cy="304375"/>
            <a:chOff x="2795550" y="2147950"/>
            <a:chExt cx="419100" cy="304375"/>
          </a:xfrm>
        </p:grpSpPr>
        <p:sp>
          <p:nvSpPr>
            <p:cNvPr id="174" name="Google Shape;174;p19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9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76" name="Google Shape;176;p19"/>
          <p:cNvSpPr txBox="1"/>
          <p:nvPr/>
        </p:nvSpPr>
        <p:spPr>
          <a:xfrm>
            <a:off x="3801234" y="1662625"/>
            <a:ext cx="226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lt1"/>
                </a:solidFill>
              </a:rPr>
              <a:t>smtp</a:t>
            </a:r>
            <a:endParaRPr i="1">
              <a:solidFill>
                <a:schemeClr val="lt1"/>
              </a:solidFill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4412244" y="3187859"/>
            <a:ext cx="162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lt1"/>
                </a:solidFill>
              </a:rPr>
              <a:t>http(s)</a:t>
            </a:r>
            <a:endParaRPr i="1">
              <a:solidFill>
                <a:schemeClr val="lt1"/>
              </a:solidFill>
            </a:endParaRPr>
          </a:p>
        </p:txBody>
      </p:sp>
      <p:grpSp>
        <p:nvGrpSpPr>
          <p:cNvPr id="178" name="Google Shape;178;p19"/>
          <p:cNvGrpSpPr/>
          <p:nvPr/>
        </p:nvGrpSpPr>
        <p:grpSpPr>
          <a:xfrm>
            <a:off x="2038298" y="1319699"/>
            <a:ext cx="855600" cy="1146684"/>
            <a:chOff x="2038298" y="1319699"/>
            <a:chExt cx="855600" cy="1146684"/>
          </a:xfrm>
        </p:grpSpPr>
        <p:pic>
          <p:nvPicPr>
            <p:cNvPr id="179" name="Google Shape;179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83925" y="1319699"/>
              <a:ext cx="685800" cy="796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19"/>
            <p:cNvSpPr txBox="1"/>
            <p:nvPr/>
          </p:nvSpPr>
          <p:spPr>
            <a:xfrm>
              <a:off x="2038298" y="2066183"/>
              <a:ext cx="855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attacker</a:t>
              </a: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181" name="Google Shape;181;p19"/>
          <p:cNvSpPr txBox="1"/>
          <p:nvPr/>
        </p:nvSpPr>
        <p:spPr>
          <a:xfrm>
            <a:off x="700625" y="2020875"/>
            <a:ext cx="1217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steal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username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password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82" name="Google Shape;182;p19"/>
          <p:cNvGrpSpPr/>
          <p:nvPr/>
        </p:nvGrpSpPr>
        <p:grpSpPr>
          <a:xfrm>
            <a:off x="1099637" y="2724375"/>
            <a:ext cx="419100" cy="304375"/>
            <a:chOff x="2795550" y="2147950"/>
            <a:chExt cx="419100" cy="304375"/>
          </a:xfrm>
        </p:grpSpPr>
        <p:sp>
          <p:nvSpPr>
            <p:cNvPr id="183" name="Google Shape;183;p19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9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5" name="Google Shape;185;p19"/>
          <p:cNvSpPr/>
          <p:nvPr/>
        </p:nvSpPr>
        <p:spPr>
          <a:xfrm>
            <a:off x="5589258" y="2578458"/>
            <a:ext cx="1217100" cy="7560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1828216" y="3407913"/>
            <a:ext cx="1217100" cy="12090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187" name="Google Shape;18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0851" y="1133856"/>
            <a:ext cx="8860538" cy="385876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9"/>
          <p:cNvSpPr/>
          <p:nvPr/>
        </p:nvSpPr>
        <p:spPr>
          <a:xfrm>
            <a:off x="823925" y="1131675"/>
            <a:ext cx="1166700" cy="180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9"/>
          <p:cNvSpPr txBox="1"/>
          <p:nvPr/>
        </p:nvSpPr>
        <p:spPr>
          <a:xfrm>
            <a:off x="337627" y="702275"/>
            <a:ext cx="91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FFFF"/>
                </a:solidFill>
              </a:rPr>
              <a:t>+cloud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90" name="Google Shape;190;p19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Phishing Evolution: apps, </a:t>
            </a:r>
            <a:r>
              <a:rPr lang="en">
                <a:solidFill>
                  <a:srgbClr val="FF0000"/>
                </a:solidFill>
              </a:rPr>
              <a:t>fake domain</a:t>
            </a:r>
            <a:r>
              <a:rPr lang="en"/>
              <a:t>, </a:t>
            </a:r>
            <a:r>
              <a:rPr lang="en">
                <a:solidFill>
                  <a:srgbClr val="FF0000"/>
                </a:solidFill>
              </a:rPr>
              <a:t>ssl cert</a:t>
            </a:r>
            <a:r>
              <a:rPr lang="en"/>
              <a:t>, user/pwd</a:t>
            </a:r>
            <a:endParaRPr/>
          </a:p>
        </p:txBody>
      </p:sp>
      <p:sp>
        <p:nvSpPr>
          <p:cNvPr id="191" name="Google Shape;191;p19"/>
          <p:cNvSpPr/>
          <p:nvPr/>
        </p:nvSpPr>
        <p:spPr>
          <a:xfrm>
            <a:off x="3904025" y="175075"/>
            <a:ext cx="3229500" cy="7560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/>
          <p:nvPr/>
        </p:nvSpPr>
        <p:spPr>
          <a:xfrm>
            <a:off x="678016" y="1952775"/>
            <a:ext cx="1217100" cy="1209000"/>
          </a:xfrm>
          <a:prstGeom prst="ellipse">
            <a:avLst/>
          </a:prstGeom>
          <a:noFill/>
          <a:ln w="1905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Phishing Evolution: fake domain, apps, ssl cert, user/pwd</a:t>
            </a:r>
            <a:endParaRPr/>
          </a:p>
        </p:txBody>
      </p:sp>
      <p:pic>
        <p:nvPicPr>
          <p:cNvPr id="198" name="Google Shape;1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9575" y="2718064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20"/>
          <p:cNvCxnSpPr/>
          <p:nvPr/>
        </p:nvCxnSpPr>
        <p:spPr>
          <a:xfrm rot="10800000" flipH="1">
            <a:off x="3122575" y="1662625"/>
            <a:ext cx="3694200" cy="108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00" name="Google Shape;200;p20"/>
          <p:cNvSpPr txBox="1"/>
          <p:nvPr/>
        </p:nvSpPr>
        <p:spPr>
          <a:xfrm>
            <a:off x="1875974" y="3624517"/>
            <a:ext cx="121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fake website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3219267" y="1202462"/>
            <a:ext cx="6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phish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02" name="Google Shape;202;p20"/>
          <p:cNvCxnSpPr/>
          <p:nvPr/>
        </p:nvCxnSpPr>
        <p:spPr>
          <a:xfrm rot="10800000" flipH="1">
            <a:off x="3045325" y="3169875"/>
            <a:ext cx="3694200" cy="108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203" name="Google Shape;203;p20"/>
          <p:cNvSpPr txBox="1"/>
          <p:nvPr/>
        </p:nvSpPr>
        <p:spPr>
          <a:xfrm>
            <a:off x="5615325" y="2722625"/>
            <a:ext cx="133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browse, auth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4" name="Google Shape;204;p20"/>
          <p:cNvSpPr txBox="1"/>
          <p:nvPr/>
        </p:nvSpPr>
        <p:spPr>
          <a:xfrm>
            <a:off x="700625" y="2020875"/>
            <a:ext cx="1217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steal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username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password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205" name="Google Shape;205;p20"/>
          <p:cNvGrpSpPr/>
          <p:nvPr/>
        </p:nvGrpSpPr>
        <p:grpSpPr>
          <a:xfrm flipH="1">
            <a:off x="4265291" y="2591632"/>
            <a:ext cx="1464900" cy="1319700"/>
            <a:chOff x="4745066" y="949734"/>
            <a:chExt cx="1464900" cy="1319700"/>
          </a:xfrm>
        </p:grpSpPr>
        <p:sp>
          <p:nvSpPr>
            <p:cNvPr id="206" name="Google Shape;206;p20"/>
            <p:cNvSpPr/>
            <p:nvPr/>
          </p:nvSpPr>
          <p:spPr>
            <a:xfrm rot="-7717236">
              <a:off x="4922112" y="1152377"/>
              <a:ext cx="958407" cy="914413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00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 rot="-7717236">
              <a:off x="4998312" y="1152377"/>
              <a:ext cx="958407" cy="914413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00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0"/>
            <p:cNvSpPr/>
            <p:nvPr/>
          </p:nvSpPr>
          <p:spPr>
            <a:xfrm rot="-7717236">
              <a:off x="5074512" y="1152377"/>
              <a:ext cx="958407" cy="914413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00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20"/>
          <p:cNvGrpSpPr/>
          <p:nvPr/>
        </p:nvGrpSpPr>
        <p:grpSpPr>
          <a:xfrm>
            <a:off x="7093425" y="1698500"/>
            <a:ext cx="1005839" cy="1261975"/>
            <a:chOff x="6941025" y="1698500"/>
            <a:chExt cx="1005839" cy="1261975"/>
          </a:xfrm>
        </p:grpSpPr>
        <p:pic>
          <p:nvPicPr>
            <p:cNvPr id="210" name="Google Shape;210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41025" y="1698500"/>
              <a:ext cx="1005839" cy="10058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20"/>
            <p:cNvSpPr txBox="1"/>
            <p:nvPr/>
          </p:nvSpPr>
          <p:spPr>
            <a:xfrm>
              <a:off x="7067578" y="2560275"/>
              <a:ext cx="79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victim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12" name="Google Shape;212;p20"/>
          <p:cNvGrpSpPr/>
          <p:nvPr/>
        </p:nvGrpSpPr>
        <p:grpSpPr>
          <a:xfrm>
            <a:off x="2769713" y="1226502"/>
            <a:ext cx="419100" cy="304375"/>
            <a:chOff x="2795550" y="2147950"/>
            <a:chExt cx="419100" cy="304375"/>
          </a:xfrm>
        </p:grpSpPr>
        <p:sp>
          <p:nvSpPr>
            <p:cNvPr id="213" name="Google Shape;213;p20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0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15" name="Google Shape;215;p20"/>
          <p:cNvGrpSpPr/>
          <p:nvPr/>
        </p:nvGrpSpPr>
        <p:grpSpPr>
          <a:xfrm>
            <a:off x="6681118" y="2390165"/>
            <a:ext cx="419100" cy="304375"/>
            <a:chOff x="2795550" y="2147950"/>
            <a:chExt cx="419100" cy="304375"/>
          </a:xfrm>
        </p:grpSpPr>
        <p:sp>
          <p:nvSpPr>
            <p:cNvPr id="216" name="Google Shape;216;p20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0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18" name="Google Shape;218;p20"/>
          <p:cNvGrpSpPr/>
          <p:nvPr/>
        </p:nvGrpSpPr>
        <p:grpSpPr>
          <a:xfrm>
            <a:off x="5918266" y="1075269"/>
            <a:ext cx="1464900" cy="1319700"/>
            <a:chOff x="4745066" y="949734"/>
            <a:chExt cx="1464900" cy="1319700"/>
          </a:xfrm>
        </p:grpSpPr>
        <p:sp>
          <p:nvSpPr>
            <p:cNvPr id="219" name="Google Shape;219;p20"/>
            <p:cNvSpPr/>
            <p:nvPr/>
          </p:nvSpPr>
          <p:spPr>
            <a:xfrm rot="-7717236">
              <a:off x="4922112" y="1152377"/>
              <a:ext cx="958407" cy="914413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00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0"/>
            <p:cNvSpPr/>
            <p:nvPr/>
          </p:nvSpPr>
          <p:spPr>
            <a:xfrm rot="-7717236">
              <a:off x="4998312" y="1152377"/>
              <a:ext cx="958407" cy="914413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00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0"/>
            <p:cNvSpPr/>
            <p:nvPr/>
          </p:nvSpPr>
          <p:spPr>
            <a:xfrm rot="-7717236">
              <a:off x="5074512" y="1152377"/>
              <a:ext cx="958407" cy="914413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00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20"/>
          <p:cNvGrpSpPr/>
          <p:nvPr/>
        </p:nvGrpSpPr>
        <p:grpSpPr>
          <a:xfrm>
            <a:off x="1099637" y="2724375"/>
            <a:ext cx="419100" cy="304375"/>
            <a:chOff x="2795550" y="2147950"/>
            <a:chExt cx="419100" cy="304375"/>
          </a:xfrm>
        </p:grpSpPr>
        <p:sp>
          <p:nvSpPr>
            <p:cNvPr id="223" name="Google Shape;223;p20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0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25" name="Google Shape;225;p20"/>
          <p:cNvSpPr txBox="1"/>
          <p:nvPr/>
        </p:nvSpPr>
        <p:spPr>
          <a:xfrm>
            <a:off x="3801234" y="1662625"/>
            <a:ext cx="226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lt1"/>
                </a:solidFill>
              </a:rPr>
              <a:t>smtp, sms, IM, chat...</a:t>
            </a:r>
            <a:endParaRPr i="1">
              <a:solidFill>
                <a:schemeClr val="lt1"/>
              </a:solidFill>
            </a:endParaRPr>
          </a:p>
        </p:txBody>
      </p:sp>
      <p:sp>
        <p:nvSpPr>
          <p:cNvPr id="226" name="Google Shape;226;p20"/>
          <p:cNvSpPr txBox="1"/>
          <p:nvPr/>
        </p:nvSpPr>
        <p:spPr>
          <a:xfrm>
            <a:off x="4412244" y="3187859"/>
            <a:ext cx="162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lt1"/>
                </a:solidFill>
              </a:rPr>
              <a:t>http(s)</a:t>
            </a:r>
            <a:endParaRPr i="1">
              <a:solidFill>
                <a:schemeClr val="lt1"/>
              </a:solidFill>
            </a:endParaRPr>
          </a:p>
        </p:txBody>
      </p:sp>
      <p:grpSp>
        <p:nvGrpSpPr>
          <p:cNvPr id="227" name="Google Shape;227;p20"/>
          <p:cNvGrpSpPr/>
          <p:nvPr/>
        </p:nvGrpSpPr>
        <p:grpSpPr>
          <a:xfrm>
            <a:off x="2038298" y="1319699"/>
            <a:ext cx="855600" cy="1146684"/>
            <a:chOff x="2038298" y="1319699"/>
            <a:chExt cx="855600" cy="1146684"/>
          </a:xfrm>
        </p:grpSpPr>
        <p:pic>
          <p:nvPicPr>
            <p:cNvPr id="228" name="Google Shape;228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83925" y="1319699"/>
              <a:ext cx="685800" cy="796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20"/>
            <p:cNvSpPr txBox="1"/>
            <p:nvPr/>
          </p:nvSpPr>
          <p:spPr>
            <a:xfrm>
              <a:off x="2038298" y="2066183"/>
              <a:ext cx="855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attacker</a:t>
              </a: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230" name="Google Shape;230;p20"/>
          <p:cNvSpPr txBox="1"/>
          <p:nvPr/>
        </p:nvSpPr>
        <p:spPr>
          <a:xfrm>
            <a:off x="337627" y="702275"/>
            <a:ext cx="91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FFFF"/>
                </a:solidFill>
              </a:rPr>
              <a:t>controls</a:t>
            </a:r>
            <a:endParaRPr b="1">
              <a:solidFill>
                <a:srgbClr val="00FFFF"/>
              </a:solidFill>
            </a:endParaRPr>
          </a:p>
        </p:txBody>
      </p:sp>
      <p:sp>
        <p:nvSpPr>
          <p:cNvPr id="231" name="Google Shape;231;p20"/>
          <p:cNvSpPr txBox="1"/>
          <p:nvPr/>
        </p:nvSpPr>
        <p:spPr>
          <a:xfrm>
            <a:off x="518475" y="2974250"/>
            <a:ext cx="1158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FFFF"/>
                </a:solidFill>
              </a:rPr>
              <a:t>MFA</a:t>
            </a:r>
            <a:endParaRPr sz="1000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FFFF"/>
                </a:solidFill>
              </a:rPr>
              <a:t>IP allow policies</a:t>
            </a:r>
            <a:endParaRPr sz="1000">
              <a:solidFill>
                <a:srgbClr val="00FFFF"/>
              </a:solidFill>
            </a:endParaRPr>
          </a:p>
        </p:txBody>
      </p:sp>
      <p:sp>
        <p:nvSpPr>
          <p:cNvPr id="232" name="Google Shape;232;p20"/>
          <p:cNvSpPr txBox="1"/>
          <p:nvPr/>
        </p:nvSpPr>
        <p:spPr>
          <a:xfrm>
            <a:off x="6416897" y="1076550"/>
            <a:ext cx="2206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FFFF"/>
                </a:solidFill>
              </a:rPr>
              <a:t>link analysis (domain/URLs/certs)</a:t>
            </a:r>
            <a:endParaRPr sz="1000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FFFF"/>
                </a:solidFill>
              </a:rPr>
              <a:t>sender reputation</a:t>
            </a:r>
            <a:endParaRPr sz="1000">
              <a:solidFill>
                <a:srgbClr val="00FFFF"/>
              </a:solidFill>
            </a:endParaRPr>
          </a:p>
        </p:txBody>
      </p:sp>
      <p:sp>
        <p:nvSpPr>
          <p:cNvPr id="233" name="Google Shape;233;p20"/>
          <p:cNvSpPr txBox="1"/>
          <p:nvPr/>
        </p:nvSpPr>
        <p:spPr>
          <a:xfrm>
            <a:off x="5501600" y="3143325"/>
            <a:ext cx="2369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FFFF"/>
                </a:solidFill>
              </a:rPr>
              <a:t>link analysis (domain/URLs/certs)</a:t>
            </a:r>
            <a:endParaRPr sz="1000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FFFF"/>
                </a:solidFill>
              </a:rPr>
              <a:t>content inspection (creds)</a:t>
            </a:r>
            <a:endParaRPr sz="10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Phishing Evolution: OAuth 2.0 auth code grant</a:t>
            </a:r>
            <a:r>
              <a:rPr lang="en" baseline="30000"/>
              <a:t>[1]</a:t>
            </a:r>
            <a:endParaRPr baseline="30000"/>
          </a:p>
        </p:txBody>
      </p:sp>
      <p:sp>
        <p:nvSpPr>
          <p:cNvPr id="239" name="Google Shape;239;p21"/>
          <p:cNvSpPr txBox="1"/>
          <p:nvPr/>
        </p:nvSpPr>
        <p:spPr>
          <a:xfrm>
            <a:off x="337620" y="702275"/>
            <a:ext cx="286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FFFF"/>
                </a:solidFill>
              </a:rPr>
              <a:t>+cloud app authorization</a:t>
            </a:r>
            <a:endParaRPr b="1">
              <a:solidFill>
                <a:srgbClr val="00FFFF"/>
              </a:solidFill>
            </a:endParaRPr>
          </a:p>
        </p:txBody>
      </p:sp>
      <p:grpSp>
        <p:nvGrpSpPr>
          <p:cNvPr id="240" name="Google Shape;240;p21"/>
          <p:cNvGrpSpPr/>
          <p:nvPr/>
        </p:nvGrpSpPr>
        <p:grpSpPr>
          <a:xfrm>
            <a:off x="379600" y="3626175"/>
            <a:ext cx="1655400" cy="1396650"/>
            <a:chOff x="379600" y="3626175"/>
            <a:chExt cx="1655400" cy="1396650"/>
          </a:xfrm>
        </p:grpSpPr>
        <p:pic>
          <p:nvPicPr>
            <p:cNvPr id="241" name="Google Shape;241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60975" y="3626175"/>
              <a:ext cx="781050" cy="781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21"/>
            <p:cNvSpPr txBox="1"/>
            <p:nvPr/>
          </p:nvSpPr>
          <p:spPr>
            <a:xfrm>
              <a:off x="379600" y="4407225"/>
              <a:ext cx="1655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Application</a:t>
              </a:r>
              <a:endParaRPr>
                <a:solidFill>
                  <a:schemeClr val="lt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(client, device)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43" name="Google Shape;243;p21"/>
          <p:cNvGrpSpPr/>
          <p:nvPr/>
        </p:nvGrpSpPr>
        <p:grpSpPr>
          <a:xfrm>
            <a:off x="7295550" y="3486150"/>
            <a:ext cx="1086900" cy="1317875"/>
            <a:chOff x="7295550" y="3486150"/>
            <a:chExt cx="1086900" cy="1317875"/>
          </a:xfrm>
        </p:grpSpPr>
        <p:pic>
          <p:nvPicPr>
            <p:cNvPr id="244" name="Google Shape;244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336075" y="3486150"/>
              <a:ext cx="1005839" cy="10058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p21"/>
            <p:cNvSpPr txBox="1"/>
            <p:nvPr/>
          </p:nvSpPr>
          <p:spPr>
            <a:xfrm>
              <a:off x="7295550" y="4403825"/>
              <a:ext cx="1086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User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46" name="Google Shape;246;p21"/>
          <p:cNvGrpSpPr/>
          <p:nvPr/>
        </p:nvGrpSpPr>
        <p:grpSpPr>
          <a:xfrm>
            <a:off x="3370700" y="1040557"/>
            <a:ext cx="2592100" cy="1454143"/>
            <a:chOff x="3370700" y="1040557"/>
            <a:chExt cx="2592100" cy="1454143"/>
          </a:xfrm>
        </p:grpSpPr>
        <p:grpSp>
          <p:nvGrpSpPr>
            <p:cNvPr id="247" name="Google Shape;247;p21"/>
            <p:cNvGrpSpPr/>
            <p:nvPr/>
          </p:nvGrpSpPr>
          <p:grpSpPr>
            <a:xfrm>
              <a:off x="3487189" y="1040557"/>
              <a:ext cx="2028303" cy="805593"/>
              <a:chOff x="6533014" y="929157"/>
              <a:chExt cx="2028303" cy="805593"/>
            </a:xfrm>
          </p:grpSpPr>
          <p:pic>
            <p:nvPicPr>
              <p:cNvPr id="248" name="Google Shape;248;p21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533014" y="953700"/>
                <a:ext cx="857250" cy="781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9" name="Google Shape;249;p21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7780268" y="929157"/>
                <a:ext cx="781050" cy="781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50" name="Google Shape;250;p21"/>
            <p:cNvSpPr txBox="1"/>
            <p:nvPr/>
          </p:nvSpPr>
          <p:spPr>
            <a:xfrm>
              <a:off x="3370700" y="1776875"/>
              <a:ext cx="1086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</a:rPr>
                <a:t>Azure AD</a:t>
              </a:r>
              <a:endParaRPr sz="1000">
                <a:solidFill>
                  <a:schemeClr val="lt1"/>
                </a:solidFill>
              </a:endParaRPr>
            </a:p>
          </p:txBody>
        </p:sp>
        <p:sp>
          <p:nvSpPr>
            <p:cNvPr id="251" name="Google Shape;251;p21"/>
            <p:cNvSpPr txBox="1"/>
            <p:nvPr/>
          </p:nvSpPr>
          <p:spPr>
            <a:xfrm>
              <a:off x="4419000" y="1776875"/>
              <a:ext cx="1543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</a:rPr>
                <a:t>Google Identity</a:t>
              </a:r>
              <a:endParaRPr sz="1000">
                <a:solidFill>
                  <a:schemeClr val="lt1"/>
                </a:solidFill>
              </a:endParaRPr>
            </a:p>
          </p:txBody>
        </p:sp>
        <p:sp>
          <p:nvSpPr>
            <p:cNvPr id="252" name="Google Shape;252;p21"/>
            <p:cNvSpPr txBox="1"/>
            <p:nvPr/>
          </p:nvSpPr>
          <p:spPr>
            <a:xfrm>
              <a:off x="3563412" y="2094500"/>
              <a:ext cx="21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Identity Platform</a:t>
              </a:r>
              <a:endParaRPr>
                <a:solidFill>
                  <a:schemeClr val="lt1"/>
                </a:solidFill>
              </a:endParaRPr>
            </a:p>
          </p:txBody>
        </p:sp>
      </p:grpSp>
      <p:cxnSp>
        <p:nvCxnSpPr>
          <p:cNvPr id="253" name="Google Shape;253;p21"/>
          <p:cNvCxnSpPr/>
          <p:nvPr/>
        </p:nvCxnSpPr>
        <p:spPr>
          <a:xfrm rot="10800000" flipH="1">
            <a:off x="2035000" y="4004475"/>
            <a:ext cx="5147400" cy="19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ot"/>
            <a:round/>
            <a:headEnd type="none" w="med" len="med"/>
            <a:tailEnd type="stealth" w="med" len="med"/>
          </a:ln>
        </p:spPr>
      </p:cxnSp>
      <p:cxnSp>
        <p:nvCxnSpPr>
          <p:cNvPr id="254" name="Google Shape;254;p21"/>
          <p:cNvCxnSpPr/>
          <p:nvPr/>
        </p:nvCxnSpPr>
        <p:spPr>
          <a:xfrm rot="10800000">
            <a:off x="5714775" y="2174250"/>
            <a:ext cx="1613400" cy="1449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ot"/>
            <a:round/>
            <a:headEnd type="none" w="med" len="med"/>
            <a:tailEnd type="stealth" w="med" len="med"/>
          </a:ln>
        </p:spPr>
      </p:cxnSp>
      <p:cxnSp>
        <p:nvCxnSpPr>
          <p:cNvPr id="255" name="Google Shape;255;p21"/>
          <p:cNvCxnSpPr/>
          <p:nvPr/>
        </p:nvCxnSpPr>
        <p:spPr>
          <a:xfrm rot="10800000" flipH="1">
            <a:off x="1904775" y="2174250"/>
            <a:ext cx="1613400" cy="1449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ot"/>
            <a:round/>
            <a:headEnd type="stealth" w="med" len="med"/>
            <a:tailEnd type="none" w="med" len="med"/>
          </a:ln>
        </p:spPr>
      </p:cxnSp>
      <p:grpSp>
        <p:nvGrpSpPr>
          <p:cNvPr id="256" name="Google Shape;256;p21"/>
          <p:cNvGrpSpPr/>
          <p:nvPr/>
        </p:nvGrpSpPr>
        <p:grpSpPr>
          <a:xfrm>
            <a:off x="1845588" y="4128602"/>
            <a:ext cx="419100" cy="304375"/>
            <a:chOff x="2795550" y="2147950"/>
            <a:chExt cx="419100" cy="304375"/>
          </a:xfrm>
        </p:grpSpPr>
        <p:sp>
          <p:nvSpPr>
            <p:cNvPr id="257" name="Google Shape;257;p21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1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59" name="Google Shape;259;p21"/>
          <p:cNvGrpSpPr/>
          <p:nvPr/>
        </p:nvGrpSpPr>
        <p:grpSpPr>
          <a:xfrm>
            <a:off x="6154193" y="2082115"/>
            <a:ext cx="419100" cy="304375"/>
            <a:chOff x="2795550" y="2147950"/>
            <a:chExt cx="419100" cy="304375"/>
          </a:xfrm>
        </p:grpSpPr>
        <p:sp>
          <p:nvSpPr>
            <p:cNvPr id="260" name="Google Shape;260;p21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1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62" name="Google Shape;262;p21"/>
          <p:cNvGrpSpPr/>
          <p:nvPr/>
        </p:nvGrpSpPr>
        <p:grpSpPr>
          <a:xfrm>
            <a:off x="1678412" y="1946175"/>
            <a:ext cx="419100" cy="304375"/>
            <a:chOff x="2795550" y="2147950"/>
            <a:chExt cx="419100" cy="304375"/>
          </a:xfrm>
        </p:grpSpPr>
        <p:sp>
          <p:nvSpPr>
            <p:cNvPr id="263" name="Google Shape;263;p21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1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Roboto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65" name="Google Shape;265;p21"/>
          <p:cNvSpPr txBox="1"/>
          <p:nvPr/>
        </p:nvSpPr>
        <p:spPr>
          <a:xfrm>
            <a:off x="6539400" y="1987725"/>
            <a:ext cx="1995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Authenticate and Authorize</a:t>
            </a:r>
            <a:endParaRPr sz="1000" b="1"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Authenticate (MFA)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Authorize permissions (scopes)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266" name="Google Shape;266;p21"/>
          <p:cNvSpPr txBox="1"/>
          <p:nvPr/>
        </p:nvSpPr>
        <p:spPr>
          <a:xfrm>
            <a:off x="2076025" y="1919425"/>
            <a:ext cx="1327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OAuth Tokens</a:t>
            </a:r>
            <a:endParaRPr sz="1000" b="1"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access token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refresh token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267" name="Google Shape;267;p21"/>
          <p:cNvSpPr txBox="1"/>
          <p:nvPr/>
        </p:nvSpPr>
        <p:spPr>
          <a:xfrm>
            <a:off x="2264700" y="4066625"/>
            <a:ext cx="181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lt1"/>
                </a:solidFill>
              </a:rPr>
              <a:t>Request Authorization</a:t>
            </a:r>
            <a:endParaRPr sz="1000" b="1"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Request permissions (scopes)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Redirect user to Identity Platform (authorization service)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268" name="Google Shape;268;p21"/>
          <p:cNvSpPr txBox="1"/>
          <p:nvPr/>
        </p:nvSpPr>
        <p:spPr>
          <a:xfrm>
            <a:off x="1909375" y="4764800"/>
            <a:ext cx="6748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[1] https://datatracker.ietf.org/doc/html/rfc6749#page-24</a:t>
            </a:r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Phishing Evolution: OAuth 2.0 auth code grant</a:t>
            </a:r>
            <a:endParaRPr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2"/>
          <p:cNvSpPr txBox="1"/>
          <p:nvPr/>
        </p:nvSpPr>
        <p:spPr>
          <a:xfrm>
            <a:off x="337626" y="702275"/>
            <a:ext cx="337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00FFFF"/>
                </a:solidFill>
              </a:rPr>
              <a:t>+cloud app authorization: Payments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75" name="Google Shape;27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020" y="1018550"/>
            <a:ext cx="3194427" cy="403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1347" y="1018550"/>
            <a:ext cx="3743006" cy="403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3954</Words>
  <Application>Microsoft Macintosh PowerPoint</Application>
  <PresentationFormat>On-screen Show (16:9)</PresentationFormat>
  <Paragraphs>655</Paragraphs>
  <Slides>43</Slides>
  <Notes>43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Courier New</vt:lpstr>
      <vt:lpstr>Roboto</vt:lpstr>
      <vt:lpstr>Simple Light</vt:lpstr>
      <vt:lpstr>New Phishing Attacks Exploiting OAuth Authorization Flows</vt:lpstr>
      <vt:lpstr>$ az ad signed-in-user show</vt:lpstr>
      <vt:lpstr>Phishing Evolution: smtp, fake domain, ssl cert, user/pwd  </vt:lpstr>
      <vt:lpstr>Phishing Evolution: apps, fake domain, ssl cert, user/pwd </vt:lpstr>
      <vt:lpstr>Phishing Evolution: apps, fake domain, ssl cert, user/pwd</vt:lpstr>
      <vt:lpstr>Phishing Evolution: apps, fake domain, ssl cert, user/pwd</vt:lpstr>
      <vt:lpstr>Phishing Evolution: fake domain, apps, ssl cert, user/pwd</vt:lpstr>
      <vt:lpstr>Phishing Evolution: OAuth 2.0 auth code grant[1]</vt:lpstr>
      <vt:lpstr>Phishing Evolution: OAuth 2.0 auth code grant </vt:lpstr>
      <vt:lpstr>Phishing Evolution: OAuth 2.0 auth code grant </vt:lpstr>
      <vt:lpstr>Phishing Evolution: OAuth 2.0 auth code grant </vt:lpstr>
      <vt:lpstr>Phishing Evolution: OAuth 2.0 auth code grant </vt:lpstr>
      <vt:lpstr>Phishing Evolution: OAuth 2.0 auth code grant </vt:lpstr>
      <vt:lpstr>Phishing Evolution: OAuth 2.0 auth code grant </vt:lpstr>
      <vt:lpstr>Phishing Evolution  </vt:lpstr>
      <vt:lpstr>Phishing Evolution: OAuth 2.0 auth code grant </vt:lpstr>
      <vt:lpstr>Phishing Evolution: fake OAuth login</vt:lpstr>
      <vt:lpstr>Phishing Evolution: fake OAuth login, check creds</vt:lpstr>
      <vt:lpstr>Phishing Evolution: fake OAuth login, check creds</vt:lpstr>
      <vt:lpstr>Phishing Evolution: OAuth 2.0 auth code grant</vt:lpstr>
      <vt:lpstr>Phishing Evolution: OAuth 2.0 illicit consent grants</vt:lpstr>
      <vt:lpstr>Phishing Evolution: OAuth 2.0 illicit consent grants[1]</vt:lpstr>
      <vt:lpstr>Phishing Evolution: OAuth 2.0 device code authorization[1]</vt:lpstr>
      <vt:lpstr>PowerPoint Presentation</vt:lpstr>
      <vt:lpstr>PowerPoint Presentation</vt:lpstr>
      <vt:lpstr>PowerPoint Presentation</vt:lpstr>
      <vt:lpstr>PowerPoint Presentation</vt:lpstr>
      <vt:lpstr>Phishing Evolution: OAuth 2.0 device code authorization[1] </vt:lpstr>
      <vt:lpstr>Demo: OAuth 2.0 device code authorization</vt:lpstr>
      <vt:lpstr>Phishing Evolution: OAuth 2.0 device code authorization</vt:lpstr>
      <vt:lpstr>Phishing Evolution: OAuth 2.0 device code authorization</vt:lpstr>
      <vt:lpstr>Phishing Evolution: OAuth 2.0 device code authorization</vt:lpstr>
      <vt:lpstr>Phishing Evolution: OAuth 2.0 device code authorization</vt:lpstr>
      <vt:lpstr>Phishing Evolution: OAuth 2.0 device code authorization</vt:lpstr>
      <vt:lpstr>Phishing Evolution: OAuth 2.0 device code authorization</vt:lpstr>
      <vt:lpstr>Phishing Evolution: OAuth 2.0 device code authorization</vt:lpstr>
      <vt:lpstr>Phishing Evolution: OAuth 2.0 device code authorization</vt:lpstr>
      <vt:lpstr>Phishing Evolution: OAuth 2.0 device code authorization</vt:lpstr>
      <vt:lpstr>OAuth 2.0 device code authorization</vt:lpstr>
      <vt:lpstr>Ongoing Research Areas</vt:lpstr>
      <vt:lpstr>Thank you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Phishing Attacks Exploiting OAuth Authorization Flows</dc:title>
  <cp:lastModifiedBy>jhwong</cp:lastModifiedBy>
  <cp:revision>1</cp:revision>
  <dcterms:modified xsi:type="dcterms:W3CDTF">2021-07-20T08:45:39Z</dcterms:modified>
</cp:coreProperties>
</file>